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media/audio3.wav" ContentType="audio/x-wav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notesSlides/notesSlide60.xml" ContentType="application/vnd.openxmlformats-officedocument.presentationml.notesSlide+xml"/>
  <Override PartName="/ppt/tags/tag62.xml" ContentType="application/vnd.openxmlformats-officedocument.presentationml.tags+xml"/>
  <Override PartName="/ppt/notesSlides/notesSlide61.xml" ContentType="application/vnd.openxmlformats-officedocument.presentationml.notesSlide+xml"/>
  <Override PartName="/ppt/tags/tag63.xml" ContentType="application/vnd.openxmlformats-officedocument.presentationml.tags+xml"/>
  <Override PartName="/ppt/notesSlides/notesSlide62.xml" ContentType="application/vnd.openxmlformats-officedocument.presentationml.notesSlide+xml"/>
  <Override PartName="/ppt/tags/tag64.xml" ContentType="application/vnd.openxmlformats-officedocument.presentationml.tags+xml"/>
  <Override PartName="/ppt/notesSlides/notesSlide63.xml" ContentType="application/vnd.openxmlformats-officedocument.presentationml.notesSlide+xml"/>
  <Override PartName="/ppt/tags/tag65.xml" ContentType="application/vnd.openxmlformats-officedocument.presentationml.tags+xml"/>
  <Override PartName="/ppt/notesSlides/notesSlide64.xml" ContentType="application/vnd.openxmlformats-officedocument.presentationml.notesSlide+xml"/>
  <Override PartName="/ppt/tags/tag66.xml" ContentType="application/vnd.openxmlformats-officedocument.presentationml.tags+xml"/>
  <Override PartName="/ppt/notesSlides/notesSlide65.xml" ContentType="application/vnd.openxmlformats-officedocument.presentationml.notesSlide+xml"/>
  <Override PartName="/ppt/tags/tag67.xml" ContentType="application/vnd.openxmlformats-officedocument.presentationml.tags+xml"/>
  <Override PartName="/ppt/notesSlides/notesSlide66.xml" ContentType="application/vnd.openxmlformats-officedocument.presentationml.notesSlide+xml"/>
  <Override PartName="/ppt/tags/tag68.xml" ContentType="application/vnd.openxmlformats-officedocument.presentationml.tags+xml"/>
  <Override PartName="/ppt/notesSlides/notesSlide67.xml" ContentType="application/vnd.openxmlformats-officedocument.presentationml.notesSlide+xml"/>
  <Override PartName="/ppt/tags/tag69.xml" ContentType="application/vnd.openxmlformats-officedocument.presentationml.tags+xml"/>
  <Override PartName="/ppt/notesSlides/notesSlide68.xml" ContentType="application/vnd.openxmlformats-officedocument.presentationml.notesSlide+xml"/>
  <Override PartName="/ppt/tags/tag70.xml" ContentType="application/vnd.openxmlformats-officedocument.presentationml.tags+xml"/>
  <Override PartName="/ppt/notesSlides/notesSlide69.xml" ContentType="application/vnd.openxmlformats-officedocument.presentationml.notesSlide+xml"/>
  <Override PartName="/ppt/tags/tag71.xml" ContentType="application/vnd.openxmlformats-officedocument.presentationml.tags+xml"/>
  <Override PartName="/ppt/notesSlides/notesSlide70.xml" ContentType="application/vnd.openxmlformats-officedocument.presentationml.notesSlide+xml"/>
  <Override PartName="/ppt/tags/tag72.xml" ContentType="application/vnd.openxmlformats-officedocument.presentationml.tags+xml"/>
  <Override PartName="/ppt/notesSlides/notesSlide71.xml" ContentType="application/vnd.openxmlformats-officedocument.presentationml.notesSlide+xml"/>
  <Override PartName="/ppt/tags/tag73.xml" ContentType="application/vnd.openxmlformats-officedocument.presentationml.tags+xml"/>
  <Override PartName="/ppt/notesSlides/notesSlide72.xml" ContentType="application/vnd.openxmlformats-officedocument.presentationml.notesSlide+xml"/>
  <Override PartName="/ppt/tags/tag74.xml" ContentType="application/vnd.openxmlformats-officedocument.presentationml.tags+xml"/>
  <Override PartName="/ppt/notesSlides/notesSlide73.xml" ContentType="application/vnd.openxmlformats-officedocument.presentationml.notesSlide+xml"/>
  <Override PartName="/ppt/tags/tag75.xml" ContentType="application/vnd.openxmlformats-officedocument.presentationml.tags+xml"/>
  <Override PartName="/ppt/notesSlides/notesSlide74.xml" ContentType="application/vnd.openxmlformats-officedocument.presentationml.notesSlide+xml"/>
  <Override PartName="/ppt/tags/tag76.xml" ContentType="application/vnd.openxmlformats-officedocument.presentationml.tags+xml"/>
  <Override PartName="/ppt/notesSlides/notesSlide75.xml" ContentType="application/vnd.openxmlformats-officedocument.presentationml.notesSlide+xml"/>
  <Override PartName="/ppt/tags/tag77.xml" ContentType="application/vnd.openxmlformats-officedocument.presentationml.tags+xml"/>
  <Override PartName="/ppt/notesSlides/notesSlide76.xml" ContentType="application/vnd.openxmlformats-officedocument.presentationml.notesSlide+xml"/>
  <Override PartName="/ppt/tags/tag78.xml" ContentType="application/vnd.openxmlformats-officedocument.presentationml.tags+xml"/>
  <Override PartName="/ppt/notesSlides/notesSlide77.xml" ContentType="application/vnd.openxmlformats-officedocument.presentationml.notesSlide+xml"/>
  <Override PartName="/ppt/tags/tag79.xml" ContentType="application/vnd.openxmlformats-officedocument.presentationml.tags+xml"/>
  <Override PartName="/ppt/notesSlides/notesSlide78.xml" ContentType="application/vnd.openxmlformats-officedocument.presentationml.notesSlide+xml"/>
  <Override PartName="/ppt/tags/tag80.xml" ContentType="application/vnd.openxmlformats-officedocument.presentationml.tags+xml"/>
  <Override PartName="/ppt/notesSlides/notesSlide79.xml" ContentType="application/vnd.openxmlformats-officedocument.presentationml.notesSlide+xml"/>
  <Override PartName="/ppt/tags/tag81.xml" ContentType="application/vnd.openxmlformats-officedocument.presentationml.tags+xml"/>
  <Override PartName="/ppt/notesSlides/notesSlide80.xml" ContentType="application/vnd.openxmlformats-officedocument.presentationml.notesSlide+xml"/>
  <Override PartName="/ppt/tags/tag82.xml" ContentType="application/vnd.openxmlformats-officedocument.presentationml.tags+xml"/>
  <Override PartName="/ppt/notesSlides/notesSlide81.xml" ContentType="application/vnd.openxmlformats-officedocument.presentationml.notesSlide+xml"/>
  <Override PartName="/ppt/tags/tag83.xml" ContentType="application/vnd.openxmlformats-officedocument.presentationml.tags+xml"/>
  <Override PartName="/ppt/notesSlides/notesSlide82.xml" ContentType="application/vnd.openxmlformats-officedocument.presentationml.notesSlide+xml"/>
  <Override PartName="/ppt/tags/tag84.xml" ContentType="application/vnd.openxmlformats-officedocument.presentationml.tags+xml"/>
  <Override PartName="/ppt/notesSlides/notesSlide83.xml" ContentType="application/vnd.openxmlformats-officedocument.presentationml.notesSlide+xml"/>
  <Override PartName="/ppt/tags/tag85.xml" ContentType="application/vnd.openxmlformats-officedocument.presentationml.tags+xml"/>
  <Override PartName="/ppt/notesSlides/notesSlide84.xml" ContentType="application/vnd.openxmlformats-officedocument.presentationml.notesSlide+xml"/>
  <Override PartName="/ppt/tags/tag86.xml" ContentType="application/vnd.openxmlformats-officedocument.presentationml.tags+xml"/>
  <Override PartName="/ppt/notesSlides/notesSlide85.xml" ContentType="application/vnd.openxmlformats-officedocument.presentationml.notesSlide+xml"/>
  <Override PartName="/ppt/tags/tag87.xml" ContentType="application/vnd.openxmlformats-officedocument.presentationml.tags+xml"/>
  <Override PartName="/ppt/notesSlides/notesSlide86.xml" ContentType="application/vnd.openxmlformats-officedocument.presentationml.notesSlide+xml"/>
  <Override PartName="/ppt/tags/tag88.xml" ContentType="application/vnd.openxmlformats-officedocument.presentationml.tags+xml"/>
  <Override PartName="/ppt/notesSlides/notesSlide87.xml" ContentType="application/vnd.openxmlformats-officedocument.presentationml.notesSlide+xml"/>
  <Override PartName="/ppt/tags/tag89.xml" ContentType="application/vnd.openxmlformats-officedocument.presentationml.tags+xml"/>
  <Override PartName="/ppt/notesSlides/notesSlide88.xml" ContentType="application/vnd.openxmlformats-officedocument.presentationml.notesSlide+xml"/>
  <Override PartName="/ppt/tags/tag90.xml" ContentType="application/vnd.openxmlformats-officedocument.presentationml.tags+xml"/>
  <Override PartName="/ppt/notesSlides/notesSlide89.xml" ContentType="application/vnd.openxmlformats-officedocument.presentationml.notesSlide+xml"/>
  <Override PartName="/ppt/tags/tag91.xml" ContentType="application/vnd.openxmlformats-officedocument.presentationml.tags+xml"/>
  <Override PartName="/ppt/notesSlides/notesSlide90.xml" ContentType="application/vnd.openxmlformats-officedocument.presentationml.notesSlide+xml"/>
  <Override PartName="/ppt/tags/tag92.xml" ContentType="application/vnd.openxmlformats-officedocument.presentationml.tags+xml"/>
  <Override PartName="/ppt/notesSlides/notesSlide91.xml" ContentType="application/vnd.openxmlformats-officedocument.presentationml.notesSlide+xml"/>
  <Override PartName="/ppt/tags/tag93.xml" ContentType="application/vnd.openxmlformats-officedocument.presentationml.tags+xml"/>
  <Override PartName="/ppt/notesSlides/notesSlide92.xml" ContentType="application/vnd.openxmlformats-officedocument.presentationml.notesSlide+xml"/>
  <Override PartName="/ppt/tags/tag94.xml" ContentType="application/vnd.openxmlformats-officedocument.presentationml.tags+xml"/>
  <Override PartName="/ppt/notesSlides/notesSlide93.xml" ContentType="application/vnd.openxmlformats-officedocument.presentationml.notesSlide+xml"/>
  <Override PartName="/ppt/tags/tag95.xml" ContentType="application/vnd.openxmlformats-officedocument.presentationml.tags+xml"/>
  <Override PartName="/ppt/notesSlides/notesSlide94.xml" ContentType="application/vnd.openxmlformats-officedocument.presentationml.notesSlide+xml"/>
  <Override PartName="/ppt/tags/tag96.xml" ContentType="application/vnd.openxmlformats-officedocument.presentationml.tags+xml"/>
  <Override PartName="/ppt/notesSlides/notesSlide95.xml" ContentType="application/vnd.openxmlformats-officedocument.presentationml.notesSlide+xml"/>
  <Override PartName="/ppt/tags/tag97.xml" ContentType="application/vnd.openxmlformats-officedocument.presentationml.tags+xml"/>
  <Override PartName="/ppt/notesSlides/notesSlide96.xml" ContentType="application/vnd.openxmlformats-officedocument.presentationml.notesSlide+xml"/>
  <Override PartName="/ppt/tags/tag98.xml" ContentType="application/vnd.openxmlformats-officedocument.presentationml.tags+xml"/>
  <Override PartName="/ppt/notesSlides/notesSlide97.xml" ContentType="application/vnd.openxmlformats-officedocument.presentationml.notesSlide+xml"/>
  <Override PartName="/ppt/tags/tag99.xml" ContentType="application/vnd.openxmlformats-officedocument.presentationml.tags+xml"/>
  <Override PartName="/ppt/notesSlides/notesSlide98.xml" ContentType="application/vnd.openxmlformats-officedocument.presentationml.notesSlide+xml"/>
  <Override PartName="/ppt/tags/tag100.xml" ContentType="application/vnd.openxmlformats-officedocument.presentationml.tags+xml"/>
  <Override PartName="/ppt/notesSlides/notesSlide99.xml" ContentType="application/vnd.openxmlformats-officedocument.presentationml.notesSlide+xml"/>
  <Override PartName="/ppt/tags/tag101.xml" ContentType="application/vnd.openxmlformats-officedocument.presentationml.tags+xml"/>
  <Override PartName="/ppt/notesSlides/notesSlide100.xml" ContentType="application/vnd.openxmlformats-officedocument.presentationml.notesSlide+xml"/>
  <Override PartName="/ppt/tags/tag102.xml" ContentType="application/vnd.openxmlformats-officedocument.presentationml.tags+xml"/>
  <Override PartName="/ppt/notesSlides/notesSlide10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3"/>
  </p:notesMasterIdLst>
  <p:handoutMasterIdLst>
    <p:handoutMasterId r:id="rId104"/>
  </p:handoutMasterIdLst>
  <p:sldIdLst>
    <p:sldId id="256" r:id="rId2"/>
    <p:sldId id="1060" r:id="rId3"/>
    <p:sldId id="1032" r:id="rId4"/>
    <p:sldId id="1079" r:id="rId5"/>
    <p:sldId id="859" r:id="rId6"/>
    <p:sldId id="995" r:id="rId7"/>
    <p:sldId id="1034" r:id="rId8"/>
    <p:sldId id="1033" r:id="rId9"/>
    <p:sldId id="996" r:id="rId10"/>
    <p:sldId id="960" r:id="rId11"/>
    <p:sldId id="997" r:id="rId12"/>
    <p:sldId id="993" r:id="rId13"/>
    <p:sldId id="1074" r:id="rId14"/>
    <p:sldId id="1075" r:id="rId15"/>
    <p:sldId id="998" r:id="rId16"/>
    <p:sldId id="987" r:id="rId17"/>
    <p:sldId id="999" r:id="rId18"/>
    <p:sldId id="1000" r:id="rId19"/>
    <p:sldId id="1029" r:id="rId20"/>
    <p:sldId id="1002" r:id="rId21"/>
    <p:sldId id="1028" r:id="rId22"/>
    <p:sldId id="1004" r:id="rId23"/>
    <p:sldId id="1005" r:id="rId24"/>
    <p:sldId id="1001" r:id="rId25"/>
    <p:sldId id="1055" r:id="rId26"/>
    <p:sldId id="1053" r:id="rId27"/>
    <p:sldId id="1056" r:id="rId28"/>
    <p:sldId id="1057" r:id="rId29"/>
    <p:sldId id="1051" r:id="rId30"/>
    <p:sldId id="988" r:id="rId31"/>
    <p:sldId id="1014" r:id="rId32"/>
    <p:sldId id="1036" r:id="rId33"/>
    <p:sldId id="1019" r:id="rId34"/>
    <p:sldId id="884" r:id="rId35"/>
    <p:sldId id="1023" r:id="rId36"/>
    <p:sldId id="1024" r:id="rId37"/>
    <p:sldId id="1022" r:id="rId38"/>
    <p:sldId id="1081" r:id="rId39"/>
    <p:sldId id="1088" r:id="rId40"/>
    <p:sldId id="1090" r:id="rId41"/>
    <p:sldId id="1089" r:id="rId42"/>
    <p:sldId id="1091" r:id="rId43"/>
    <p:sldId id="1037" r:id="rId44"/>
    <p:sldId id="985" r:id="rId45"/>
    <p:sldId id="1013" r:id="rId46"/>
    <p:sldId id="1026" r:id="rId47"/>
    <p:sldId id="1086" r:id="rId48"/>
    <p:sldId id="1059" r:id="rId49"/>
    <p:sldId id="1015" r:id="rId50"/>
    <p:sldId id="1071" r:id="rId51"/>
    <p:sldId id="1084" r:id="rId52"/>
    <p:sldId id="1070" r:id="rId53"/>
    <p:sldId id="1018" r:id="rId54"/>
    <p:sldId id="1017" r:id="rId55"/>
    <p:sldId id="1016" r:id="rId56"/>
    <p:sldId id="1042" r:id="rId57"/>
    <p:sldId id="928" r:id="rId58"/>
    <p:sldId id="1041" r:id="rId59"/>
    <p:sldId id="1046" r:id="rId60"/>
    <p:sldId id="1072" r:id="rId61"/>
    <p:sldId id="1065" r:id="rId62"/>
    <p:sldId id="994" r:id="rId63"/>
    <p:sldId id="1066" r:id="rId64"/>
    <p:sldId id="1067" r:id="rId65"/>
    <p:sldId id="1068" r:id="rId66"/>
    <p:sldId id="1069" r:id="rId67"/>
    <p:sldId id="1078" r:id="rId68"/>
    <p:sldId id="1077" r:id="rId69"/>
    <p:sldId id="1076" r:id="rId70"/>
    <p:sldId id="980" r:id="rId71"/>
    <p:sldId id="1043" r:id="rId72"/>
    <p:sldId id="1063" r:id="rId73"/>
    <p:sldId id="1058" r:id="rId74"/>
    <p:sldId id="1080" r:id="rId75"/>
    <p:sldId id="1082" r:id="rId76"/>
    <p:sldId id="1073" r:id="rId77"/>
    <p:sldId id="1052" r:id="rId78"/>
    <p:sldId id="1048" r:id="rId79"/>
    <p:sldId id="1083" r:id="rId80"/>
    <p:sldId id="1054" r:id="rId81"/>
    <p:sldId id="1047" r:id="rId82"/>
    <p:sldId id="1087" r:id="rId83"/>
    <p:sldId id="1097" r:id="rId84"/>
    <p:sldId id="1049" r:id="rId85"/>
    <p:sldId id="1050" r:id="rId86"/>
    <p:sldId id="1093" r:id="rId87"/>
    <p:sldId id="1094" r:id="rId88"/>
    <p:sldId id="1092" r:id="rId89"/>
    <p:sldId id="1095" r:id="rId90"/>
    <p:sldId id="1096" r:id="rId91"/>
    <p:sldId id="1045" r:id="rId92"/>
    <p:sldId id="1044" r:id="rId93"/>
    <p:sldId id="1062" r:id="rId94"/>
    <p:sldId id="1031" r:id="rId95"/>
    <p:sldId id="1038" r:id="rId96"/>
    <p:sldId id="1039" r:id="rId97"/>
    <p:sldId id="1040" r:id="rId98"/>
    <p:sldId id="1085" r:id="rId99"/>
    <p:sldId id="857" r:id="rId100"/>
    <p:sldId id="858" r:id="rId101"/>
    <p:sldId id="961" r:id="rId102"/>
  </p:sldIdLst>
  <p:sldSz cx="9144000" cy="6858000" type="screen4x3"/>
  <p:notesSz cx="7010400" cy="9296400"/>
  <p:custDataLst>
    <p:tags r:id="rId105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0051"/>
    <a:srgbClr val="740074"/>
    <a:srgbClr val="AE123F"/>
    <a:srgbClr val="FF0000"/>
    <a:srgbClr val="000000"/>
    <a:srgbClr val="3C3C62"/>
    <a:srgbClr val="E6E6EF"/>
    <a:srgbClr val="99CCFF"/>
    <a:srgbClr val="484876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03" autoAdjust="0"/>
    <p:restoredTop sz="94291" autoAdjust="0"/>
  </p:normalViewPr>
  <p:slideViewPr>
    <p:cSldViewPr>
      <p:cViewPr varScale="1">
        <p:scale>
          <a:sx n="72" d="100"/>
          <a:sy n="72" d="100"/>
        </p:scale>
        <p:origin x="12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7FDE497C-9DE5-4538-B247-049F32EE14C8}" type="datetimeFigureOut">
              <a:rPr lang="en-US" altLang="es-PR"/>
              <a:pPr/>
              <a:t>9/7/2021</a:t>
            </a:fld>
            <a:endParaRPr lang="en-US" altLang="es-P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E2E9A458-7200-4815-8001-1DB553D11D4F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4271454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046D5318-CDF0-4BFE-82F4-0BF79184B57A}" type="datetimeFigureOut">
              <a:rPr lang="es-PR" altLang="es-PR"/>
              <a:pPr/>
              <a:t>09/07/2021</a:t>
            </a:fld>
            <a:endParaRPr lang="es-PR" altLang="es-P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84EB71D1-5EFF-4EE0-A202-A3B1D5BBFCE5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41178250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38BE2C05-E779-4E35-A33B-A29D1073C845}" type="slidenum">
              <a:rPr lang="es-PR" altLang="es-PR">
                <a:latin typeface="Calibri" pitchFamily="34" charset="0"/>
              </a:rPr>
              <a:pPr algn="r"/>
              <a:t>1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53863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87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87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003E2EC-B81B-4957-9C15-68B6D3BBC4C7}" type="slidenum">
              <a:rPr lang="es-PR" altLang="es-PR" sz="1200">
                <a:latin typeface="Calibri" pitchFamily="34" charset="0"/>
              </a:rPr>
              <a:pPr algn="r"/>
              <a:t>100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87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87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003E2EC-B81B-4957-9C15-68B6D3BBC4C7}" type="slidenum">
              <a:rPr lang="es-PR" altLang="es-PR" sz="1200">
                <a:latin typeface="Calibri" pitchFamily="34" charset="0"/>
              </a:rPr>
              <a:pPr algn="r"/>
              <a:t>101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26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58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100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000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65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110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940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62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640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515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6947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0645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8471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2868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2080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1514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9024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1156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4943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28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97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5735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9025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8994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4092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0794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19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19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A02C4C8D-C8E7-42C4-BB42-513D22E8BA8E}" type="slidenum">
              <a:rPr lang="es-PR" altLang="es-PR" sz="1200">
                <a:latin typeface="Calibri" pitchFamily="34" charset="0"/>
              </a:rPr>
              <a:pPr algn="r"/>
              <a:t>34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4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4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166F16-3975-4A14-99FD-DEB5577F77EA}" type="slidenum">
              <a:rPr lang="es-PR" altLang="es-PR" sz="1200">
                <a:latin typeface="Calibri" pitchFamily="34" charset="0"/>
              </a:rPr>
              <a:pPr algn="r"/>
              <a:t>35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8894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4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4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166F16-3975-4A14-99FD-DEB5577F77EA}" type="slidenum">
              <a:rPr lang="es-PR" altLang="es-PR" sz="1200">
                <a:latin typeface="Calibri" pitchFamily="34" charset="0"/>
              </a:rPr>
              <a:pPr algn="r"/>
              <a:t>36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3156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4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4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166F16-3975-4A14-99FD-DEB5577F77EA}" type="slidenum">
              <a:rPr lang="es-PR" altLang="es-PR" sz="1200">
                <a:latin typeface="Calibri" pitchFamily="34" charset="0"/>
              </a:rPr>
              <a:pPr algn="r"/>
              <a:t>37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537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4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4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166F16-3975-4A14-99FD-DEB5577F77EA}" type="slidenum">
              <a:rPr lang="es-PR" altLang="es-PR" sz="1200">
                <a:latin typeface="Calibri" pitchFamily="34" charset="0"/>
              </a:rPr>
              <a:pPr algn="r"/>
              <a:t>38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8370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4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4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166F16-3975-4A14-99FD-DEB5577F77EA}" type="slidenum">
              <a:rPr lang="es-PR" altLang="es-PR" sz="1200">
                <a:latin typeface="Calibri" pitchFamily="34" charset="0"/>
              </a:rPr>
              <a:pPr algn="r"/>
              <a:t>39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982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3926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4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4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166F16-3975-4A14-99FD-DEB5577F77EA}" type="slidenum">
              <a:rPr lang="es-PR" altLang="es-PR" sz="1200">
                <a:latin typeface="Calibri" pitchFamily="34" charset="0"/>
              </a:rPr>
              <a:pPr algn="r"/>
              <a:t>40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9089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4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4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166F16-3975-4A14-99FD-DEB5577F77EA}" type="slidenum">
              <a:rPr lang="es-PR" altLang="es-PR" sz="1200">
                <a:latin typeface="Calibri" pitchFamily="34" charset="0"/>
              </a:rPr>
              <a:pPr algn="r"/>
              <a:t>41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344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4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4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166F16-3975-4A14-99FD-DEB5577F77EA}" type="slidenum">
              <a:rPr lang="es-PR" altLang="es-PR" sz="1200">
                <a:latin typeface="Calibri" pitchFamily="34" charset="0"/>
              </a:rPr>
              <a:pPr algn="r"/>
              <a:t>42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3093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43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4789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4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4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166F16-3975-4A14-99FD-DEB5577F77EA}" type="slidenum">
              <a:rPr lang="es-PR" altLang="es-PR" sz="1200">
                <a:latin typeface="Calibri" pitchFamily="34" charset="0"/>
              </a:rPr>
              <a:pPr algn="r"/>
              <a:t>44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3128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7764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9202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7123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48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0691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515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50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027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51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8533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52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50829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38889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97514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16786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59831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61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41619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1C2D272-DC40-4A9E-9477-7D1C666E706E}" type="slidenum">
              <a:rPr lang="es-PR" altLang="es-PR" sz="1200">
                <a:latin typeface="Calibri" pitchFamily="34" charset="0"/>
              </a:rPr>
              <a:pPr algn="r"/>
              <a:t>57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58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851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59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151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5725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53305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8467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7252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92462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66715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94634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301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03061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86517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277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30864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70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31935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71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37345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72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87537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73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4818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74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24013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75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59247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76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12832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77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13720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78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7049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79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808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73283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80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83035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81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17775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82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04821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83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59917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84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55443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82815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86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48905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74397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06937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548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86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2267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91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39275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62367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56588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94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63097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95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90020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96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35622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97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25173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98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55883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66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66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60CA7A4-C6F1-41EB-8916-6E225B893EE2}" type="slidenum">
              <a:rPr lang="es-PR" altLang="es-PR" sz="1200">
                <a:latin typeface="Calibri" pitchFamily="34" charset="0"/>
              </a:rPr>
              <a:pPr algn="r"/>
              <a:t>99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36" descr="saludmed-com_Ban_PPT-MASTER-1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7E008F4-276E-40F4-9E4A-AA2A740AED0C}" type="slidenum">
              <a:rPr lang="es-PR"/>
              <a:pPr>
                <a:defRPr/>
              </a:pPr>
              <a:t>‹#›</a:t>
            </a:fld>
            <a:endParaRPr lang="es-PR"/>
          </a:p>
        </p:txBody>
      </p:sp>
      <p:pic>
        <p:nvPicPr>
          <p:cNvPr id="44" name="Picture 1">
            <a:extLst>
              <a:ext uri="{FF2B5EF4-FFF2-40B4-BE49-F238E27FC236}">
                <a16:creationId xmlns:a16="http://schemas.microsoft.com/office/drawing/2014/main" id="{290C3A9C-44E1-4936-B28B-AC0FEB5216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2">
            <a:extLst>
              <a:ext uri="{FF2B5EF4-FFF2-40B4-BE49-F238E27FC236}">
                <a16:creationId xmlns:a16="http://schemas.microsoft.com/office/drawing/2014/main" id="{51169618-69A3-4BB5-8033-E6BCC981887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1200" dirty="0" err="1">
                <a:latin typeface="Arial" charset="0"/>
              </a:rPr>
              <a:t>Saludmed</a:t>
            </a:r>
            <a:r>
              <a:rPr lang="es-PR" altLang="es-PR" sz="1200" dirty="0">
                <a:latin typeface="Arial" charset="0"/>
              </a:rPr>
              <a:t> 2021, por </a:t>
            </a:r>
            <a:r>
              <a:rPr lang="es-PR" altLang="es-PR" sz="1200" b="1" i="1" dirty="0">
                <a:solidFill>
                  <a:srgbClr val="00B0F0"/>
                </a:solidFill>
                <a:latin typeface="Arial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Edgar Lopategui Corsino</a:t>
            </a:r>
            <a:r>
              <a:rPr lang="es-PR" altLang="es-PR" sz="1200" dirty="0">
                <a:latin typeface="Arial" charset="0"/>
              </a:rPr>
              <a:t>, se encuentra bajo una licencia </a:t>
            </a:r>
            <a:r>
              <a:rPr lang="es-PR" altLang="es-PR" sz="1200" i="1" dirty="0">
                <a:solidFill>
                  <a:srgbClr val="00B0F0"/>
                </a:solidFill>
                <a:latin typeface="Arial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</a:t>
            </a:r>
            <a:r>
              <a:rPr lang="es-PR" altLang="es-PR" sz="1200" i="1" dirty="0" err="1">
                <a:solidFill>
                  <a:srgbClr val="00B0F0"/>
                </a:solidFill>
                <a:latin typeface="Arial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</a:t>
            </a:r>
            <a:r>
              <a:rPr lang="es-PR" altLang="es-PR" sz="1200" i="1" dirty="0">
                <a:solidFill>
                  <a:srgbClr val="00B0F0"/>
                </a:solidFill>
                <a:latin typeface="Arial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PR" altLang="es-PR" sz="1200" i="1" dirty="0" err="1">
                <a:solidFill>
                  <a:srgbClr val="00B0F0"/>
                </a:solidFill>
                <a:latin typeface="Arial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Commons</a:t>
            </a:r>
            <a:r>
              <a:rPr lang="es-PR" altLang="es-PR" sz="1200" i="1" dirty="0">
                <a:solidFill>
                  <a:srgbClr val="00B0F0"/>
                </a:solidFill>
                <a:latin typeface="Arial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</a:t>
            </a:r>
            <a:r>
              <a:rPr lang="es-PR" altLang="es-PR" sz="1200" dirty="0">
                <a:latin typeface="Arial" charset="0"/>
              </a:rPr>
              <a:t>, </a:t>
            </a:r>
          </a:p>
          <a:p>
            <a:r>
              <a:rPr lang="es-PR" altLang="es-PR" sz="1200" dirty="0">
                <a:latin typeface="Arial" charset="0"/>
              </a:rPr>
              <a:t>de tipo: </a:t>
            </a:r>
            <a:r>
              <a:rPr lang="es-PR" altLang="es-PR" sz="1200" b="1" i="1" dirty="0">
                <a:solidFill>
                  <a:srgbClr val="00B0F0"/>
                </a:solidFill>
                <a:latin typeface="Arial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Reconocimiento-</a:t>
            </a:r>
            <a:r>
              <a:rPr lang="es-PR" altLang="es-PR" sz="1200" b="1" i="1" dirty="0" err="1">
                <a:solidFill>
                  <a:srgbClr val="00B0F0"/>
                </a:solidFill>
                <a:latin typeface="Arial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NoComercial</a:t>
            </a:r>
            <a:r>
              <a:rPr lang="es-PR" altLang="es-PR" sz="1200" b="1" i="1" dirty="0">
                <a:solidFill>
                  <a:srgbClr val="00B0F0"/>
                </a:solidFill>
                <a:latin typeface="Arial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-Sin Obras Derivadas 3.0.  Licencia de Puerto Rico</a:t>
            </a:r>
            <a:r>
              <a:rPr lang="es-PR" altLang="es-PR" sz="1200" dirty="0">
                <a:latin typeface="Arial" charset="0"/>
              </a:rPr>
              <a:t>.  </a:t>
            </a:r>
          </a:p>
          <a:p>
            <a:r>
              <a:rPr lang="es-PR" altLang="es-PR" sz="1200" dirty="0">
                <a:latin typeface="Arial" charset="0"/>
              </a:rPr>
              <a:t>Basado en las páginas publicadas para el sitio Web: </a:t>
            </a:r>
            <a:r>
              <a:rPr lang="es-PR" altLang="es-PR" sz="1200" b="1" i="1" dirty="0">
                <a:solidFill>
                  <a:srgbClr val="00B0F0"/>
                </a:solidFill>
                <a:latin typeface="Arial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www.saludmed.com</a:t>
            </a:r>
            <a:r>
              <a:rPr lang="es-PR" altLang="es-PR" sz="1200" dirty="0">
                <a:latin typeface="Arial" charset="0"/>
              </a:rPr>
              <a:t>.</a:t>
            </a:r>
            <a:endParaRPr lang="es-PR" altLang="es-PR" sz="1800" dirty="0">
              <a:latin typeface="Arial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26C215-3528-43F5-8ABB-0C0C56BD893F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EF26193-73EB-4D61-9CA1-3C349E3BF7D1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75E89E-1E62-471F-9EAB-304FCB9F48A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ADB34C0-D07A-46B0-86AC-B0ACBC124D7C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A0014B-770E-4C92-8E75-A89C29860BFD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31" name="Rounded Rectangle 16">
            <a:extLst>
              <a:ext uri="{FF2B5EF4-FFF2-40B4-BE49-F238E27FC236}">
                <a16:creationId xmlns:a16="http://schemas.microsoft.com/office/drawing/2014/main" id="{0971A22E-C112-4D5C-8EBD-27B254E3F125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2" name="Rounded Rectangle 17">
            <a:extLst>
              <a:ext uri="{FF2B5EF4-FFF2-40B4-BE49-F238E27FC236}">
                <a16:creationId xmlns:a16="http://schemas.microsoft.com/office/drawing/2014/main" id="{FE278765-0B2D-4644-888B-19AC33CCE6C0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BBD8362-2755-4AD1-B339-3759A0D1F31F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4" name="Date Placeholder 27">
            <a:extLst>
              <a:ext uri="{FF2B5EF4-FFF2-40B4-BE49-F238E27FC236}">
                <a16:creationId xmlns:a16="http://schemas.microsoft.com/office/drawing/2014/main" id="{2BCDB6A1-1321-4686-B3CA-6F7312941C1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6A6EF-0438-4207-BCD2-FA4792A9B717}" type="datetimeFigureOut">
              <a:rPr lang="es-PR"/>
              <a:pPr>
                <a:defRPr/>
              </a:pPr>
              <a:t>09/07/2021</a:t>
            </a:fld>
            <a:endParaRPr lang="es-PR"/>
          </a:p>
        </p:txBody>
      </p:sp>
      <p:sp>
        <p:nvSpPr>
          <p:cNvPr id="35" name="Footer Placeholder 16">
            <a:extLst>
              <a:ext uri="{FF2B5EF4-FFF2-40B4-BE49-F238E27FC236}">
                <a16:creationId xmlns:a16="http://schemas.microsoft.com/office/drawing/2014/main" id="{A15818FB-AE12-4B92-A83A-41E3F0930B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24" name="Picture 23" descr="A person holding a basketball&#10;&#10;Description automatically generated">
            <a:extLst>
              <a:ext uri="{FF2B5EF4-FFF2-40B4-BE49-F238E27FC236}">
                <a16:creationId xmlns:a16="http://schemas.microsoft.com/office/drawing/2014/main" id="{62E3CB36-D96F-4B2F-8103-83B24F8098C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153" y="4060825"/>
            <a:ext cx="3567113" cy="237807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7012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BE465-EE2A-4FF9-9223-1AF0F3DF98E8}" type="datetimeFigureOut">
              <a:rPr lang="es-PR"/>
              <a:pPr>
                <a:defRPr/>
              </a:pPr>
              <a:t>09/07/2021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94BE7-C1CC-455F-BA6C-68097D69233B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515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886BA-19B2-4B24-A6E8-95F6E13F1CBF}" type="datetimeFigureOut">
              <a:rPr lang="es-PR"/>
              <a:pPr>
                <a:defRPr/>
              </a:pPr>
              <a:t>09/07/2021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1FB2B-A716-46C7-8CC9-0CD971DE0A67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116165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0251C-514E-462D-8D04-8D6329D4DCCF}" type="datetimeFigureOut">
              <a:rPr lang="es-PR"/>
              <a:pPr>
                <a:defRPr/>
              </a:pPr>
              <a:t>09/07/2021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1FF47-CD25-4126-BF03-789B7B2B4769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150574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79D06-3BC2-4648-860D-F15FBB58BF00}" type="datetimeFigureOut">
              <a:rPr lang="es-PR"/>
              <a:pPr>
                <a:defRPr/>
              </a:pPr>
              <a:t>09/07/2021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A3A89-FE4B-43AF-B7F3-74C4AE6FE085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201688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70F40-C075-418C-BC34-12939BDB452F}" type="datetimeFigureOut">
              <a:rPr lang="es-PR"/>
              <a:pPr>
                <a:defRPr/>
              </a:pPr>
              <a:t>09/07/2021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0EC99-CE28-4B1B-BF7C-55C21D6C3309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507987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3" name="Rounded Rectangle 12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Rectangle 17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18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20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CB15D6D-0B72-4DEC-8659-D14798CB1094}" type="datetimeFigureOut">
              <a:rPr lang="es-PR"/>
              <a:pPr>
                <a:defRPr/>
              </a:pPr>
              <a:t>09/07/2021</a:t>
            </a:fld>
            <a:endParaRPr lang="es-PR"/>
          </a:p>
        </p:txBody>
      </p:sp>
      <p:sp>
        <p:nvSpPr>
          <p:cNvPr id="22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5DFC698-A635-438C-BFEF-9847F22D9B03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31224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8" name="Rounded Rectangle 7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9" name="Rounded Rectangle 8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Rectangle 14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6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5CFA9-E0F4-4CA5-817E-AF97ABC46EF1}" type="datetimeFigureOut">
              <a:rPr lang="es-PR"/>
              <a:pPr>
                <a:defRPr/>
              </a:pPr>
              <a:t>09/07/2021</a:t>
            </a:fld>
            <a:endParaRPr lang="es-PR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A0A34-65EB-44A3-8BCE-D0A57471AB6F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24566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21616-CFD0-466F-9DDE-4716BCC9A625}" type="datetimeFigureOut">
              <a:rPr lang="es-PR"/>
              <a:pPr>
                <a:defRPr/>
              </a:pPr>
              <a:t>09/07/2021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E9623-524F-46ED-9478-56A7062C789B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280859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B4B90-3EC6-4EF0-9337-A055305147E0}" type="datetimeFigureOut">
              <a:rPr lang="es-PR"/>
              <a:pPr>
                <a:defRPr/>
              </a:pPr>
              <a:t>09/07/2021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F3D3D-D186-4785-B66F-CBE1412A9E1D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522349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CF118-3164-4764-A8B7-9EA7E3E4E258}" type="datetimeFigureOut">
              <a:rPr lang="es-PR"/>
              <a:pPr>
                <a:defRPr/>
              </a:pPr>
              <a:t>09/07/2021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9705F-1DED-4DF3-A4A7-00733E144067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776667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2" name="Rectangle 31"/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8" name="Rectangle 37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0" name="Rectangle 39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text styles</a:t>
            </a:r>
          </a:p>
          <a:p>
            <a:pPr lvl="1"/>
            <a:r>
              <a:rPr lang="en-US" altLang="es-PR"/>
              <a:t>Second level</a:t>
            </a:r>
          </a:p>
          <a:p>
            <a:pPr lvl="2"/>
            <a:r>
              <a:rPr lang="en-US" altLang="es-PR"/>
              <a:t>Third level</a:t>
            </a:r>
          </a:p>
          <a:p>
            <a:pPr lvl="3"/>
            <a:r>
              <a:rPr lang="en-US" altLang="es-PR"/>
              <a:t>Fourth level</a:t>
            </a:r>
          </a:p>
          <a:p>
            <a:pPr lvl="4"/>
            <a:r>
              <a:rPr lang="en-US" altLang="es-PR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E41DA4D1-7184-4904-952E-5B07FB1F9471}" type="datetimeFigureOut">
              <a:rPr lang="es-PR"/>
              <a:pPr>
                <a:defRPr/>
              </a:pPr>
              <a:t>09/07/2021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58" name="Picture 34" descr="saludmed-com_Ban_PPT-MASTER-2_v0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47D49CF2-3A25-4004-BAAB-507FDC05EAA1}" type="slidenum">
              <a:rPr lang="es-PR"/>
              <a:pPr>
                <a:defRPr/>
              </a:pPr>
              <a:t>‹#›</a:t>
            </a:fld>
            <a:endParaRPr lang="es-PR"/>
          </a:p>
        </p:txBody>
      </p:sp>
      <p:sp>
        <p:nvSpPr>
          <p:cNvPr id="10" name="Text Box 6"/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latin typeface="Arial" charset="0"/>
              </a:rPr>
              <a:t>Copyright © 2021 Edgar Lopategui Corsino | </a:t>
            </a:r>
            <a:r>
              <a:rPr lang="en-US" altLang="es-PR" sz="1000" dirty="0" err="1">
                <a:latin typeface="Arial" charset="0"/>
              </a:rPr>
              <a:t>Saludmed</a:t>
            </a:r>
            <a:r>
              <a:rPr lang="en-US" altLang="es-PR" sz="1000" dirty="0">
                <a:latin typeface="Arial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7" r:id="rId2"/>
    <p:sldLayoutId id="2147483688" r:id="rId3"/>
    <p:sldLayoutId id="2147483689" r:id="rId4"/>
    <p:sldLayoutId id="2147483696" r:id="rId5"/>
    <p:sldLayoutId id="2147483697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0.wmf"/><Relationship Id="rId5" Type="http://schemas.openxmlformats.org/officeDocument/2006/relationships/image" Target="../media/image17.jpg"/><Relationship Id="rId4" Type="http://schemas.openxmlformats.org/officeDocument/2006/relationships/audio" Target="../media/audio1.wav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Relationship Id="rId6" Type="http://schemas.openxmlformats.org/officeDocument/2006/relationships/audio" Target="../media/audio1.wav"/><Relationship Id="rId5" Type="http://schemas.openxmlformats.org/officeDocument/2006/relationships/image" Target="../media/image106.jpe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notesSlide" Target="../notesSlides/notesSlide101.xml"/><Relationship Id="rId7" Type="http://schemas.openxmlformats.org/officeDocument/2006/relationships/image" Target="../media/image10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Relationship Id="rId6" Type="http://schemas.openxmlformats.org/officeDocument/2006/relationships/image" Target="../media/image107.jpeg"/><Relationship Id="rId5" Type="http://schemas.openxmlformats.org/officeDocument/2006/relationships/image" Target="../media/image10.wmf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audio" Target="../media/audio2.wav"/><Relationship Id="rId5" Type="http://schemas.openxmlformats.org/officeDocument/2006/relationships/image" Target="../media/image18.jpe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0.jpg"/><Relationship Id="rId5" Type="http://schemas.openxmlformats.org/officeDocument/2006/relationships/image" Target="../media/image19.wmf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1.jpg"/><Relationship Id="rId5" Type="http://schemas.openxmlformats.org/officeDocument/2006/relationships/image" Target="../media/image10.wmf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2.jpg"/><Relationship Id="rId5" Type="http://schemas.openxmlformats.org/officeDocument/2006/relationships/image" Target="../media/image10.wmf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audio" Target="../media/audio2.wav"/><Relationship Id="rId5" Type="http://schemas.openxmlformats.org/officeDocument/2006/relationships/image" Target="../media/image23.jpe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audio" Target="../media/audio2.wav"/><Relationship Id="rId5" Type="http://schemas.openxmlformats.org/officeDocument/2006/relationships/image" Target="../media/image24.jpe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25.jpg"/><Relationship Id="rId5" Type="http://schemas.openxmlformats.org/officeDocument/2006/relationships/hyperlink" Target="https://www.youtube.com/watch?v=tMUxDrXSK2o" TargetMode="External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26.jpg"/><Relationship Id="rId5" Type="http://schemas.openxmlformats.org/officeDocument/2006/relationships/hyperlink" Target="https://www.youtube.com/watch?v=SlLzPgCDbxs" TargetMode="External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1.jpg"/><Relationship Id="rId5" Type="http://schemas.openxmlformats.org/officeDocument/2006/relationships/image" Target="../media/image10.wmf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audio" Target="../media/audio2.wav"/><Relationship Id="rId5" Type="http://schemas.openxmlformats.org/officeDocument/2006/relationships/image" Target="../media/image27.jpe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audio" Target="../media/audio2.wav"/><Relationship Id="rId5" Type="http://schemas.openxmlformats.org/officeDocument/2006/relationships/image" Target="../media/image28.jpe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10.wmf"/><Relationship Id="rId5" Type="http://schemas.openxmlformats.org/officeDocument/2006/relationships/image" Target="../media/image29.jp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19.wmf"/><Relationship Id="rId5" Type="http://schemas.openxmlformats.org/officeDocument/2006/relationships/image" Target="../media/image10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30.wmf"/><Relationship Id="rId5" Type="http://schemas.openxmlformats.org/officeDocument/2006/relationships/image" Target="../media/image10.wmf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3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33.jpeg"/><Relationship Id="rId5" Type="http://schemas.openxmlformats.org/officeDocument/2006/relationships/image" Target="../media/image19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10.wmf"/><Relationship Id="rId5" Type="http://schemas.openxmlformats.org/officeDocument/2006/relationships/image" Target="../media/image19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3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10.wmf"/><Relationship Id="rId5" Type="http://schemas.openxmlformats.org/officeDocument/2006/relationships/image" Target="../media/image19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2.jpg"/><Relationship Id="rId5" Type="http://schemas.openxmlformats.org/officeDocument/2006/relationships/image" Target="../media/image10.wmf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image" Target="../media/image41.jpg"/><Relationship Id="rId5" Type="http://schemas.openxmlformats.org/officeDocument/2006/relationships/image" Target="../media/image10.wmf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audio" Target="../media/audio2.wav"/><Relationship Id="rId5" Type="http://schemas.openxmlformats.org/officeDocument/2006/relationships/image" Target="../media/image42.jpg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audio" Target="../media/audio2.wav"/><Relationship Id="rId5" Type="http://schemas.openxmlformats.org/officeDocument/2006/relationships/image" Target="../media/image43.jpg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44.jpg"/><Relationship Id="rId5" Type="http://schemas.openxmlformats.org/officeDocument/2006/relationships/hyperlink" Target="https://www.icce.ws/_assets/files/documents/ECC_5_level_review.pdf" TargetMode="External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45.jpg"/><Relationship Id="rId5" Type="http://schemas.openxmlformats.org/officeDocument/2006/relationships/hyperlink" Target="https://repositorio.espe.edu.ec/bitstream/21000/11682/1/Listo%20coaching%20sportivo.pdf" TargetMode="External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hyperlink" Target="https://www.icce.ws/_assets/files/iscf-1.2-10-7-15.pdf" TargetMode="External"/><Relationship Id="rId5" Type="http://schemas.openxmlformats.org/officeDocument/2006/relationships/image" Target="../media/image46.jpg"/><Relationship Id="rId4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hyperlink" Target="https://www.scribd.com/document/416214078/Manual-Introduccion-al-Coaching-Deportivo-pdf" TargetMode="External"/><Relationship Id="rId5" Type="http://schemas.openxmlformats.org/officeDocument/2006/relationships/image" Target="../media/image47.jpg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5" Type="http://schemas.openxmlformats.org/officeDocument/2006/relationships/image" Target="../media/image48.jpg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audio" Target="../media/audio2.wav"/><Relationship Id="rId5" Type="http://schemas.openxmlformats.org/officeDocument/2006/relationships/image" Target="../media/image49.jpg"/><Relationship Id="rId4" Type="http://schemas.openxmlformats.org/officeDocument/2006/relationships/audio" Target="../media/audio2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audio" Target="../media/audio2.wav"/><Relationship Id="rId5" Type="http://schemas.openxmlformats.org/officeDocument/2006/relationships/image" Target="../media/image50.jp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3.jpg"/><Relationship Id="rId5" Type="http://schemas.openxmlformats.org/officeDocument/2006/relationships/image" Target="../media/image10.wmf"/><Relationship Id="rId4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audio" Target="../media/audio2.wav"/><Relationship Id="rId5" Type="http://schemas.openxmlformats.org/officeDocument/2006/relationships/image" Target="../media/image51.jpg"/><Relationship Id="rId4" Type="http://schemas.openxmlformats.org/officeDocument/2006/relationships/audio" Target="../media/audio2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6" Type="http://schemas.openxmlformats.org/officeDocument/2006/relationships/audio" Target="../media/audio2.wav"/><Relationship Id="rId5" Type="http://schemas.openxmlformats.org/officeDocument/2006/relationships/image" Target="../media/image52.jpg"/><Relationship Id="rId4" Type="http://schemas.openxmlformats.org/officeDocument/2006/relationships/audio" Target="../media/audio2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audio" Target="../media/audio2.wav"/><Relationship Id="rId5" Type="http://schemas.openxmlformats.org/officeDocument/2006/relationships/image" Target="../media/image53.jpg"/><Relationship Id="rId4" Type="http://schemas.openxmlformats.org/officeDocument/2006/relationships/audio" Target="../media/audio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audio" Target="../media/audio2.wav"/><Relationship Id="rId5" Type="http://schemas.openxmlformats.org/officeDocument/2006/relationships/image" Target="../media/image54.jpeg"/><Relationship Id="rId4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6" Type="http://schemas.openxmlformats.org/officeDocument/2006/relationships/image" Target="../media/image55.jpg"/><Relationship Id="rId5" Type="http://schemas.openxmlformats.org/officeDocument/2006/relationships/hyperlink" Target="https://www.redalyc.org/pdf/3457/345732284007.pdf" TargetMode="External"/><Relationship Id="rId4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6" Type="http://schemas.openxmlformats.org/officeDocument/2006/relationships/audio" Target="../media/audio3.wav"/><Relationship Id="rId5" Type="http://schemas.openxmlformats.org/officeDocument/2006/relationships/image" Target="../media/image56.jpeg"/><Relationship Id="rId4" Type="http://schemas.openxmlformats.org/officeDocument/2006/relationships/audio" Target="../media/audio3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5" Type="http://schemas.openxmlformats.org/officeDocument/2006/relationships/image" Target="../media/image57.jpg"/><Relationship Id="rId4" Type="http://schemas.openxmlformats.org/officeDocument/2006/relationships/audio" Target="../media/audio2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6" Type="http://schemas.openxmlformats.org/officeDocument/2006/relationships/audio" Target="../media/audio1.wav"/><Relationship Id="rId5" Type="http://schemas.openxmlformats.org/officeDocument/2006/relationships/image" Target="../media/image58.jpg"/><Relationship Id="rId4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6" Type="http://schemas.openxmlformats.org/officeDocument/2006/relationships/audio" Target="../media/audio2.wav"/><Relationship Id="rId5" Type="http://schemas.openxmlformats.org/officeDocument/2006/relationships/image" Target="../media/image59.jpeg"/><Relationship Id="rId4" Type="http://schemas.openxmlformats.org/officeDocument/2006/relationships/audio" Target="../media/audio2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audio" Target="../media/audio1.wav"/><Relationship Id="rId5" Type="http://schemas.openxmlformats.org/officeDocument/2006/relationships/image" Target="../media/image60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5" Type="http://schemas.openxmlformats.org/officeDocument/2006/relationships/image" Target="../media/image14.jpeg"/><Relationship Id="rId4" Type="http://schemas.openxmlformats.org/officeDocument/2006/relationships/audio" Target="../media/audio2.wav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6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image" Target="../media/image10.wmf"/><Relationship Id="rId5" Type="http://schemas.openxmlformats.org/officeDocument/2006/relationships/image" Target="../media/image30.wmf"/><Relationship Id="rId4" Type="http://schemas.openxmlformats.org/officeDocument/2006/relationships/audio" Target="../media/audio2.wav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6" Type="http://schemas.openxmlformats.org/officeDocument/2006/relationships/image" Target="../media/image10.wmf"/><Relationship Id="rId5" Type="http://schemas.openxmlformats.org/officeDocument/2006/relationships/image" Target="../media/image30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6" Type="http://schemas.openxmlformats.org/officeDocument/2006/relationships/audio" Target="../media/audio2.wav"/><Relationship Id="rId5" Type="http://schemas.openxmlformats.org/officeDocument/2006/relationships/image" Target="../media/image63.jpeg"/><Relationship Id="rId4" Type="http://schemas.openxmlformats.org/officeDocument/2006/relationships/audio" Target="../media/audio2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6" Type="http://schemas.openxmlformats.org/officeDocument/2006/relationships/audio" Target="../media/audio2.wav"/><Relationship Id="rId5" Type="http://schemas.openxmlformats.org/officeDocument/2006/relationships/image" Target="../media/image64.jpg"/><Relationship Id="rId4" Type="http://schemas.openxmlformats.org/officeDocument/2006/relationships/audio" Target="../media/audio2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6" Type="http://schemas.openxmlformats.org/officeDocument/2006/relationships/audio" Target="../media/audio2.wav"/><Relationship Id="rId5" Type="http://schemas.openxmlformats.org/officeDocument/2006/relationships/image" Target="../media/image65.jpg"/><Relationship Id="rId4" Type="http://schemas.openxmlformats.org/officeDocument/2006/relationships/audio" Target="../media/audio2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6" Type="http://schemas.openxmlformats.org/officeDocument/2006/relationships/audio" Target="../media/audio2.wav"/><Relationship Id="rId5" Type="http://schemas.openxmlformats.org/officeDocument/2006/relationships/image" Target="../media/image66.jpg"/><Relationship Id="rId4" Type="http://schemas.openxmlformats.org/officeDocument/2006/relationships/audio" Target="../media/audio2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6" Type="http://schemas.openxmlformats.org/officeDocument/2006/relationships/audio" Target="../media/audio2.wav"/><Relationship Id="rId5" Type="http://schemas.openxmlformats.org/officeDocument/2006/relationships/image" Target="../media/image67.jpg"/><Relationship Id="rId4" Type="http://schemas.openxmlformats.org/officeDocument/2006/relationships/audio" Target="../media/audio2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6" Type="http://schemas.openxmlformats.org/officeDocument/2006/relationships/audio" Target="../media/audio2.wav"/><Relationship Id="rId5" Type="http://schemas.openxmlformats.org/officeDocument/2006/relationships/image" Target="../media/image68.jpg"/><Relationship Id="rId4" Type="http://schemas.openxmlformats.org/officeDocument/2006/relationships/audio" Target="../media/audio2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6" Type="http://schemas.openxmlformats.org/officeDocument/2006/relationships/audio" Target="../media/audio2.wav"/><Relationship Id="rId5" Type="http://schemas.openxmlformats.org/officeDocument/2006/relationships/image" Target="../media/image69.jpeg"/><Relationship Id="rId4" Type="http://schemas.openxmlformats.org/officeDocument/2006/relationships/audio" Target="../media/audio2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6" Type="http://schemas.openxmlformats.org/officeDocument/2006/relationships/audio" Target="../media/audio2.wav"/><Relationship Id="rId5" Type="http://schemas.openxmlformats.org/officeDocument/2006/relationships/image" Target="../media/image70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6" Type="http://schemas.openxmlformats.org/officeDocument/2006/relationships/audio" Target="../media/audio2.wav"/><Relationship Id="rId5" Type="http://schemas.openxmlformats.org/officeDocument/2006/relationships/image" Target="../media/image71.jpeg"/><Relationship Id="rId4" Type="http://schemas.openxmlformats.org/officeDocument/2006/relationships/audio" Target="../media/audio2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6" Type="http://schemas.openxmlformats.org/officeDocument/2006/relationships/image" Target="../media/image72.jpg"/><Relationship Id="rId5" Type="http://schemas.openxmlformats.org/officeDocument/2006/relationships/image" Target="../media/image10.wmf"/><Relationship Id="rId4" Type="http://schemas.openxmlformats.org/officeDocument/2006/relationships/audio" Target="../media/audio2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6" Type="http://schemas.openxmlformats.org/officeDocument/2006/relationships/image" Target="../media/image73.jpg"/><Relationship Id="rId5" Type="http://schemas.openxmlformats.org/officeDocument/2006/relationships/image" Target="../media/image10.wmf"/><Relationship Id="rId4" Type="http://schemas.openxmlformats.org/officeDocument/2006/relationships/audio" Target="../media/audio2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6" Type="http://schemas.openxmlformats.org/officeDocument/2006/relationships/audio" Target="../media/audio2.wav"/><Relationship Id="rId5" Type="http://schemas.openxmlformats.org/officeDocument/2006/relationships/image" Target="../media/image74.jpeg"/><Relationship Id="rId4" Type="http://schemas.openxmlformats.org/officeDocument/2006/relationships/audio" Target="../media/audio2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6" Type="http://schemas.openxmlformats.org/officeDocument/2006/relationships/image" Target="../media/image75.jpg"/><Relationship Id="rId5" Type="http://schemas.openxmlformats.org/officeDocument/2006/relationships/image" Target="../media/image10.wmf"/><Relationship Id="rId4" Type="http://schemas.openxmlformats.org/officeDocument/2006/relationships/audio" Target="../media/audio2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6" Type="http://schemas.openxmlformats.org/officeDocument/2006/relationships/image" Target="../media/image76.jpg"/><Relationship Id="rId5" Type="http://schemas.openxmlformats.org/officeDocument/2006/relationships/image" Target="../media/image10.wmf"/><Relationship Id="rId4" Type="http://schemas.openxmlformats.org/officeDocument/2006/relationships/audio" Target="../media/audio2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6" Type="http://schemas.openxmlformats.org/officeDocument/2006/relationships/audio" Target="../media/audio2.wav"/><Relationship Id="rId5" Type="http://schemas.openxmlformats.org/officeDocument/2006/relationships/image" Target="../media/image77.jpeg"/><Relationship Id="rId4" Type="http://schemas.openxmlformats.org/officeDocument/2006/relationships/audio" Target="../media/audio2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image" Target="../media/image78.jpg"/><Relationship Id="rId5" Type="http://schemas.openxmlformats.org/officeDocument/2006/relationships/image" Target="../media/image10.wmf"/><Relationship Id="rId4" Type="http://schemas.openxmlformats.org/officeDocument/2006/relationships/audio" Target="../media/audio2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6" Type="http://schemas.openxmlformats.org/officeDocument/2006/relationships/image" Target="../media/image79.jpg"/><Relationship Id="rId5" Type="http://schemas.openxmlformats.org/officeDocument/2006/relationships/image" Target="../media/image10.wmf"/><Relationship Id="rId4" Type="http://schemas.openxmlformats.org/officeDocument/2006/relationships/audio" Target="../media/audio2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6" Type="http://schemas.openxmlformats.org/officeDocument/2006/relationships/audio" Target="../media/audio2.wav"/><Relationship Id="rId5" Type="http://schemas.openxmlformats.org/officeDocument/2006/relationships/image" Target="../media/image80.jpe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audio" Target="../media/audio2.wav"/><Relationship Id="rId5" Type="http://schemas.openxmlformats.org/officeDocument/2006/relationships/image" Target="../media/image15.jpeg"/><Relationship Id="rId4" Type="http://schemas.openxmlformats.org/officeDocument/2006/relationships/audio" Target="../media/audio2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6" Type="http://schemas.openxmlformats.org/officeDocument/2006/relationships/audio" Target="../media/audio1.wav"/><Relationship Id="rId5" Type="http://schemas.openxmlformats.org/officeDocument/2006/relationships/image" Target="../media/image81.jpg"/><Relationship Id="rId4" Type="http://schemas.openxmlformats.org/officeDocument/2006/relationships/audio" Target="../media/audio1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6" Type="http://schemas.openxmlformats.org/officeDocument/2006/relationships/audio" Target="../media/audio2.wav"/><Relationship Id="rId5" Type="http://schemas.openxmlformats.org/officeDocument/2006/relationships/image" Target="../media/image82.jpeg"/><Relationship Id="rId4" Type="http://schemas.openxmlformats.org/officeDocument/2006/relationships/audio" Target="../media/audio2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6" Type="http://schemas.openxmlformats.org/officeDocument/2006/relationships/audio" Target="../media/audio2.wav"/><Relationship Id="rId5" Type="http://schemas.openxmlformats.org/officeDocument/2006/relationships/image" Target="../media/image83.jpg"/><Relationship Id="rId4" Type="http://schemas.openxmlformats.org/officeDocument/2006/relationships/audio" Target="../media/audio2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6" Type="http://schemas.openxmlformats.org/officeDocument/2006/relationships/audio" Target="../media/audio2.wav"/><Relationship Id="rId5" Type="http://schemas.openxmlformats.org/officeDocument/2006/relationships/image" Target="../media/image84.jpg"/><Relationship Id="rId4" Type="http://schemas.openxmlformats.org/officeDocument/2006/relationships/audio" Target="../media/audio2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6" Type="http://schemas.openxmlformats.org/officeDocument/2006/relationships/audio" Target="../media/audio2.wav"/><Relationship Id="rId5" Type="http://schemas.openxmlformats.org/officeDocument/2006/relationships/image" Target="../media/image85.jpg"/><Relationship Id="rId4" Type="http://schemas.openxmlformats.org/officeDocument/2006/relationships/audio" Target="../media/audio2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6" Type="http://schemas.openxmlformats.org/officeDocument/2006/relationships/audio" Target="../media/audio2.wav"/><Relationship Id="rId5" Type="http://schemas.openxmlformats.org/officeDocument/2006/relationships/image" Target="../media/image86.jpg"/><Relationship Id="rId4" Type="http://schemas.openxmlformats.org/officeDocument/2006/relationships/audio" Target="../media/audio2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6" Type="http://schemas.openxmlformats.org/officeDocument/2006/relationships/audio" Target="../media/audio2.wav"/><Relationship Id="rId5" Type="http://schemas.openxmlformats.org/officeDocument/2006/relationships/image" Target="../media/image87.jpg"/><Relationship Id="rId4" Type="http://schemas.openxmlformats.org/officeDocument/2006/relationships/audio" Target="../media/audio2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6" Type="http://schemas.openxmlformats.org/officeDocument/2006/relationships/audio" Target="../media/audio2.wav"/><Relationship Id="rId5" Type="http://schemas.openxmlformats.org/officeDocument/2006/relationships/image" Target="../media/image88.jpg"/><Relationship Id="rId4" Type="http://schemas.openxmlformats.org/officeDocument/2006/relationships/audio" Target="../media/audio2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6" Type="http://schemas.openxmlformats.org/officeDocument/2006/relationships/audio" Target="../media/audio2.wav"/><Relationship Id="rId5" Type="http://schemas.openxmlformats.org/officeDocument/2006/relationships/image" Target="../media/image89.jpg"/><Relationship Id="rId4" Type="http://schemas.openxmlformats.org/officeDocument/2006/relationships/audio" Target="../media/audio2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Relationship Id="rId6" Type="http://schemas.openxmlformats.org/officeDocument/2006/relationships/audio" Target="../media/audio2.wav"/><Relationship Id="rId5" Type="http://schemas.openxmlformats.org/officeDocument/2006/relationships/image" Target="../media/image90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6" Type="http://schemas.openxmlformats.org/officeDocument/2006/relationships/audio" Target="../media/audio2.wav"/><Relationship Id="rId5" Type="http://schemas.openxmlformats.org/officeDocument/2006/relationships/image" Target="../media/image91.jpg"/><Relationship Id="rId4" Type="http://schemas.openxmlformats.org/officeDocument/2006/relationships/audio" Target="../media/audio2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6" Type="http://schemas.openxmlformats.org/officeDocument/2006/relationships/audio" Target="../media/audio2.wav"/><Relationship Id="rId5" Type="http://schemas.openxmlformats.org/officeDocument/2006/relationships/image" Target="../media/image92.jpg"/><Relationship Id="rId4" Type="http://schemas.openxmlformats.org/officeDocument/2006/relationships/audio" Target="../media/audio2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6" Type="http://schemas.openxmlformats.org/officeDocument/2006/relationships/audio" Target="../media/audio2.wav"/><Relationship Id="rId5" Type="http://schemas.openxmlformats.org/officeDocument/2006/relationships/image" Target="../media/image93.jpg"/><Relationship Id="rId4" Type="http://schemas.openxmlformats.org/officeDocument/2006/relationships/audio" Target="../media/audio2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6" Type="http://schemas.openxmlformats.org/officeDocument/2006/relationships/audio" Target="../media/audio2.wav"/><Relationship Id="rId5" Type="http://schemas.openxmlformats.org/officeDocument/2006/relationships/image" Target="../media/image94.jpg"/><Relationship Id="rId4" Type="http://schemas.openxmlformats.org/officeDocument/2006/relationships/audio" Target="../media/audio2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6" Type="http://schemas.openxmlformats.org/officeDocument/2006/relationships/audio" Target="../media/audio2.wav"/><Relationship Id="rId5" Type="http://schemas.openxmlformats.org/officeDocument/2006/relationships/image" Target="../media/image95.jpeg"/><Relationship Id="rId4" Type="http://schemas.openxmlformats.org/officeDocument/2006/relationships/audio" Target="../media/audio2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6" Type="http://schemas.openxmlformats.org/officeDocument/2006/relationships/audio" Target="../media/audio2.wav"/><Relationship Id="rId5" Type="http://schemas.openxmlformats.org/officeDocument/2006/relationships/image" Target="../media/image96.jpg"/><Relationship Id="rId4" Type="http://schemas.openxmlformats.org/officeDocument/2006/relationships/audio" Target="../media/audio2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6" Type="http://schemas.openxmlformats.org/officeDocument/2006/relationships/audio" Target="../media/audio2.wav"/><Relationship Id="rId5" Type="http://schemas.openxmlformats.org/officeDocument/2006/relationships/image" Target="../media/image97.jpeg"/><Relationship Id="rId4" Type="http://schemas.openxmlformats.org/officeDocument/2006/relationships/audio" Target="../media/audio2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6" Type="http://schemas.openxmlformats.org/officeDocument/2006/relationships/audio" Target="../media/audio2.wav"/><Relationship Id="rId5" Type="http://schemas.openxmlformats.org/officeDocument/2006/relationships/image" Target="../media/image98.jpg"/><Relationship Id="rId4" Type="http://schemas.openxmlformats.org/officeDocument/2006/relationships/audio" Target="../media/audio2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6" Type="http://schemas.openxmlformats.org/officeDocument/2006/relationships/audio" Target="../media/audio2.wav"/><Relationship Id="rId5" Type="http://schemas.openxmlformats.org/officeDocument/2006/relationships/image" Target="../media/image99.jpg"/><Relationship Id="rId4" Type="http://schemas.openxmlformats.org/officeDocument/2006/relationships/audio" Target="../media/audio2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6" Type="http://schemas.openxmlformats.org/officeDocument/2006/relationships/audio" Target="../media/audio2.wav"/><Relationship Id="rId5" Type="http://schemas.openxmlformats.org/officeDocument/2006/relationships/image" Target="../media/image100.jp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5" Type="http://schemas.openxmlformats.org/officeDocument/2006/relationships/image" Target="../media/image16.jpeg"/><Relationship Id="rId4" Type="http://schemas.openxmlformats.org/officeDocument/2006/relationships/audio" Target="../media/audio2.wav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6" Type="http://schemas.openxmlformats.org/officeDocument/2006/relationships/audio" Target="../media/audio2.wav"/><Relationship Id="rId5" Type="http://schemas.openxmlformats.org/officeDocument/2006/relationships/image" Target="../media/image101.jpg"/><Relationship Id="rId4" Type="http://schemas.openxmlformats.org/officeDocument/2006/relationships/audio" Target="../media/audio2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6" Type="http://schemas.openxmlformats.org/officeDocument/2006/relationships/audio" Target="../media/audio2.wav"/><Relationship Id="rId5" Type="http://schemas.openxmlformats.org/officeDocument/2006/relationships/image" Target="../media/image102.jpeg"/><Relationship Id="rId4" Type="http://schemas.openxmlformats.org/officeDocument/2006/relationships/audio" Target="../media/audio2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6" Type="http://schemas.openxmlformats.org/officeDocument/2006/relationships/audio" Target="../media/audio2.wav"/><Relationship Id="rId5" Type="http://schemas.openxmlformats.org/officeDocument/2006/relationships/image" Target="../media/image103.jpg"/><Relationship Id="rId4" Type="http://schemas.openxmlformats.org/officeDocument/2006/relationships/audio" Target="../media/audio2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Relationship Id="rId6" Type="http://schemas.openxmlformats.org/officeDocument/2006/relationships/audio" Target="../media/audio2.wav"/><Relationship Id="rId5" Type="http://schemas.openxmlformats.org/officeDocument/2006/relationships/image" Target="../media/image104.jpg"/><Relationship Id="rId4" Type="http://schemas.openxmlformats.org/officeDocument/2006/relationships/audio" Target="../media/audio2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Relationship Id="rId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Relationship Id="rId6" Type="http://schemas.openxmlformats.org/officeDocument/2006/relationships/hyperlink" Target="https://repositorio.espe.edu.ec/bitstream/21000/11682/1/Listo%20coaching%20sportivo.pdf" TargetMode="External"/><Relationship Id="rId5" Type="http://schemas.openxmlformats.org/officeDocument/2006/relationships/hyperlink" Target="https://www.researchgate.net/publication/283539129_'Being'_in_the_coaching_world_new_insights_on_youth_performance_coaching_from_an_interpretative_phenomenological_approach" TargetMode="External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6" Type="http://schemas.openxmlformats.org/officeDocument/2006/relationships/hyperlink" Target="https://www.icce.ws/_assets/files/documents/ECC_5_level_review.pdf" TargetMode="External"/><Relationship Id="rId5" Type="http://schemas.openxmlformats.org/officeDocument/2006/relationships/hyperlink" Target="https://www.redalyc.org/pdf/3457/345732284007.pdf" TargetMode="External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6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6" Type="http://schemas.openxmlformats.org/officeDocument/2006/relationships/audio" Target="../media/audio1.wav"/><Relationship Id="rId5" Type="http://schemas.openxmlformats.org/officeDocument/2006/relationships/hyperlink" Target="https://www.scribd.com/document/416214078/Manual-Introduccion-al-Coaching-Deportivo-pdf" TargetMode="External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Relationship Id="rId6" Type="http://schemas.openxmlformats.org/officeDocument/2006/relationships/audio" Target="../media/audio1.wav"/><Relationship Id="rId5" Type="http://schemas.openxmlformats.org/officeDocument/2006/relationships/image" Target="../media/image105.jpe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ctr">
              <a:spcBef>
                <a:spcPts val="300"/>
              </a:spcBef>
              <a:buClr>
                <a:schemeClr val="accent2"/>
              </a:buClr>
              <a:buFont typeface="Georgia" pitchFamily="18" charset="0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25146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9718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34290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8862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PR" altLang="es-PR" sz="2400" b="1" dirty="0">
                <a:solidFill>
                  <a:srgbClr val="484876"/>
                </a:solidFill>
                <a:latin typeface="Arial" charset="0"/>
                <a:cs typeface="Arial" charset="0"/>
              </a:rPr>
              <a:t>Prof. Edgar Lopategui Corsino</a:t>
            </a:r>
          </a:p>
          <a:p>
            <a:pPr algn="l">
              <a:lnSpc>
                <a:spcPct val="90000"/>
              </a:lnSpc>
            </a:pPr>
            <a:r>
              <a:rPr lang="es-PR" altLang="es-PR" sz="2400" b="1" i="1" dirty="0">
                <a:solidFill>
                  <a:srgbClr val="484876"/>
                </a:solidFill>
                <a:latin typeface="Arial" charset="0"/>
                <a:cs typeface="Arial" charset="0"/>
              </a:rPr>
              <a:t>M.A., Fisiología del Ejercicio</a:t>
            </a:r>
          </a:p>
        </p:txBody>
      </p:sp>
      <p:pic>
        <p:nvPicPr>
          <p:cNvPr id="5130" name="Picture 10" descr="RSEAUX~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086350"/>
            <a:ext cx="287337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682625" y="4727575"/>
            <a:ext cx="47529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 dirty="0">
                <a:solidFill>
                  <a:srgbClr val="484876"/>
                </a:solidFill>
              </a:rPr>
              <a:t>Web:        </a:t>
            </a:r>
            <a:r>
              <a:rPr lang="es-PR" altLang="es-PR" sz="1800" b="1" i="1" dirty="0">
                <a:solidFill>
                  <a:srgbClr val="484876"/>
                </a:solidFill>
              </a:rPr>
              <a:t>http://www.saludmed.com/</a:t>
            </a:r>
            <a:endParaRPr lang="es-PR" altLang="es-PR" sz="2800" i="1" dirty="0">
              <a:solidFill>
                <a:srgbClr val="484876"/>
              </a:solidFill>
            </a:endParaRPr>
          </a:p>
        </p:txBody>
      </p:sp>
      <p:pic>
        <p:nvPicPr>
          <p:cNvPr id="5138" name="Picture 18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5988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682625" y="5086350"/>
            <a:ext cx="432117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 dirty="0">
                <a:solidFill>
                  <a:srgbClr val="484876"/>
                </a:solidFill>
              </a:rPr>
              <a:t>E-Mail:</a:t>
            </a:r>
            <a:r>
              <a:rPr lang="es-PR" altLang="es-PR" sz="1800" b="1" i="1" dirty="0">
                <a:solidFill>
                  <a:srgbClr val="484876"/>
                </a:solidFill>
              </a:rPr>
              <a:t>     elopategui@intermetro.edu</a:t>
            </a:r>
          </a:p>
        </p:txBody>
      </p:sp>
      <p:pic>
        <p:nvPicPr>
          <p:cNvPr id="5143" name="Picture 23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45224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684213" y="5493051"/>
            <a:ext cx="4402137" cy="672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s-PR" altLang="es-PR" sz="1700" b="1" dirty="0" err="1">
                <a:solidFill>
                  <a:srgbClr val="484876"/>
                </a:solidFill>
              </a:rPr>
              <a:t>Press</a:t>
            </a:r>
            <a:r>
              <a:rPr lang="es-PR" altLang="es-PR" sz="1700" b="1" dirty="0">
                <a:solidFill>
                  <a:srgbClr val="484876"/>
                </a:solidFill>
              </a:rPr>
              <a:t> PPTX:  </a:t>
            </a:r>
            <a:r>
              <a:rPr lang="es-PR" altLang="es-PR" sz="1700" b="1" i="1" dirty="0">
                <a:solidFill>
                  <a:srgbClr val="484876"/>
                </a:solidFill>
              </a:rPr>
              <a:t>http://www.saludmed.com/</a:t>
            </a:r>
            <a:br>
              <a:rPr lang="es-PR" altLang="es-PR" sz="1700" b="1" i="1" dirty="0">
                <a:solidFill>
                  <a:srgbClr val="484876"/>
                </a:solidFill>
              </a:rPr>
            </a:br>
            <a:r>
              <a:rPr lang="es-PR" altLang="es-PR" sz="1700" b="1" i="1" dirty="0" err="1">
                <a:solidFill>
                  <a:srgbClr val="484876"/>
                </a:solidFill>
              </a:rPr>
              <a:t>coachingdeportivo</a:t>
            </a:r>
            <a:r>
              <a:rPr lang="es-PR" altLang="es-PR" sz="1700" b="1" i="1" dirty="0">
                <a:solidFill>
                  <a:srgbClr val="484876"/>
                </a:solidFill>
              </a:rPr>
              <a:t>/presentaciones/</a:t>
            </a:r>
          </a:p>
          <a:p>
            <a:pPr>
              <a:lnSpc>
                <a:spcPct val="85000"/>
              </a:lnSpc>
            </a:pPr>
            <a:r>
              <a:rPr lang="es-PR" altLang="es-PR" sz="1700" b="1" i="1" dirty="0">
                <a:solidFill>
                  <a:srgbClr val="484876"/>
                </a:solidFill>
              </a:rPr>
              <a:t>Coach-Dptv_Intro.pptx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8D83BCF-FC06-4941-B21E-DA582F9AC643}"/>
              </a:ext>
            </a:extLst>
          </p:cNvPr>
          <p:cNvSpPr>
            <a:spLocks/>
          </p:cNvSpPr>
          <p:nvPr/>
        </p:nvSpPr>
        <p:spPr bwMode="auto">
          <a:xfrm>
            <a:off x="0" y="404664"/>
            <a:ext cx="9144000" cy="117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b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COACHING DEPORTIVO – </a:t>
            </a:r>
            <a:r>
              <a:rPr lang="es-PR" altLang="es-PR" sz="2400" b="0" i="1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INTRODUCCIÓN:</a:t>
            </a:r>
            <a:br>
              <a:rPr lang="es-PR" altLang="es-PR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es-PR" altLang="es-PR" sz="2600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PRINCIPIOS Y CONCEPTOS FUNDAMENTALES:</a:t>
            </a:r>
          </a:p>
          <a:p>
            <a:pPr algn="ctr">
              <a:lnSpc>
                <a:spcPct val="90000"/>
              </a:lnSpc>
            </a:pPr>
            <a:r>
              <a:rPr lang="es-PR" altLang="es-PR" sz="2700" b="0" i="1" dirty="0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del Coaching Deportivo</a:t>
            </a:r>
          </a:p>
        </p:txBody>
      </p:sp>
      <p:pic>
        <p:nvPicPr>
          <p:cNvPr id="5" name="Picture 4" descr="A picture containing grass, person, soccer, football&#10;&#10;Description automatically generated">
            <a:extLst>
              <a:ext uri="{FF2B5EF4-FFF2-40B4-BE49-F238E27FC236}">
                <a16:creationId xmlns:a16="http://schemas.microsoft.com/office/drawing/2014/main" id="{A7C728B1-FB66-4756-B756-24EE2A0B8B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591" y="1303176"/>
            <a:ext cx="7561436" cy="248936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BFCF0A52-1A85-4E89-958C-A2F7E9289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84661"/>
            <a:ext cx="91440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s-PR" altLang="es-PR" sz="1700" i="1" dirty="0">
                <a:solidFill>
                  <a:schemeClr val="bg1">
                    <a:lumMod val="95000"/>
                  </a:schemeClr>
                </a:solidFill>
              </a:rPr>
              <a:t>http://saludmed.com/coachingdeportivo/coachingdeportivo.html</a:t>
            </a:r>
          </a:p>
        </p:txBody>
      </p:sp>
      <p:pic>
        <p:nvPicPr>
          <p:cNvPr id="7" name="Picture 6" descr="A person talking to a group of children&#10;&#10;Description automatically generated with low confidence">
            <a:extLst>
              <a:ext uri="{FF2B5EF4-FFF2-40B4-BE49-F238E27FC236}">
                <a16:creationId xmlns:a16="http://schemas.microsoft.com/office/drawing/2014/main" id="{E498403B-CA0A-497C-B80C-FDDEF3FC40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0" y="1214956"/>
            <a:ext cx="3655622" cy="2437081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trophy&#10;&#10;Description automatically generated with low confidence">
            <a:extLst>
              <a:ext uri="{FF2B5EF4-FFF2-40B4-BE49-F238E27FC236}">
                <a16:creationId xmlns:a16="http://schemas.microsoft.com/office/drawing/2014/main" id="{FC245BD6-E51F-431F-AE35-09C91D58EF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78" y="1201662"/>
            <a:ext cx="2520242" cy="554915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F7BECDD-D3B9-4194-BE70-7AD73075C880}"/>
              </a:ext>
            </a:extLst>
          </p:cNvPr>
          <p:cNvSpPr>
            <a:spLocks/>
          </p:cNvSpPr>
          <p:nvPr/>
        </p:nvSpPr>
        <p:spPr bwMode="auto">
          <a:xfrm>
            <a:off x="0" y="622201"/>
            <a:ext cx="9144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23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PRINCIPIOS DEL</a:t>
            </a:r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 </a:t>
            </a: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COACHING DEPORTIVO</a:t>
            </a:r>
            <a:br>
              <a:rPr lang="es-PR" altLang="es-PR" sz="1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Vínculo de la Temática de </a:t>
            </a:r>
            <a:r>
              <a:rPr lang="es-PR" altLang="es-PR" sz="19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otros </a:t>
            </a:r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Cursos Previos con la de Hoy *</a:t>
            </a:r>
          </a:p>
        </p:txBody>
      </p:sp>
      <p:sp>
        <p:nvSpPr>
          <p:cNvPr id="26" name="Text Box 9">
            <a:extLst>
              <a:ext uri="{FF2B5EF4-FFF2-40B4-BE49-F238E27FC236}">
                <a16:creationId xmlns:a16="http://schemas.microsoft.com/office/drawing/2014/main" id="{BC53C068-D453-4DEE-B639-64F1F43F9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5102994"/>
            <a:ext cx="606547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El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guiar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acompañar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al atleta </a:t>
            </a:r>
            <a:r>
              <a:rPr lang="en-US" altLang="es-PR" sz="2600" b="1" dirty="0">
                <a:latin typeface="Arial" charset="0"/>
              </a:rPr>
              <a:t>…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27" name="Picture 10" descr="PntBlue1">
            <a:extLst>
              <a:ext uri="{FF2B5EF4-FFF2-40B4-BE49-F238E27FC236}">
                <a16:creationId xmlns:a16="http://schemas.microsoft.com/office/drawing/2014/main" id="{05B261CC-FCF0-4A90-B023-FE0EF8A51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851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">
            <a:extLst>
              <a:ext uri="{FF2B5EF4-FFF2-40B4-BE49-F238E27FC236}">
                <a16:creationId xmlns:a16="http://schemas.microsoft.com/office/drawing/2014/main" id="{A9909EB2-6B58-4C29-B32E-4651FA65D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5589240"/>
            <a:ext cx="668798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>
                <a:latin typeface="Arial" charset="0"/>
              </a:rPr>
              <a:t>La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comunicación</a:t>
            </a:r>
            <a:r>
              <a:rPr lang="en-US" altLang="es-PR" sz="2600" b="1" dirty="0">
                <a:latin typeface="Arial" charset="0"/>
              </a:rPr>
              <a:t> del coach </a:t>
            </a:r>
            <a:r>
              <a:rPr lang="en-US" altLang="es-PR" sz="2600" b="1" dirty="0" err="1">
                <a:latin typeface="Arial" charset="0"/>
              </a:rPr>
              <a:t>deportivo</a:t>
            </a:r>
            <a:r>
              <a:rPr lang="en-US" altLang="es-PR" sz="2600" b="1" dirty="0">
                <a:latin typeface="Arial" charset="0"/>
              </a:rPr>
              <a:t> …</a:t>
            </a:r>
          </a:p>
        </p:txBody>
      </p:sp>
      <p:pic>
        <p:nvPicPr>
          <p:cNvPr id="29" name="Picture 3" descr="PntBlue1">
            <a:extLst>
              <a:ext uri="{FF2B5EF4-FFF2-40B4-BE49-F238E27FC236}">
                <a16:creationId xmlns:a16="http://schemas.microsoft.com/office/drawing/2014/main" id="{2828282F-B99F-4510-A4C1-2E9411149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892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9">
            <a:extLst>
              <a:ext uri="{FF2B5EF4-FFF2-40B4-BE49-F238E27FC236}">
                <a16:creationId xmlns:a16="http://schemas.microsoft.com/office/drawing/2014/main" id="{36E0ADAB-EDA2-4BE0-A23B-07418AB3F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6111106"/>
            <a:ext cx="575188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Las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empatía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motivación</a:t>
            </a:r>
            <a:r>
              <a:rPr lang="en-US" altLang="es-PR" sz="2600" b="1" dirty="0">
                <a:latin typeface="Arial" charset="0"/>
              </a:rPr>
              <a:t> …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10" descr="PntBlue1">
            <a:extLst>
              <a:ext uri="{FF2B5EF4-FFF2-40B4-BE49-F238E27FC236}">
                <a16:creationId xmlns:a16="http://schemas.microsoft.com/office/drawing/2014/main" id="{A6EF5410-2146-4162-90DA-A7D0E5905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932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4">
            <a:extLst>
              <a:ext uri="{FF2B5EF4-FFF2-40B4-BE49-F238E27FC236}">
                <a16:creationId xmlns:a16="http://schemas.microsoft.com/office/drawing/2014/main" id="{2115F533-A8BF-45C2-A466-469072173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4624312"/>
            <a:ext cx="606547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Como </a:t>
            </a:r>
            <a:r>
              <a:rPr lang="en-US" altLang="es-PR" sz="2600" b="1" dirty="0" err="1">
                <a:latin typeface="Arial" charset="0"/>
              </a:rPr>
              <a:t>herramienta</a:t>
            </a:r>
            <a:r>
              <a:rPr lang="en-US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pedagógica</a:t>
            </a:r>
            <a:r>
              <a:rPr lang="en-US" altLang="es-PR" sz="2600" b="1" dirty="0">
                <a:latin typeface="Arial" charset="0"/>
              </a:rPr>
              <a:t> ...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33" name="Picture 5" descr="PntBlue1">
            <a:extLst>
              <a:ext uri="{FF2B5EF4-FFF2-40B4-BE49-F238E27FC236}">
                <a16:creationId xmlns:a16="http://schemas.microsoft.com/office/drawing/2014/main" id="{B9A2D52C-5450-4977-8E1C-414F035C9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8112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9">
            <a:extLst>
              <a:ext uri="{FF2B5EF4-FFF2-40B4-BE49-F238E27FC236}">
                <a16:creationId xmlns:a16="http://schemas.microsoft.com/office/drawing/2014/main" id="{573C059F-1F7A-4E96-A475-961EF69D8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2006650"/>
            <a:ext cx="510380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Una </a:t>
            </a:r>
            <a:r>
              <a:rPr lang="en-US" altLang="es-PR" sz="2600" b="1" dirty="0" err="1">
                <a:latin typeface="Arial" charset="0"/>
              </a:rPr>
              <a:t>relación</a:t>
            </a:r>
            <a:r>
              <a:rPr lang="en-US" altLang="es-PR" sz="2600" b="1" dirty="0">
                <a:latin typeface="Arial" charset="0"/>
              </a:rPr>
              <a:t> de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confianza</a:t>
            </a:r>
            <a:r>
              <a:rPr lang="en-US" altLang="es-PR" sz="2600" b="1" dirty="0">
                <a:latin typeface="Arial" charset="0"/>
              </a:rPr>
              <a:t> …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35" name="Picture 10" descr="PntBlue1">
            <a:extLst>
              <a:ext uri="{FF2B5EF4-FFF2-40B4-BE49-F238E27FC236}">
                <a16:creationId xmlns:a16="http://schemas.microsoft.com/office/drawing/2014/main" id="{4A0BED19-FBA6-4DBB-9F45-70477B15B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2">
            <a:extLst>
              <a:ext uri="{FF2B5EF4-FFF2-40B4-BE49-F238E27FC236}">
                <a16:creationId xmlns:a16="http://schemas.microsoft.com/office/drawing/2014/main" id="{D8784531-2EB4-4928-AA19-E26016AF7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2492896"/>
            <a:ext cx="6065471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>
                <a:latin typeface="Arial" charset="0"/>
              </a:rPr>
              <a:t>Los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objetivos</a:t>
            </a:r>
            <a:r>
              <a:rPr lang="en-US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deportivos</a:t>
            </a:r>
            <a:r>
              <a:rPr lang="en-US" altLang="es-PR" sz="2600" b="1" dirty="0">
                <a:latin typeface="Arial" charset="0"/>
              </a:rPr>
              <a:t> …</a:t>
            </a:r>
          </a:p>
        </p:txBody>
      </p:sp>
      <p:pic>
        <p:nvPicPr>
          <p:cNvPr id="37" name="Picture 3" descr="PntBlue1">
            <a:extLst>
              <a:ext uri="{FF2B5EF4-FFF2-40B4-BE49-F238E27FC236}">
                <a16:creationId xmlns:a16="http://schemas.microsoft.com/office/drawing/2014/main" id="{F9CE6563-260B-4F2D-80B6-5B825CDD0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4">
            <a:extLst>
              <a:ext uri="{FF2B5EF4-FFF2-40B4-BE49-F238E27FC236}">
                <a16:creationId xmlns:a16="http://schemas.microsoft.com/office/drawing/2014/main" id="{0F50388B-CD5C-4D02-9229-2C066BEE6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3616200"/>
            <a:ext cx="64719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modelos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del coaching deportivo …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5" descr="PntBlue1">
            <a:extLst>
              <a:ext uri="{FF2B5EF4-FFF2-40B4-BE49-F238E27FC236}">
                <a16:creationId xmlns:a16="http://schemas.microsoft.com/office/drawing/2014/main" id="{F1EDB542-7F0A-4344-BAAD-235E3CF86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9">
            <a:extLst>
              <a:ext uri="{FF2B5EF4-FFF2-40B4-BE49-F238E27FC236}">
                <a16:creationId xmlns:a16="http://schemas.microsoft.com/office/drawing/2014/main" id="{06D905AF-64D4-4EA4-B865-5A7D80E1D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4094882"/>
            <a:ext cx="531983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La influencia de la </a:t>
            </a: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psicología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10" descr="PntBlue1">
            <a:extLst>
              <a:ext uri="{FF2B5EF4-FFF2-40B4-BE49-F238E27FC236}">
                <a16:creationId xmlns:a16="http://schemas.microsoft.com/office/drawing/2014/main" id="{DF142DAE-6BE8-4B78-81A6-9648C817C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9">
            <a:extLst>
              <a:ext uri="{FF2B5EF4-FFF2-40B4-BE49-F238E27FC236}">
                <a16:creationId xmlns:a16="http://schemas.microsoft.com/office/drawing/2014/main" id="{90F03D12-1384-43EC-8A99-00436CF0E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3086770"/>
            <a:ext cx="668798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El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liderazgo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demanda</a:t>
            </a:r>
            <a:r>
              <a:rPr lang="en-US" altLang="es-PR" sz="2600" b="1" dirty="0">
                <a:latin typeface="Arial" charset="0"/>
              </a:rPr>
              <a:t> …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10" descr="PntBlue1">
            <a:extLst>
              <a:ext uri="{FF2B5EF4-FFF2-40B4-BE49-F238E27FC236}">
                <a16:creationId xmlns:a16="http://schemas.microsoft.com/office/drawing/2014/main" id="{A328899D-A98A-497F-AF7B-B924487E7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4">
            <a:extLst>
              <a:ext uri="{FF2B5EF4-FFF2-40B4-BE49-F238E27FC236}">
                <a16:creationId xmlns:a16="http://schemas.microsoft.com/office/drawing/2014/main" id="{3A3BB6CC-4C43-406B-B8C6-D5D42444C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1527968"/>
            <a:ext cx="55358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El </a:t>
            </a:r>
            <a:r>
              <a:rPr lang="en-US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coach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deportivo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representa</a:t>
            </a:r>
            <a:r>
              <a:rPr lang="en-US" altLang="es-PR" sz="2600" b="1" dirty="0">
                <a:latin typeface="Arial" charset="0"/>
              </a:rPr>
              <a:t> …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45" name="Picture 5" descr="PntBlue1">
            <a:extLst>
              <a:ext uri="{FF2B5EF4-FFF2-40B4-BE49-F238E27FC236}">
                <a16:creationId xmlns:a16="http://schemas.microsoft.com/office/drawing/2014/main" id="{9804ACE6-B684-426C-96D9-BEA1E1B0A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765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 dir="vert"/>
        <p:sndAc>
          <p:stSnd>
            <p:snd r:embed="rId4" name="chimes.wav"/>
          </p:stSnd>
        </p:sndAc>
      </p:transition>
    </mc:Choice>
    <mc:Fallback xmlns="">
      <p:transition spd="slow">
        <p:checker dir="vert"/>
        <p:sndAc>
          <p:stSnd>
            <p:snd r:embed="rId7" name="chimes.wav"/>
          </p:stSnd>
        </p:sndAc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268" y="-171400"/>
            <a:ext cx="11107452" cy="703537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9910E3D5-258E-400E-887C-92957A1CE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088" y="2966268"/>
            <a:ext cx="9540551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8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¿PREGUNTAS?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2915816" y="836712"/>
            <a:ext cx="52565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CONTACTO: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61627" y="2271677"/>
            <a:ext cx="8058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Correo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electrónico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6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233821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98141" y="3483585"/>
            <a:ext cx="61501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Dirección</a:t>
            </a:r>
            <a:r>
              <a:rPr lang="en-US" altLang="es-PR" sz="2800" b="1" dirty="0">
                <a:latin typeface="Arial" charset="0"/>
              </a:rPr>
              <a:t> y </a:t>
            </a:r>
            <a:r>
              <a:rPr lang="en-US" altLang="es-PR" sz="2800" b="1" dirty="0" err="1">
                <a:latin typeface="Arial" charset="0"/>
              </a:rPr>
              <a:t>Teléfono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8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501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98141" y="5440029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Página</a:t>
            </a:r>
            <a:r>
              <a:rPr lang="en-US" altLang="es-PR" sz="2800" b="1" dirty="0">
                <a:latin typeface="Arial" charset="0"/>
              </a:rPr>
              <a:t> Web: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0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50656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61628" y="2847741"/>
            <a:ext cx="7158236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elopategui@intermetro.edu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32588" y="4059649"/>
            <a:ext cx="733981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b="1" i="1" dirty="0">
                <a:latin typeface="Calibri" panose="020F0502020204030204" pitchFamily="34" charset="0"/>
              </a:rPr>
              <a:t>Universidad </a:t>
            </a:r>
            <a:r>
              <a:rPr lang="en-US" altLang="es-PR" sz="2800" b="1" i="1" dirty="0" err="1">
                <a:latin typeface="Calibri" panose="020F0502020204030204" pitchFamily="34" charset="0"/>
              </a:rPr>
              <a:t>Interamericana</a:t>
            </a:r>
            <a:r>
              <a:rPr lang="en-US" altLang="es-PR" sz="2800" b="1" i="1" dirty="0">
                <a:latin typeface="Calibri" panose="020F0502020204030204" pitchFamily="34" charset="0"/>
              </a:rPr>
              <a:t> de Puerto Rico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err="1">
                <a:latin typeface="Calibri" panose="020F0502020204030204" pitchFamily="34" charset="0"/>
              </a:rPr>
              <a:t>Recinto</a:t>
            </a:r>
            <a:r>
              <a:rPr lang="en-US" altLang="es-PR" sz="2800" i="1" dirty="0">
                <a:latin typeface="Calibri" panose="020F0502020204030204" pitchFamily="34" charset="0"/>
              </a:rPr>
              <a:t> </a:t>
            </a:r>
            <a:r>
              <a:rPr lang="en-US" altLang="es-PR" sz="2800" i="1" dirty="0" err="1">
                <a:latin typeface="Calibri" panose="020F0502020204030204" pitchFamily="34" charset="0"/>
              </a:rPr>
              <a:t>Metropolitano</a:t>
            </a:r>
            <a:endParaRPr lang="en-US" altLang="es-PR" sz="28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Tel: 787-250-1912, X2286, 2245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832588" y="5996929"/>
            <a:ext cx="7339813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www.saludmed.com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380052"/>
            <a:ext cx="2139990" cy="1847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6" y="1650616"/>
            <a:ext cx="3036838" cy="23038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10175"/>
            <a:ext cx="2592326" cy="18711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5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71DDD875-0DB0-4AFC-9E30-1E5FFA9C88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363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CURVHEAD">
            <a:extLst>
              <a:ext uri="{FF2B5EF4-FFF2-40B4-BE49-F238E27FC236}">
                <a16:creationId xmlns:a16="http://schemas.microsoft.com/office/drawing/2014/main" id="{38E4CAD8-71D8-4EB8-B886-D478F6F0F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9699"/>
            <a:ext cx="784887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8E0113C-BFB1-46A6-8093-A45D84395C0B}"/>
              </a:ext>
            </a:extLst>
          </p:cNvPr>
          <p:cNvSpPr>
            <a:spLocks/>
          </p:cNvSpPr>
          <p:nvPr/>
        </p:nvSpPr>
        <p:spPr bwMode="auto">
          <a:xfrm>
            <a:off x="827584" y="2421136"/>
            <a:ext cx="7200800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PROPÓSITO DE LA PRESENTACIÓN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448CC75-23E5-4B5E-B1D6-370CD9AD0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3284413"/>
            <a:ext cx="8569647" cy="331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4080"/>
              </a:lnSpc>
              <a:spcBef>
                <a:spcPts val="300"/>
              </a:spcBef>
            </a:pPr>
            <a:r>
              <a:rPr lang="es-PR" altLang="es-PR" sz="3400" b="1" dirty="0">
                <a:latin typeface="Arial" charset="0"/>
                <a:cs typeface="Arial" charset="0"/>
              </a:rPr>
              <a:t>Aplicar los enfoques teóricos, operacionales, filosóficos, legales y éticos inherentes en las funciones y estilos vitales del coach deportivo en las actividades atléticas y en el entrenamiento personal</a:t>
            </a:r>
            <a:endParaRPr lang="en-US" altLang="es-PR" sz="3400" dirty="0">
              <a:latin typeface="Arial" charset="0"/>
              <a:cs typeface="Arial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52A21CA-294C-4292-A9C8-27F4A2C182E5}"/>
              </a:ext>
            </a:extLst>
          </p:cNvPr>
          <p:cNvSpPr>
            <a:spLocks/>
          </p:cNvSpPr>
          <p:nvPr/>
        </p:nvSpPr>
        <p:spPr bwMode="auto">
          <a:xfrm>
            <a:off x="2770410" y="763365"/>
            <a:ext cx="626608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COACHING DEPORTIVO – </a:t>
            </a:r>
            <a:r>
              <a:rPr lang="es-PR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Introducción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E12290B-CC36-45E3-BC2A-DBC17670E4DB}"/>
              </a:ext>
            </a:extLst>
          </p:cNvPr>
          <p:cNvSpPr>
            <a:spLocks/>
          </p:cNvSpPr>
          <p:nvPr/>
        </p:nvSpPr>
        <p:spPr bwMode="auto">
          <a:xfrm>
            <a:off x="2770411" y="1700859"/>
            <a:ext cx="547107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EXPECTATIVA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66D563D-42B3-40D1-BA22-EF8E82C4B013}"/>
              </a:ext>
            </a:extLst>
          </p:cNvPr>
          <p:cNvSpPr>
            <a:spLocks/>
          </p:cNvSpPr>
          <p:nvPr/>
        </p:nvSpPr>
        <p:spPr bwMode="auto">
          <a:xfrm>
            <a:off x="2770410" y="1195413"/>
            <a:ext cx="5328592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NATURALEZA Y CONCEPTO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9E6F69A-85FB-40F6-A674-62050EDC5F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8" y="620688"/>
            <a:ext cx="2776640" cy="1665984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499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EA6BB8F-5CE5-41E8-BF67-7F90BBFABDFC}"/>
              </a:ext>
            </a:extLst>
          </p:cNvPr>
          <p:cNvSpPr>
            <a:spLocks/>
          </p:cNvSpPr>
          <p:nvPr/>
        </p:nvSpPr>
        <p:spPr bwMode="auto">
          <a:xfrm>
            <a:off x="1979712" y="1090478"/>
            <a:ext cx="7056784" cy="65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OBJETIVOS DE APRENDIZAJE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5E07360-52AE-44DF-8D18-802DE5C84285}"/>
              </a:ext>
            </a:extLst>
          </p:cNvPr>
          <p:cNvSpPr>
            <a:spLocks/>
          </p:cNvSpPr>
          <p:nvPr/>
        </p:nvSpPr>
        <p:spPr bwMode="auto">
          <a:xfrm>
            <a:off x="1980728" y="2203525"/>
            <a:ext cx="424745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charset="0"/>
              </a:rPr>
              <a:t>CONOCIMIENTOS:</a:t>
            </a:r>
            <a:endParaRPr lang="es-PR" altLang="es-PR" sz="32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BD97FA6C-45D8-4207-8C7B-D860EDD01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131" y="4329098"/>
            <a:ext cx="80223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Distinguir</a:t>
            </a:r>
            <a:r>
              <a:rPr lang="en-US" altLang="es-PR" sz="2800" b="1" dirty="0">
                <a:latin typeface="Arial" charset="0"/>
              </a:rPr>
              <a:t> los </a:t>
            </a:r>
            <a:r>
              <a:rPr lang="en-US" altLang="es-PR" sz="2800" b="1" dirty="0" err="1">
                <a:latin typeface="Arial" charset="0"/>
              </a:rPr>
              <a:t>conceptos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fundamentales</a:t>
            </a:r>
            <a:r>
              <a:rPr lang="en-US" altLang="es-PR" sz="2800" b="1" dirty="0">
                <a:latin typeface="Arial" charset="0"/>
              </a:rPr>
              <a:t> del coaching, con </a:t>
            </a:r>
            <a:r>
              <a:rPr lang="en-US" altLang="es-PR" sz="2800" b="1" dirty="0" err="1">
                <a:latin typeface="Arial" charset="0"/>
              </a:rPr>
              <a:t>seguridad</a:t>
            </a:r>
            <a:endParaRPr lang="en-US" altLang="es-PR" sz="2800" b="1" dirty="0">
              <a:latin typeface="Arial" charset="0"/>
            </a:endParaRPr>
          </a:p>
        </p:txBody>
      </p:sp>
      <p:pic>
        <p:nvPicPr>
          <p:cNvPr id="10" name="Picture 3" descr="PntBlue1">
            <a:extLst>
              <a:ext uri="{FF2B5EF4-FFF2-40B4-BE49-F238E27FC236}">
                <a16:creationId xmlns:a16="http://schemas.microsoft.com/office/drawing/2014/main" id="{D867CE19-E59B-4E38-B8B2-391FD31B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95638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DB5C2A9B-DDC6-4890-B209-77FB8E353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3392607"/>
            <a:ext cx="8352928" cy="81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i="1" dirty="0">
                <a:latin typeface="Calibri" panose="020F0502020204030204" pitchFamily="34" charset="0"/>
              </a:rPr>
              <a:t>Una </a:t>
            </a:r>
            <a:r>
              <a:rPr lang="en-US" altLang="es-PR" sz="2400" i="1" dirty="0" err="1">
                <a:latin typeface="Calibri" panose="020F0502020204030204" pitchFamily="34" charset="0"/>
              </a:rPr>
              <a:t>vez</a:t>
            </a:r>
            <a:r>
              <a:rPr lang="en-US" altLang="es-PR" sz="2400" i="1" dirty="0">
                <a:latin typeface="Calibri" panose="020F0502020204030204" pitchFamily="34" charset="0"/>
              </a:rPr>
              <a:t> </a:t>
            </a:r>
            <a:r>
              <a:rPr lang="en-US" altLang="es-PR" sz="2400" i="1" dirty="0" err="1">
                <a:latin typeface="Calibri" panose="020F0502020204030204" pitchFamily="34" charset="0"/>
              </a:rPr>
              <a:t>terminada</a:t>
            </a:r>
            <a:r>
              <a:rPr lang="en-US" altLang="es-PR" sz="2400" i="1" dirty="0">
                <a:latin typeface="Calibri" panose="020F0502020204030204" pitchFamily="34" charset="0"/>
              </a:rPr>
              <a:t> la </a:t>
            </a:r>
            <a:r>
              <a:rPr lang="en-US" altLang="es-PR" sz="2400" i="1" dirty="0" err="1">
                <a:latin typeface="Calibri" panose="020F0502020204030204" pitchFamily="34" charset="0"/>
              </a:rPr>
              <a:t>lección</a:t>
            </a:r>
            <a:r>
              <a:rPr lang="en-US" altLang="es-PR" sz="2400" i="1" dirty="0">
                <a:latin typeface="Calibri" panose="020F0502020204030204" pitchFamily="34" charset="0"/>
              </a:rPr>
              <a:t> que </a:t>
            </a:r>
            <a:r>
              <a:rPr lang="en-US" altLang="es-PR" sz="2400" i="1" dirty="0" err="1">
                <a:latin typeface="Calibri" panose="020F0502020204030204" pitchFamily="34" charset="0"/>
              </a:rPr>
              <a:t>concierne</a:t>
            </a:r>
            <a:r>
              <a:rPr lang="en-US" altLang="es-PR" sz="2400" i="1" dirty="0">
                <a:latin typeface="Calibri" panose="020F0502020204030204" pitchFamily="34" charset="0"/>
              </a:rPr>
              <a:t> a la </a:t>
            </a:r>
            <a:r>
              <a:rPr lang="en-US" altLang="es-PR" sz="2400" i="1" dirty="0" err="1">
                <a:latin typeface="Calibri" panose="020F0502020204030204" pitchFamily="34" charset="0"/>
              </a:rPr>
              <a:t>introducción</a:t>
            </a:r>
            <a:r>
              <a:rPr lang="en-US" altLang="es-PR" sz="2400" i="1" dirty="0">
                <a:latin typeface="Calibri" panose="020F0502020204030204" pitchFamily="34" charset="0"/>
              </a:rPr>
              <a:t> del coaching </a:t>
            </a:r>
            <a:r>
              <a:rPr lang="en-US" altLang="es-PR" sz="2400" i="1" dirty="0" err="1">
                <a:latin typeface="Calibri" panose="020F0502020204030204" pitchFamily="34" charset="0"/>
              </a:rPr>
              <a:t>deportivo</a:t>
            </a:r>
            <a:r>
              <a:rPr lang="en-US" altLang="es-PR" sz="2400" i="1" dirty="0">
                <a:latin typeface="Calibri" panose="020F0502020204030204" pitchFamily="34" charset="0"/>
              </a:rPr>
              <a:t>, los </a:t>
            </a:r>
            <a:r>
              <a:rPr lang="en-US" altLang="es-PR" sz="2400" i="1" dirty="0" err="1">
                <a:latin typeface="Calibri" panose="020F0502020204030204" pitchFamily="34" charset="0"/>
              </a:rPr>
              <a:t>estudiantes</a:t>
            </a:r>
            <a:r>
              <a:rPr lang="en-US" altLang="es-PR" sz="2400" i="1" dirty="0">
                <a:latin typeface="Calibri" panose="020F0502020204030204" pitchFamily="34" charset="0"/>
              </a:rPr>
              <a:t> </a:t>
            </a:r>
            <a:r>
              <a:rPr lang="en-US" altLang="es-PR" sz="2400" i="1" dirty="0" err="1">
                <a:latin typeface="Calibri" panose="020F0502020204030204" pitchFamily="34" charset="0"/>
              </a:rPr>
              <a:t>estarán</a:t>
            </a:r>
            <a:r>
              <a:rPr lang="en-US" altLang="es-PR" sz="2400" i="1" dirty="0">
                <a:latin typeface="Calibri" panose="020F0502020204030204" pitchFamily="34" charset="0"/>
              </a:rPr>
              <a:t> </a:t>
            </a:r>
            <a:r>
              <a:rPr lang="en-US" altLang="es-PR" sz="2400" i="1" dirty="0" err="1">
                <a:latin typeface="Calibri" panose="020F0502020204030204" pitchFamily="34" charset="0"/>
              </a:rPr>
              <a:t>capacitados</a:t>
            </a:r>
            <a:r>
              <a:rPr lang="en-US" altLang="es-PR" sz="2400" i="1" dirty="0">
                <a:latin typeface="Calibri" panose="020F0502020204030204" pitchFamily="34" charset="0"/>
              </a:rPr>
              <a:t> para: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09DE6055-A1DF-4B73-AF94-4D28F3B1F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50" y="5517232"/>
            <a:ext cx="780379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s-ES" altLang="es-P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Explicar</a:t>
            </a:r>
            <a:r>
              <a:rPr lang="es-ES" altLang="es-PR" sz="2800" b="1" dirty="0">
                <a:latin typeface="Arial" charset="0"/>
              </a:rPr>
              <a:t> las variantes en las perspectivas del coaching deportivo, correctamente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5" name="Picture 3" descr="PntBlue1">
            <a:extLst>
              <a:ext uri="{FF2B5EF4-FFF2-40B4-BE49-F238E27FC236}">
                <a16:creationId xmlns:a16="http://schemas.microsoft.com/office/drawing/2014/main" id="{F531132C-D191-42A9-A591-8A0739E5F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54" y="5583772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grass, outdoor, person, field&#10;&#10;Description automatically generated">
            <a:extLst>
              <a:ext uri="{FF2B5EF4-FFF2-40B4-BE49-F238E27FC236}">
                <a16:creationId xmlns:a16="http://schemas.microsoft.com/office/drawing/2014/main" id="{744F96C6-C535-4C51-A0FB-D5EC8F1D2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7097"/>
            <a:ext cx="1831776" cy="2747665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168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EA6BB8F-5CE5-41E8-BF67-7F90BBFABDFC}"/>
              </a:ext>
            </a:extLst>
          </p:cNvPr>
          <p:cNvSpPr>
            <a:spLocks/>
          </p:cNvSpPr>
          <p:nvPr/>
        </p:nvSpPr>
        <p:spPr bwMode="auto">
          <a:xfrm>
            <a:off x="2051720" y="692696"/>
            <a:ext cx="7056784" cy="65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OBJETIVOS DE APRENDIZAJE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BD97FA6C-45D8-4207-8C7B-D860EDD01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131" y="5140349"/>
            <a:ext cx="802233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Identificar</a:t>
            </a:r>
            <a:r>
              <a:rPr lang="en-US" altLang="es-PR" sz="2800" b="1" dirty="0">
                <a:latin typeface="Arial" charset="0"/>
              </a:rPr>
              <a:t> los </a:t>
            </a:r>
            <a:r>
              <a:rPr lang="en-US" altLang="es-PR" sz="2800" b="1" dirty="0" err="1">
                <a:latin typeface="Arial" charset="0"/>
              </a:rPr>
              <a:t>recursos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académicos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necesarios</a:t>
            </a:r>
            <a:r>
              <a:rPr lang="en-US" altLang="es-PR" sz="2800" b="1" dirty="0">
                <a:latin typeface="Arial" charset="0"/>
              </a:rPr>
              <a:t> para la </a:t>
            </a:r>
            <a:r>
              <a:rPr lang="en-US" altLang="es-PR" sz="2800" b="1" dirty="0" err="1">
                <a:latin typeface="Arial" charset="0"/>
              </a:rPr>
              <a:t>educación</a:t>
            </a:r>
            <a:r>
              <a:rPr lang="en-US" altLang="es-PR" sz="2800" b="1" dirty="0">
                <a:latin typeface="Arial" charset="0"/>
              </a:rPr>
              <a:t> del coaching, con </a:t>
            </a:r>
            <a:r>
              <a:rPr lang="en-US" altLang="es-PR" sz="2800" b="1" dirty="0" err="1">
                <a:latin typeface="Arial" charset="0"/>
              </a:rPr>
              <a:t>precisión</a:t>
            </a:r>
            <a:endParaRPr lang="en-US" altLang="es-PR" sz="2800" b="1" dirty="0">
              <a:latin typeface="Arial" charset="0"/>
            </a:endParaRPr>
          </a:p>
        </p:txBody>
      </p:sp>
      <p:pic>
        <p:nvPicPr>
          <p:cNvPr id="10" name="Picture 3" descr="PntBlue1">
            <a:extLst>
              <a:ext uri="{FF2B5EF4-FFF2-40B4-BE49-F238E27FC236}">
                <a16:creationId xmlns:a16="http://schemas.microsoft.com/office/drawing/2014/main" id="{D867CE19-E59B-4E38-B8B2-391FD31B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0688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2C41CFAC-D54B-4683-B859-0B32DB5C8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50" y="3645024"/>
            <a:ext cx="780379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s-ES" altLang="es-P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Formular</a:t>
            </a:r>
            <a:r>
              <a:rPr lang="es-ES" altLang="es-PR" sz="2800" b="1" dirty="0">
                <a:latin typeface="Arial" charset="0"/>
              </a:rPr>
              <a:t> las funciones, deberes y responsabilidades del coach deportivo, eficazmente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3" name="Picture 3" descr="PntBlue1">
            <a:extLst>
              <a:ext uri="{FF2B5EF4-FFF2-40B4-BE49-F238E27FC236}">
                <a16:creationId xmlns:a16="http://schemas.microsoft.com/office/drawing/2014/main" id="{0E08CC67-18DA-4DA0-986B-761FAD83C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54" y="37102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04E39DA-25C9-481A-A03C-EE2CA9FD0B81}"/>
              </a:ext>
            </a:extLst>
          </p:cNvPr>
          <p:cNvSpPr>
            <a:spLocks/>
          </p:cNvSpPr>
          <p:nvPr/>
        </p:nvSpPr>
        <p:spPr bwMode="auto">
          <a:xfrm>
            <a:off x="1979712" y="1412776"/>
            <a:ext cx="3024336" cy="45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1200"/>
              </a:lnSpc>
              <a:defRPr/>
            </a:pPr>
            <a:b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Continuación *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3CA0B4D3-C6B5-45ED-8138-99F4C4395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50" y="2132856"/>
            <a:ext cx="780379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s-ES" altLang="es-P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Describir</a:t>
            </a:r>
            <a:r>
              <a:rPr lang="es-ES" altLang="es-PR" sz="2800" b="1" dirty="0">
                <a:latin typeface="Arial" charset="0"/>
              </a:rPr>
              <a:t> los requisitos, cualidades/atributos y competencias vitales de un coach deportivo exitoso, correctamente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8" name="Picture 3" descr="PntBlue1">
            <a:extLst>
              <a:ext uri="{FF2B5EF4-FFF2-40B4-BE49-F238E27FC236}">
                <a16:creationId xmlns:a16="http://schemas.microsoft.com/office/drawing/2014/main" id="{A24C5694-50D2-4687-9625-3796A8D4D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54" y="2199396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people playing basketball&#10;&#10;Description automatically generated with medium confidence">
            <a:extLst>
              <a:ext uri="{FF2B5EF4-FFF2-40B4-BE49-F238E27FC236}">
                <a16:creationId xmlns:a16="http://schemas.microsoft.com/office/drawing/2014/main" id="{4956ACDA-DD24-4466-BE1F-F37951C829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5" y="663690"/>
            <a:ext cx="2030052" cy="1353368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434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A364F04-0AE1-4038-9871-4E880DA146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028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9804B78-F9E6-4374-81F3-834F63716397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PRINCIPIOS COACHING DEPORTIVO: </a:t>
            </a: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 </a:t>
            </a:r>
            <a:b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Lista Focalizada*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02841BE0-7B16-4820-82B2-1FA2D17A8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84375"/>
            <a:ext cx="8280400" cy="444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s-PR" sz="3100" b="1" dirty="0" err="1">
                <a:latin typeface="Arial" panose="020B0604020202020204" pitchFamily="34" charset="0"/>
              </a:rPr>
              <a:t>Basado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en</a:t>
            </a:r>
            <a:r>
              <a:rPr lang="en-US" altLang="es-PR" sz="3100" b="1" dirty="0">
                <a:latin typeface="Arial" panose="020B0604020202020204" pitchFamily="34" charset="0"/>
              </a:rPr>
              <a:t> la </a:t>
            </a:r>
            <a:r>
              <a:rPr lang="en-US" altLang="es-PR" sz="3100" b="1" dirty="0" err="1">
                <a:latin typeface="Arial" panose="020B0604020202020204" pitchFamily="34" charset="0"/>
              </a:rPr>
              <a:t>actividad</a:t>
            </a:r>
            <a:r>
              <a:rPr lang="en-US" altLang="es-PR" sz="3100" b="1" dirty="0">
                <a:latin typeface="Arial" panose="020B0604020202020204" pitchFamily="34" charset="0"/>
              </a:rPr>
              <a:t> previa, </a:t>
            </a:r>
            <a:r>
              <a:rPr lang="en-US" altLang="es-PR" sz="3100" b="1" dirty="0" err="1">
                <a:latin typeface="Arial" panose="020B0604020202020204" pitchFamily="34" charset="0"/>
              </a:rPr>
              <a:t>mencione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tres</a:t>
            </a:r>
            <a:r>
              <a:rPr lang="en-US" altLang="es-PR" sz="3100" b="1" dirty="0">
                <a:latin typeface="Arial" panose="020B0604020202020204" pitchFamily="34" charset="0"/>
              </a:rPr>
              <a:t> ideas o </a:t>
            </a:r>
            <a:r>
              <a:rPr lang="en-US" altLang="es-PR" sz="3100" b="1" dirty="0" err="1">
                <a:latin typeface="Arial" panose="020B0604020202020204" pitchFamily="34" charset="0"/>
              </a:rPr>
              <a:t>conceptos</a:t>
            </a:r>
            <a:r>
              <a:rPr lang="en-US" altLang="es-PR" sz="3100" b="1" dirty="0">
                <a:latin typeface="Arial" panose="020B0604020202020204" pitchFamily="34" charset="0"/>
              </a:rPr>
              <a:t>, </a:t>
            </a:r>
            <a:r>
              <a:rPr lang="en-US" altLang="es-PR" sz="3100" b="1" dirty="0" err="1">
                <a:latin typeface="Arial" panose="020B0604020202020204" pitchFamily="34" charset="0"/>
              </a:rPr>
              <a:t>conectado</a:t>
            </a:r>
            <a:r>
              <a:rPr lang="en-US" altLang="es-PR" sz="3100" b="1" dirty="0">
                <a:latin typeface="Arial" panose="020B0604020202020204" pitchFamily="34" charset="0"/>
              </a:rPr>
              <a:t> con </a:t>
            </a:r>
            <a:r>
              <a:rPr lang="en-US" altLang="es-PR" sz="3100" b="1" dirty="0" err="1">
                <a:latin typeface="Arial" panose="020B0604020202020204" pitchFamily="34" charset="0"/>
              </a:rPr>
              <a:t>su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experiencia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académica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teórica</a:t>
            </a:r>
            <a:r>
              <a:rPr lang="en-US" altLang="es-PR" sz="3100" b="1" dirty="0">
                <a:latin typeface="Arial" panose="020B0604020202020204" pitchFamily="34" charset="0"/>
              </a:rPr>
              <a:t> y </a:t>
            </a:r>
            <a:r>
              <a:rPr lang="en-US" altLang="es-PR" sz="3100" b="1" dirty="0" err="1">
                <a:latin typeface="Arial" panose="020B0604020202020204" pitchFamily="34" charset="0"/>
              </a:rPr>
              <a:t>práctica</a:t>
            </a:r>
            <a:r>
              <a:rPr lang="en-US" altLang="es-PR" sz="3100" b="1" dirty="0">
                <a:latin typeface="Arial" panose="020B0604020202020204" pitchFamily="34" charset="0"/>
              </a:rPr>
              <a:t>.  Tienen 3 </a:t>
            </a:r>
            <a:r>
              <a:rPr lang="en-US" altLang="es-PR" sz="3100" b="1" dirty="0" err="1">
                <a:latin typeface="Arial" panose="020B0604020202020204" pitchFamily="34" charset="0"/>
              </a:rPr>
              <a:t>minutos</a:t>
            </a:r>
            <a:r>
              <a:rPr lang="en-US" altLang="es-PR" sz="3100" b="1" dirty="0">
                <a:latin typeface="Arial" panose="020B0604020202020204" pitchFamily="34" charset="0"/>
              </a:rPr>
              <a:t> para </a:t>
            </a:r>
            <a:r>
              <a:rPr lang="en-US" altLang="es-PR" sz="3100" b="1" dirty="0" err="1">
                <a:latin typeface="Arial" panose="020B0604020202020204" pitchFamily="34" charset="0"/>
              </a:rPr>
              <a:t>completar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esta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actividad</a:t>
            </a:r>
            <a:r>
              <a:rPr lang="en-US" altLang="es-PR" sz="3100" b="1" dirty="0">
                <a:latin typeface="Arial" panose="020B0604020202020204" pitchFamily="34" charset="0"/>
              </a:rPr>
              <a:t>:</a:t>
            </a:r>
          </a:p>
          <a:p>
            <a:pPr algn="l">
              <a:lnSpc>
                <a:spcPct val="90000"/>
              </a:lnSpc>
            </a:pPr>
            <a:endParaRPr lang="en-US" altLang="es-PR" sz="3100" b="1" dirty="0">
              <a:latin typeface="Arial" panose="020B0604020202020204" pitchFamily="34" charset="0"/>
            </a:endParaRPr>
          </a:p>
          <a:p>
            <a:pPr algn="l">
              <a:lnSpc>
                <a:spcPct val="90000"/>
              </a:lnSpc>
            </a:pPr>
            <a:r>
              <a:rPr lang="en-US" altLang="es-PR" sz="3100" b="1" dirty="0">
                <a:latin typeface="Arial" panose="020B0604020202020204" pitchFamily="34" charset="0"/>
              </a:rPr>
              <a:t>1.</a:t>
            </a:r>
          </a:p>
          <a:p>
            <a:pPr algn="l">
              <a:lnSpc>
                <a:spcPct val="70000"/>
              </a:lnSpc>
            </a:pPr>
            <a:endParaRPr lang="en-US" altLang="es-PR" sz="3100" b="1" dirty="0">
              <a:latin typeface="Arial" panose="020B0604020202020204" pitchFamily="34" charset="0"/>
            </a:endParaRPr>
          </a:p>
          <a:p>
            <a:pPr algn="l">
              <a:lnSpc>
                <a:spcPct val="70000"/>
              </a:lnSpc>
            </a:pPr>
            <a:r>
              <a:rPr lang="en-US" altLang="es-PR" sz="3100" b="1" dirty="0">
                <a:latin typeface="Arial" panose="020B0604020202020204" pitchFamily="34" charset="0"/>
              </a:rPr>
              <a:t>2.</a:t>
            </a:r>
          </a:p>
          <a:p>
            <a:pPr algn="l">
              <a:lnSpc>
                <a:spcPct val="70000"/>
              </a:lnSpc>
            </a:pPr>
            <a:endParaRPr lang="en-US" altLang="es-PR" sz="3100" b="1" dirty="0">
              <a:latin typeface="Arial" panose="020B0604020202020204" pitchFamily="34" charset="0"/>
            </a:endParaRPr>
          </a:p>
          <a:p>
            <a:pPr algn="l">
              <a:lnSpc>
                <a:spcPct val="70000"/>
              </a:lnSpc>
            </a:pPr>
            <a:r>
              <a:rPr lang="en-US" altLang="es-PR" sz="3100" b="1" dirty="0">
                <a:latin typeface="Arial" panose="020B0604020202020204" pitchFamily="34" charset="0"/>
              </a:rPr>
              <a:t>3.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4371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04B4127-05EB-4F86-BAE0-4709CE1367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009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77390AF4-AFEA-4EC5-B29E-A93905643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733256"/>
            <a:ext cx="885710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n-US" altLang="es-P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s-P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Reproducido</a:t>
            </a:r>
            <a:r>
              <a:rPr lang="en-US" altLang="es-P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Enfrentando</a:t>
            </a:r>
            <a:r>
              <a:rPr lang="en-US" altLang="es-P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los Gigantes (2012, 23 de mayo). </a:t>
            </a:r>
            <a:r>
              <a:rPr lang="es-ES" altLang="es-P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Ejemplo de Coach (en deportes) - YouTube</a:t>
            </a:r>
            <a:r>
              <a:rPr lang="en-US" altLang="es-P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altLang="es-P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Archivo</a:t>
            </a:r>
            <a:r>
              <a:rPr lang="en-US" altLang="es-P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video]. </a:t>
            </a:r>
            <a:r>
              <a:rPr lang="en-US" altLang="es-P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altLang="es-PR" sz="16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https://www.youtube.com/watch?v=tMUxDrXSK2o</a:t>
            </a:r>
            <a:endParaRPr lang="en-US" altLang="es-PR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person, outdoor, grass, person&#10;&#10;Description automatically generated">
            <a:extLst>
              <a:ext uri="{FF2B5EF4-FFF2-40B4-BE49-F238E27FC236}">
                <a16:creationId xmlns:a16="http://schemas.microsoft.com/office/drawing/2014/main" id="{700993ED-8352-4E37-8A95-56AB777474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8" y="908720"/>
            <a:ext cx="8388424" cy="45960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758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4" name="push.wav"/>
          </p:stSnd>
        </p:sndAc>
      </p:transition>
    </mc:Choice>
    <mc:Fallback xmlns="">
      <p:transition spd="slow">
        <p:fade/>
        <p:sndAc>
          <p:stSnd>
            <p:snd r:embed="rId7" name="push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77390AF4-AFEA-4EC5-B29E-A93905643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01" y="5661248"/>
            <a:ext cx="8857108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n-US" altLang="es-P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s-P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Reproducido</a:t>
            </a:r>
            <a:r>
              <a:rPr lang="en-US" altLang="es-P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APTA Vital Sport (2019, 29 de </a:t>
            </a:r>
            <a:r>
              <a:rPr lang="en-US" altLang="es-P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agosto</a:t>
            </a:r>
            <a:r>
              <a:rPr lang="en-US" altLang="es-P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s-ES" altLang="es-P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ECOACHING DEPORTIVO | ¿Qué es y qué BENEFICIOS tiene?</a:t>
            </a:r>
            <a:r>
              <a:rPr lang="en-US" altLang="es-P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altLang="es-P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Archivo</a:t>
            </a:r>
            <a:r>
              <a:rPr lang="en-US" altLang="es-P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video]. </a:t>
            </a:r>
            <a:r>
              <a:rPr lang="en-US" altLang="es-P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altLang="es-PR" sz="16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https://www.youtube.com/watch?v=SlLzPgCDbxs</a:t>
            </a:r>
            <a:endParaRPr lang="en-US" altLang="es-PR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person, indoor, sport, barbell&#10;&#10;Description automatically generated">
            <a:extLst>
              <a:ext uri="{FF2B5EF4-FFF2-40B4-BE49-F238E27FC236}">
                <a16:creationId xmlns:a16="http://schemas.microsoft.com/office/drawing/2014/main" id="{609EE7A4-5D50-483B-AB05-8A7EAD3D84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45804"/>
            <a:ext cx="8470523" cy="3911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162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4" name="push.wav"/>
          </p:stSnd>
        </p:sndAc>
      </p:transition>
    </mc:Choice>
    <mc:Fallback xmlns="">
      <p:transition spd="slow">
        <p:wheel spokes="1"/>
        <p:sndAc>
          <p:stSnd>
            <p:snd r:embed="rId7" name="push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1">
            <a:extLst>
              <a:ext uri="{FF2B5EF4-FFF2-40B4-BE49-F238E27FC236}">
                <a16:creationId xmlns:a16="http://schemas.microsoft.com/office/drawing/2014/main" id="{ABB77804-ADB4-4DFF-9469-1A40FB6E17D0}"/>
              </a:ext>
            </a:extLst>
          </p:cNvPr>
          <p:cNvSpPr>
            <a:spLocks/>
          </p:cNvSpPr>
          <p:nvPr/>
        </p:nvSpPr>
        <p:spPr bwMode="auto">
          <a:xfrm>
            <a:off x="2038401" y="736063"/>
            <a:ext cx="6782071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7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BOSQUEJO:</a:t>
            </a:r>
            <a:r>
              <a:rPr lang="es-PR" altLang="es-PR" sz="47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Parte 1</a:t>
            </a: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9ECAE888-849F-4051-B179-DDA68B233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754" y="4927974"/>
            <a:ext cx="795728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Entendimiento</a:t>
            </a:r>
            <a:r>
              <a:rPr lang="en-US" altLang="es-PR" sz="2600" b="1" dirty="0">
                <a:latin typeface="Arial" charset="0"/>
              </a:rPr>
              <a:t> conceptual </a:t>
            </a:r>
            <a:r>
              <a:rPr lang="en-US" altLang="es-PR" sz="2600" b="1" dirty="0" err="1">
                <a:latin typeface="Arial" charset="0"/>
              </a:rPr>
              <a:t>neurológico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Inicial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28" name="Picture 3" descr="PntBlue1">
            <a:extLst>
              <a:ext uri="{FF2B5EF4-FFF2-40B4-BE49-F238E27FC236}">
                <a16:creationId xmlns:a16="http://schemas.microsoft.com/office/drawing/2014/main" id="{95F11FD4-53FD-4940-8B86-3789F7E78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8" y="492797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20AC55BB-844F-404F-8917-4B27F02F8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2450878"/>
            <a:ext cx="432362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Acceso a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  <p:pic>
        <p:nvPicPr>
          <p:cNvPr id="30" name="Picture 5" descr="PntBlue1">
            <a:extLst>
              <a:ext uri="{FF2B5EF4-FFF2-40B4-BE49-F238E27FC236}">
                <a16:creationId xmlns:a16="http://schemas.microsoft.com/office/drawing/2014/main" id="{E39DEEE1-B7EE-4048-944C-5AC9E2466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240769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>
            <a:extLst>
              <a:ext uri="{FF2B5EF4-FFF2-40B4-BE49-F238E27FC236}">
                <a16:creationId xmlns:a16="http://schemas.microsoft.com/office/drawing/2014/main" id="{F581A8F2-00CF-44BB-AC8B-7A1321024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2929560"/>
            <a:ext cx="756488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Reflexión: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Conocimiento previo del tópico</a:t>
            </a:r>
          </a:p>
        </p:txBody>
      </p:sp>
      <p:pic>
        <p:nvPicPr>
          <p:cNvPr id="32" name="Picture 10" descr="PntBlue1">
            <a:extLst>
              <a:ext uri="{FF2B5EF4-FFF2-40B4-BE49-F238E27FC236}">
                <a16:creationId xmlns:a16="http://schemas.microsoft.com/office/drawing/2014/main" id="{6311479C-F428-4913-B3D4-2B0734313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291175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11">
            <a:extLst>
              <a:ext uri="{FF2B5EF4-FFF2-40B4-BE49-F238E27FC236}">
                <a16:creationId xmlns:a16="http://schemas.microsoft.com/office/drawing/2014/main" id="{131D612D-BFDD-4990-90EE-234DCD207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3449506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Propósito y objetivos de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  <p:pic>
        <p:nvPicPr>
          <p:cNvPr id="34" name="Picture 12" descr="PntBlue1">
            <a:extLst>
              <a:ext uri="{FF2B5EF4-FFF2-40B4-BE49-F238E27FC236}">
                <a16:creationId xmlns:a16="http://schemas.microsoft.com/office/drawing/2014/main" id="{F5EE4361-EAD4-4B41-B448-5C3BA766A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41580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4">
            <a:extLst>
              <a:ext uri="{FF2B5EF4-FFF2-40B4-BE49-F238E27FC236}">
                <a16:creationId xmlns:a16="http://schemas.microsoft.com/office/drawing/2014/main" id="{933066DD-FFC1-4297-915D-D781E6704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3963046"/>
            <a:ext cx="350985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Dinámica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Inducción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36" name="Picture 5" descr="PntBlue1">
            <a:extLst>
              <a:ext uri="{FF2B5EF4-FFF2-40B4-BE49-F238E27FC236}">
                <a16:creationId xmlns:a16="http://schemas.microsoft.com/office/drawing/2014/main" id="{06C08E19-E318-46BC-BB81-1B34DCB2B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91986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2">
            <a:extLst>
              <a:ext uri="{FF2B5EF4-FFF2-40B4-BE49-F238E27FC236}">
                <a16:creationId xmlns:a16="http://schemas.microsoft.com/office/drawing/2014/main" id="{7C2BF428-85DC-4ABB-BF7A-1AAB13441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8" y="4423918"/>
            <a:ext cx="795728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Reflexión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sobre</a:t>
            </a:r>
            <a:r>
              <a:rPr lang="en-US" altLang="es-PR" sz="2600" b="1" dirty="0">
                <a:latin typeface="Arial" charset="0"/>
              </a:rPr>
              <a:t> dos videos: </a:t>
            </a:r>
            <a:r>
              <a:rPr lang="en-US" altLang="es-PR" sz="2600" b="1" i="1" dirty="0">
                <a:latin typeface="Arial" charset="0"/>
              </a:rPr>
              <a:t>Lista </a:t>
            </a:r>
            <a:r>
              <a:rPr lang="en-US" altLang="es-PR" sz="2600" b="1" i="1" dirty="0" err="1">
                <a:latin typeface="Arial" charset="0"/>
              </a:rPr>
              <a:t>Focalizada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38" name="Picture 3" descr="PntBlue1">
            <a:extLst>
              <a:ext uri="{FF2B5EF4-FFF2-40B4-BE49-F238E27FC236}">
                <a16:creationId xmlns:a16="http://schemas.microsoft.com/office/drawing/2014/main" id="{E2BB04C6-B303-42D9-B14F-3694DEFA9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442391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11">
            <a:extLst>
              <a:ext uri="{FF2B5EF4-FFF2-40B4-BE49-F238E27FC236}">
                <a16:creationId xmlns:a16="http://schemas.microsoft.com/office/drawing/2014/main" id="{90194B36-7A64-49E7-898D-CEB1EC44D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5465730"/>
            <a:ext cx="81409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Conceptos básicos del: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Coaching deportivo</a:t>
            </a:r>
          </a:p>
        </p:txBody>
      </p:sp>
      <p:pic>
        <p:nvPicPr>
          <p:cNvPr id="40" name="Picture 12" descr="PntBlue1">
            <a:extLst>
              <a:ext uri="{FF2B5EF4-FFF2-40B4-BE49-F238E27FC236}">
                <a16:creationId xmlns:a16="http://schemas.microsoft.com/office/drawing/2014/main" id="{5CC44D52-E011-40EE-B9BF-822A43FD4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543203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">
            <a:extLst>
              <a:ext uri="{FF2B5EF4-FFF2-40B4-BE49-F238E27FC236}">
                <a16:creationId xmlns:a16="http://schemas.microsoft.com/office/drawing/2014/main" id="{9790C15A-C1A7-4A4D-9F9D-0CC69BC69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1917415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Declaraciones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Financieras</a:t>
            </a:r>
            <a:r>
              <a:rPr lang="en-US" altLang="es-PR" sz="2600" b="1" i="1" dirty="0">
                <a:latin typeface="Arial" charset="0"/>
              </a:rPr>
              <a:t> y </a:t>
            </a:r>
            <a:r>
              <a:rPr lang="en-US" altLang="es-PR" sz="2600" b="1" i="1" dirty="0" err="1">
                <a:latin typeface="Arial" charset="0"/>
              </a:rPr>
              <a:t>conflicto</a:t>
            </a:r>
            <a:r>
              <a:rPr lang="en-US" altLang="es-PR" sz="2600" b="1" i="1" dirty="0">
                <a:latin typeface="Arial" charset="0"/>
              </a:rPr>
              <a:t> de </a:t>
            </a:r>
            <a:r>
              <a:rPr lang="en-US" altLang="es-PR" sz="2600" b="1" i="1" dirty="0" err="1">
                <a:latin typeface="Arial" charset="0"/>
              </a:rPr>
              <a:t>intereses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42" name="Picture 5" descr="PntBlue1">
            <a:extLst>
              <a:ext uri="{FF2B5EF4-FFF2-40B4-BE49-F238E27FC236}">
                <a16:creationId xmlns:a16="http://schemas.microsoft.com/office/drawing/2014/main" id="{94220AC8-C79E-4D10-BD2A-C5C4ABA6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187423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">
            <a:extLst>
              <a:ext uri="{FF2B5EF4-FFF2-40B4-BE49-F238E27FC236}">
                <a16:creationId xmlns:a16="http://schemas.microsoft.com/office/drawing/2014/main" id="{91BFCA49-C233-4A07-9032-768C780FF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597" y="6000904"/>
            <a:ext cx="792366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Otras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terminologías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esenciales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Asociadas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44" name="Picture 3" descr="PntBlue1">
            <a:extLst>
              <a:ext uri="{FF2B5EF4-FFF2-40B4-BE49-F238E27FC236}">
                <a16:creationId xmlns:a16="http://schemas.microsoft.com/office/drawing/2014/main" id="{3218D53D-5836-4955-A53F-4B65A95E3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597868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person, group, people&#10;&#10;Description automatically generated">
            <a:extLst>
              <a:ext uri="{FF2B5EF4-FFF2-40B4-BE49-F238E27FC236}">
                <a16:creationId xmlns:a16="http://schemas.microsoft.com/office/drawing/2014/main" id="{5DD2AF58-4E50-4551-85E9-B7AA2EA592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1901425" cy="1267616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53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7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9804B78-F9E6-4374-81F3-834F63716397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CONCEPTOS CIENCIAS MOV HUM: </a:t>
            </a: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 </a:t>
            </a:r>
            <a:b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Lista Focalizada*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02841BE0-7B16-4820-82B2-1FA2D17A8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84375"/>
            <a:ext cx="8280400" cy="444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s-PR" sz="3100" b="1" dirty="0" err="1">
                <a:latin typeface="Arial" panose="020B0604020202020204" pitchFamily="34" charset="0"/>
              </a:rPr>
              <a:t>Fundamentado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en</a:t>
            </a:r>
            <a:r>
              <a:rPr lang="en-US" altLang="es-PR" sz="3100" b="1" dirty="0">
                <a:latin typeface="Arial" panose="020B0604020202020204" pitchFamily="34" charset="0"/>
              </a:rPr>
              <a:t> la </a:t>
            </a:r>
            <a:r>
              <a:rPr lang="en-US" altLang="es-PR" sz="3100" b="1" dirty="0" err="1">
                <a:latin typeface="Arial" panose="020B0604020202020204" pitchFamily="34" charset="0"/>
              </a:rPr>
              <a:t>presentación</a:t>
            </a:r>
            <a:r>
              <a:rPr lang="en-US" altLang="es-PR" sz="3100" b="1" dirty="0">
                <a:latin typeface="Arial" panose="020B0604020202020204" pitchFamily="34" charset="0"/>
              </a:rPr>
              <a:t> de los videos </a:t>
            </a:r>
            <a:r>
              <a:rPr lang="en-US" altLang="es-PR" sz="3100" b="1" dirty="0" err="1">
                <a:latin typeface="Arial" panose="020B0604020202020204" pitchFamily="34" charset="0"/>
              </a:rPr>
              <a:t>anteriores</a:t>
            </a:r>
            <a:r>
              <a:rPr lang="en-US" altLang="es-PR" sz="3100" b="1" dirty="0">
                <a:latin typeface="Arial" panose="020B0604020202020204" pitchFamily="34" charset="0"/>
              </a:rPr>
              <a:t>, </a:t>
            </a:r>
            <a:r>
              <a:rPr lang="en-US" altLang="es-PR" sz="3100" b="1" dirty="0" err="1">
                <a:latin typeface="Arial" panose="020B0604020202020204" pitchFamily="34" charset="0"/>
              </a:rPr>
              <a:t>mencione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tres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términos</a:t>
            </a:r>
            <a:r>
              <a:rPr lang="en-US" altLang="es-PR" sz="3100" b="1" dirty="0">
                <a:latin typeface="Arial" panose="020B0604020202020204" pitchFamily="34" charset="0"/>
              </a:rPr>
              <a:t>, palabras o </a:t>
            </a:r>
            <a:r>
              <a:rPr lang="en-US" altLang="es-PR" sz="3100" b="1" dirty="0" err="1">
                <a:latin typeface="Arial" panose="020B0604020202020204" pitchFamily="34" charset="0"/>
              </a:rPr>
              <a:t>frases</a:t>
            </a:r>
            <a:r>
              <a:rPr lang="en-US" altLang="es-PR" sz="3100" b="1" dirty="0">
                <a:latin typeface="Arial" panose="020B0604020202020204" pitchFamily="34" charset="0"/>
              </a:rPr>
              <a:t> que </a:t>
            </a:r>
            <a:r>
              <a:rPr lang="en-US" altLang="es-PR" sz="3100" b="1" dirty="0" err="1">
                <a:latin typeface="Arial" panose="020B0604020202020204" pitchFamily="34" charset="0"/>
              </a:rPr>
              <a:t>puedan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surgir</a:t>
            </a:r>
            <a:r>
              <a:rPr lang="en-US" altLang="es-PR" sz="3100" b="1" dirty="0">
                <a:latin typeface="Arial" panose="020B0604020202020204" pitchFamily="34" charset="0"/>
              </a:rPr>
              <a:t> de </a:t>
            </a:r>
            <a:r>
              <a:rPr lang="en-US" altLang="es-PR" sz="3100" b="1" dirty="0" err="1">
                <a:latin typeface="Arial" panose="020B0604020202020204" pitchFamily="34" charset="0"/>
              </a:rPr>
              <a:t>su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pensamiento</a:t>
            </a:r>
            <a:r>
              <a:rPr lang="en-US" altLang="es-PR" sz="3100" b="1" dirty="0">
                <a:latin typeface="Arial" panose="020B0604020202020204" pitchFamily="34" charset="0"/>
              </a:rPr>
              <a:t> al </a:t>
            </a:r>
            <a:r>
              <a:rPr lang="en-US" altLang="es-PR" sz="3100" b="1" dirty="0" err="1">
                <a:latin typeface="Arial" panose="020B0604020202020204" pitchFamily="34" charset="0"/>
              </a:rPr>
              <a:t>ver</a:t>
            </a:r>
            <a:r>
              <a:rPr lang="en-US" altLang="es-PR" sz="3100" b="1" dirty="0">
                <a:latin typeface="Arial" panose="020B0604020202020204" pitchFamily="34" charset="0"/>
              </a:rPr>
              <a:t> tales </a:t>
            </a:r>
            <a:r>
              <a:rPr lang="en-US" altLang="es-PR" sz="3100" b="1" dirty="0" err="1">
                <a:latin typeface="Arial" panose="020B0604020202020204" pitchFamily="34" charset="0"/>
              </a:rPr>
              <a:t>películas</a:t>
            </a:r>
            <a:r>
              <a:rPr lang="en-US" altLang="es-PR" sz="3100" b="1" dirty="0">
                <a:latin typeface="Arial" panose="020B0604020202020204" pitchFamily="34" charset="0"/>
              </a:rPr>
              <a:t>. Tienen 3 </a:t>
            </a:r>
            <a:r>
              <a:rPr lang="en-US" altLang="es-PR" sz="3100" b="1" dirty="0" err="1">
                <a:latin typeface="Arial" panose="020B0604020202020204" pitchFamily="34" charset="0"/>
              </a:rPr>
              <a:t>minutos</a:t>
            </a:r>
            <a:r>
              <a:rPr lang="en-US" altLang="es-PR" sz="3100" b="1" dirty="0">
                <a:latin typeface="Arial" panose="020B0604020202020204" pitchFamily="34" charset="0"/>
              </a:rPr>
              <a:t> para </a:t>
            </a:r>
            <a:r>
              <a:rPr lang="en-US" altLang="es-PR" sz="3100" b="1" dirty="0" err="1">
                <a:latin typeface="Arial" panose="020B0604020202020204" pitchFamily="34" charset="0"/>
              </a:rPr>
              <a:t>completar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esta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actividad</a:t>
            </a:r>
            <a:r>
              <a:rPr lang="en-US" altLang="es-PR" sz="3100" b="1" dirty="0">
                <a:latin typeface="Arial" panose="020B0604020202020204" pitchFamily="34" charset="0"/>
              </a:rPr>
              <a:t>:</a:t>
            </a:r>
          </a:p>
          <a:p>
            <a:pPr algn="l">
              <a:lnSpc>
                <a:spcPct val="90000"/>
              </a:lnSpc>
            </a:pPr>
            <a:endParaRPr lang="en-US" altLang="es-PR" sz="3100" b="1" dirty="0">
              <a:latin typeface="Arial" panose="020B0604020202020204" pitchFamily="34" charset="0"/>
            </a:endParaRPr>
          </a:p>
          <a:p>
            <a:pPr algn="l">
              <a:lnSpc>
                <a:spcPct val="90000"/>
              </a:lnSpc>
            </a:pPr>
            <a:r>
              <a:rPr lang="en-US" altLang="es-PR" sz="3100" b="1" dirty="0">
                <a:latin typeface="Arial" panose="020B0604020202020204" pitchFamily="34" charset="0"/>
              </a:rPr>
              <a:t>1.</a:t>
            </a:r>
          </a:p>
          <a:p>
            <a:pPr algn="l">
              <a:lnSpc>
                <a:spcPct val="70000"/>
              </a:lnSpc>
            </a:pPr>
            <a:endParaRPr lang="en-US" altLang="es-PR" sz="3100" b="1" dirty="0">
              <a:latin typeface="Arial" panose="020B0604020202020204" pitchFamily="34" charset="0"/>
            </a:endParaRPr>
          </a:p>
          <a:p>
            <a:pPr algn="l">
              <a:lnSpc>
                <a:spcPct val="70000"/>
              </a:lnSpc>
            </a:pPr>
            <a:r>
              <a:rPr lang="en-US" altLang="es-PR" sz="3100" b="1" dirty="0">
                <a:latin typeface="Arial" panose="020B0604020202020204" pitchFamily="34" charset="0"/>
              </a:rPr>
              <a:t>2.</a:t>
            </a:r>
          </a:p>
          <a:p>
            <a:pPr algn="l">
              <a:lnSpc>
                <a:spcPct val="70000"/>
              </a:lnSpc>
            </a:pPr>
            <a:endParaRPr lang="en-US" altLang="es-PR" sz="3100" b="1" dirty="0">
              <a:latin typeface="Arial" panose="020B0604020202020204" pitchFamily="34" charset="0"/>
            </a:endParaRPr>
          </a:p>
          <a:p>
            <a:pPr algn="l">
              <a:lnSpc>
                <a:spcPct val="70000"/>
              </a:lnSpc>
            </a:pPr>
            <a:r>
              <a:rPr lang="en-US" altLang="es-PR" sz="3100" b="1" dirty="0">
                <a:latin typeface="Arial" panose="020B0604020202020204" pitchFamily="34" charset="0"/>
              </a:rPr>
              <a:t>3.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4621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CA6B0C-194C-4E9D-B82B-87F3EBED5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001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AF646C8A-A78D-47A9-8111-FE5C74A26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87413"/>
            <a:ext cx="8280400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838200" indent="-38100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2954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7526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2098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6670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31242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5814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40386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s-PR" b="1" dirty="0">
                <a:latin typeface="Arial" panose="020B0604020202020204" pitchFamily="34" charset="0"/>
              </a:rPr>
              <a:t>Dibuje sobre estos cuerpos celulares, que tú</a:t>
            </a:r>
          </a:p>
          <a:p>
            <a:pPr algn="l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s-PR" b="1" dirty="0">
                <a:latin typeface="Arial" panose="020B0604020202020204" pitchFamily="34" charset="0"/>
              </a:rPr>
              <a:t>piensas es el largo y cantidad de dendritas tú</a:t>
            </a:r>
          </a:p>
          <a:p>
            <a:pPr algn="l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s-PR" b="1" dirty="0">
                <a:latin typeface="Arial" panose="020B0604020202020204" pitchFamily="34" charset="0"/>
              </a:rPr>
              <a:t>posees en estos momentos:</a:t>
            </a:r>
            <a:endParaRPr lang="en-US" altLang="es-PR" b="1" dirty="0">
              <a:latin typeface="Arial" panose="020B06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9BE05B5E-BC08-4E73-B65C-206FF3D1B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286125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28D3D8D4-C06E-485A-A246-06ECB6C50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4654550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7F2DAD28-83DB-4638-87DB-034B616AF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3933825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10" name="Oval 8">
            <a:extLst>
              <a:ext uri="{FF2B5EF4-FFF2-40B4-BE49-F238E27FC236}">
                <a16:creationId xmlns:a16="http://schemas.microsoft.com/office/drawing/2014/main" id="{F9EE21F0-9F2E-4444-AA89-DFA52A664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1150" y="2925763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11" name="Oval 9">
            <a:extLst>
              <a:ext uri="{FF2B5EF4-FFF2-40B4-BE49-F238E27FC236}">
                <a16:creationId xmlns:a16="http://schemas.microsoft.com/office/drawing/2014/main" id="{53FAC46A-E53B-4C32-8099-D233466E6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2998788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12" name="Oval 10">
            <a:extLst>
              <a:ext uri="{FF2B5EF4-FFF2-40B4-BE49-F238E27FC236}">
                <a16:creationId xmlns:a16="http://schemas.microsoft.com/office/drawing/2014/main" id="{123A5E16-0649-4165-8B06-B67A3117B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313" y="4870450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330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2F8B41F-66D9-40A9-B6F8-A7820A8B5C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560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metalware, chain, whistle&#10;&#10;Description automatically generated">
            <a:extLst>
              <a:ext uri="{FF2B5EF4-FFF2-40B4-BE49-F238E27FC236}">
                <a16:creationId xmlns:a16="http://schemas.microsoft.com/office/drawing/2014/main" id="{594D01B2-91BF-40DD-8981-B3A4A908DE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633"/>
            <a:ext cx="1592141" cy="570319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3" name="Text Box 9">
            <a:extLst>
              <a:ext uri="{FF2B5EF4-FFF2-40B4-BE49-F238E27FC236}">
                <a16:creationId xmlns:a16="http://schemas.microsoft.com/office/drawing/2014/main" id="{8298521B-D46C-4D2A-93FC-758C2C8CF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0480" y="5187583"/>
            <a:ext cx="647196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Trabajar con atletas (o jugadores) en diversas ligas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10" descr="PntBlue1">
            <a:extLst>
              <a:ext uri="{FF2B5EF4-FFF2-40B4-BE49-F238E27FC236}">
                <a16:creationId xmlns:a16="http://schemas.microsoft.com/office/drawing/2014/main" id="{D0237F03-D468-4A26-BB66-F7C056341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16977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 Box 9">
            <a:extLst>
              <a:ext uri="{FF2B5EF4-FFF2-40B4-BE49-F238E27FC236}">
                <a16:creationId xmlns:a16="http://schemas.microsoft.com/office/drawing/2014/main" id="{F0D9C37B-66DE-44E4-83CF-160B49B90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0480" y="4251479"/>
            <a:ext cx="632794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Preparar a los atletas (o jugadores) para competencias internacionales</a:t>
            </a:r>
          </a:p>
        </p:txBody>
      </p:sp>
      <p:pic>
        <p:nvPicPr>
          <p:cNvPr id="66" name="Picture 10" descr="PntBlue1">
            <a:extLst>
              <a:ext uri="{FF2B5EF4-FFF2-40B4-BE49-F238E27FC236}">
                <a16:creationId xmlns:a16="http://schemas.microsoft.com/office/drawing/2014/main" id="{B0F612F1-A094-401B-AB1B-46BA6A6E5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23366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itle 1">
            <a:extLst>
              <a:ext uri="{FF2B5EF4-FFF2-40B4-BE49-F238E27FC236}">
                <a16:creationId xmlns:a16="http://schemas.microsoft.com/office/drawing/2014/main" id="{0ED5A89E-4869-41E8-95D9-8A7931BAEE43}"/>
              </a:ext>
            </a:extLst>
          </p:cNvPr>
          <p:cNvSpPr>
            <a:spLocks/>
          </p:cNvSpPr>
          <p:nvPr/>
        </p:nvSpPr>
        <p:spPr bwMode="auto">
          <a:xfrm>
            <a:off x="1547664" y="692696"/>
            <a:ext cx="7272808" cy="38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COACHING DEPORTIVO:</a:t>
            </a:r>
            <a:r>
              <a:rPr lang="es-PR" altLang="es-PR" sz="23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INTRODUCCIÓN</a:t>
            </a: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81D5C7BC-D9B9-4411-B914-47159134498F}"/>
              </a:ext>
            </a:extLst>
          </p:cNvPr>
          <p:cNvSpPr>
            <a:spLocks/>
          </p:cNvSpPr>
          <p:nvPr/>
        </p:nvSpPr>
        <p:spPr bwMode="auto">
          <a:xfrm>
            <a:off x="1547664" y="1556792"/>
            <a:ext cx="7127998" cy="64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ES" altLang="es-PR" sz="2500" b="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¿QUÉ ES UN COACH DEPORTIVO?</a:t>
            </a:r>
            <a:r>
              <a:rPr lang="es-PR" altLang="es-PR" sz="2500" b="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</a:p>
          <a:p>
            <a:r>
              <a:rPr lang="es-PR" altLang="es-PR" sz="2000" b="0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ENFOQUE </a:t>
            </a:r>
            <a:r>
              <a:rPr lang="es-PR" altLang="es-PR" sz="2000" b="0" i="1" u="sng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TRADICIONAL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CA69011-1BB3-49AC-9A04-101C87015765}"/>
              </a:ext>
            </a:extLst>
          </p:cNvPr>
          <p:cNvSpPr/>
          <p:nvPr/>
        </p:nvSpPr>
        <p:spPr>
          <a:xfrm>
            <a:off x="1547664" y="1124744"/>
            <a:ext cx="748883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s-PR" altLang="es-PR" sz="25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NATURALEZA, CONCEPTO Y PRINCIPIOS</a:t>
            </a:r>
          </a:p>
        </p:txBody>
      </p:sp>
      <p:pic>
        <p:nvPicPr>
          <p:cNvPr id="70" name="Picture 69" descr="CURVHEAD">
            <a:extLst>
              <a:ext uri="{FF2B5EF4-FFF2-40B4-BE49-F238E27FC236}">
                <a16:creationId xmlns:a16="http://schemas.microsoft.com/office/drawing/2014/main" id="{0EE370F9-CBCA-4027-AA9B-40A0B8E05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48714"/>
            <a:ext cx="7056784" cy="1127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Title 1">
            <a:extLst>
              <a:ext uri="{FF2B5EF4-FFF2-40B4-BE49-F238E27FC236}">
                <a16:creationId xmlns:a16="http://schemas.microsoft.com/office/drawing/2014/main" id="{A24E965E-5C09-4C25-98E8-BA4E5A738B56}"/>
              </a:ext>
            </a:extLst>
          </p:cNvPr>
          <p:cNvSpPr>
            <a:spLocks/>
          </p:cNvSpPr>
          <p:nvPr/>
        </p:nvSpPr>
        <p:spPr bwMode="auto">
          <a:xfrm>
            <a:off x="2123728" y="3065071"/>
            <a:ext cx="6344302" cy="69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CUBRIR POSICIONES ESPECÍFICAS EN EL DEPORTE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2" name="Text Box 19">
            <a:extLst>
              <a:ext uri="{FF2B5EF4-FFF2-40B4-BE49-F238E27FC236}">
                <a16:creationId xmlns:a16="http://schemas.microsoft.com/office/drawing/2014/main" id="{BC9638BA-6A6C-4E01-9988-BC68A398A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085" y="5991671"/>
            <a:ext cx="82439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Sports Coaching: The Basics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(p. 1), por L. Purdy, 2018, New York, NY: Routledge, an imprint of the Taylor &amp; Francis Group, an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business. Copyright 2018 por Laura Purdy.</a:t>
            </a:r>
          </a:p>
        </p:txBody>
      </p:sp>
      <p:sp>
        <p:nvSpPr>
          <p:cNvPr id="73" name="Title 5">
            <a:extLst>
              <a:ext uri="{FF2B5EF4-FFF2-40B4-BE49-F238E27FC236}">
                <a16:creationId xmlns:a16="http://schemas.microsoft.com/office/drawing/2014/main" id="{423E8C67-8EC4-47EB-93A6-F82EC31F8767}"/>
              </a:ext>
            </a:extLst>
          </p:cNvPr>
          <p:cNvSpPr txBox="1">
            <a:spLocks/>
          </p:cNvSpPr>
          <p:nvPr/>
        </p:nvSpPr>
        <p:spPr bwMode="auto">
          <a:xfrm>
            <a:off x="1686813" y="2319691"/>
            <a:ext cx="6917635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26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EL COACH DEPORTIVO </a:t>
            </a:r>
            <a:r>
              <a:rPr lang="es-PR" altLang="es-PR" sz="2600" i="1" u="sng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CLÁSICO</a:t>
            </a:r>
            <a:r>
              <a:rPr lang="es-PR" altLang="es-PR" sz="26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360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Box 9">
            <a:extLst>
              <a:ext uri="{FF2B5EF4-FFF2-40B4-BE49-F238E27FC236}">
                <a16:creationId xmlns:a16="http://schemas.microsoft.com/office/drawing/2014/main" id="{F0D9C37B-66DE-44E4-83CF-160B49B90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8512" y="4293096"/>
            <a:ext cx="488778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considera al atleta como:</a:t>
            </a:r>
          </a:p>
        </p:txBody>
      </p:sp>
      <p:pic>
        <p:nvPicPr>
          <p:cNvPr id="66" name="Picture 10" descr="PntBlue1">
            <a:extLst>
              <a:ext uri="{FF2B5EF4-FFF2-40B4-BE49-F238E27FC236}">
                <a16:creationId xmlns:a16="http://schemas.microsoft.com/office/drawing/2014/main" id="{B0F612F1-A094-401B-AB1B-46BA6A6E5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23366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itle 1">
            <a:extLst>
              <a:ext uri="{FF2B5EF4-FFF2-40B4-BE49-F238E27FC236}">
                <a16:creationId xmlns:a16="http://schemas.microsoft.com/office/drawing/2014/main" id="{0ED5A89E-4869-41E8-95D9-8A7931BAEE43}"/>
              </a:ext>
            </a:extLst>
          </p:cNvPr>
          <p:cNvSpPr>
            <a:spLocks/>
          </p:cNvSpPr>
          <p:nvPr/>
        </p:nvSpPr>
        <p:spPr bwMode="auto">
          <a:xfrm>
            <a:off x="1691680" y="692696"/>
            <a:ext cx="7272808" cy="38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COACHING DEPORTIVO:</a:t>
            </a:r>
            <a:r>
              <a:rPr lang="es-PR" altLang="es-PR" sz="23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INTRODUCCIÓN</a:t>
            </a: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81D5C7BC-D9B9-4411-B914-47159134498F}"/>
              </a:ext>
            </a:extLst>
          </p:cNvPr>
          <p:cNvSpPr>
            <a:spLocks/>
          </p:cNvSpPr>
          <p:nvPr/>
        </p:nvSpPr>
        <p:spPr bwMode="auto">
          <a:xfrm>
            <a:off x="1691680" y="1556792"/>
            <a:ext cx="7127998" cy="64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ES" altLang="es-PR" sz="2500" b="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¿QUÉ ES UN COACH DEPORTIVO?</a:t>
            </a:r>
            <a:r>
              <a:rPr lang="es-PR" altLang="es-PR" sz="2500" b="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</a:p>
          <a:p>
            <a:r>
              <a:rPr lang="es-PR" altLang="es-PR" sz="2000" b="0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ENFOQUE </a:t>
            </a:r>
            <a:r>
              <a:rPr lang="es-PR" altLang="es-PR" sz="2000" b="0" i="1" u="sng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TRADICIONAL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CA69011-1BB3-49AC-9A04-101C87015765}"/>
              </a:ext>
            </a:extLst>
          </p:cNvPr>
          <p:cNvSpPr/>
          <p:nvPr/>
        </p:nvSpPr>
        <p:spPr>
          <a:xfrm>
            <a:off x="1691680" y="1124744"/>
            <a:ext cx="748883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s-PR" altLang="es-PR" sz="25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NATURALEZA, CONCEPTO Y PRINCIPIOS</a:t>
            </a:r>
          </a:p>
        </p:txBody>
      </p:sp>
      <p:pic>
        <p:nvPicPr>
          <p:cNvPr id="70" name="Picture 69" descr="CURVHEAD">
            <a:extLst>
              <a:ext uri="{FF2B5EF4-FFF2-40B4-BE49-F238E27FC236}">
                <a16:creationId xmlns:a16="http://schemas.microsoft.com/office/drawing/2014/main" id="{0EE370F9-CBCA-4027-AA9B-40A0B8E05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48714"/>
            <a:ext cx="6759992" cy="1127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Title 1">
            <a:extLst>
              <a:ext uri="{FF2B5EF4-FFF2-40B4-BE49-F238E27FC236}">
                <a16:creationId xmlns:a16="http://schemas.microsoft.com/office/drawing/2014/main" id="{A24E965E-5C09-4C25-98E8-BA4E5A738B56}"/>
              </a:ext>
            </a:extLst>
          </p:cNvPr>
          <p:cNvSpPr>
            <a:spLocks/>
          </p:cNvSpPr>
          <p:nvPr/>
        </p:nvSpPr>
        <p:spPr bwMode="auto">
          <a:xfrm>
            <a:off x="2330992" y="3065071"/>
            <a:ext cx="6056270" cy="69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ENFOQUE ORIENTADO HACIA EL RENDIMIENTO DEPORTIVO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2" name="Text Box 19">
            <a:extLst>
              <a:ext uri="{FF2B5EF4-FFF2-40B4-BE49-F238E27FC236}">
                <a16:creationId xmlns:a16="http://schemas.microsoft.com/office/drawing/2014/main" id="{BC9638BA-6A6C-4E01-9988-BC68A398A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085" y="5991671"/>
            <a:ext cx="82439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Sports Coaching: The Basics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(pp. 2-3), por L. Purdy, 2018, New York, NY: Routledge, an imprint of the Taylor &amp; Francis Group, an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business. Copyright 2018 por Laura Purdy.</a:t>
            </a:r>
          </a:p>
        </p:txBody>
      </p:sp>
      <p:sp>
        <p:nvSpPr>
          <p:cNvPr id="73" name="Title 5">
            <a:extLst>
              <a:ext uri="{FF2B5EF4-FFF2-40B4-BE49-F238E27FC236}">
                <a16:creationId xmlns:a16="http://schemas.microsoft.com/office/drawing/2014/main" id="{423E8C67-8EC4-47EB-93A6-F82EC31F8767}"/>
              </a:ext>
            </a:extLst>
          </p:cNvPr>
          <p:cNvSpPr txBox="1">
            <a:spLocks/>
          </p:cNvSpPr>
          <p:nvPr/>
        </p:nvSpPr>
        <p:spPr bwMode="auto">
          <a:xfrm>
            <a:off x="1830829" y="2319691"/>
            <a:ext cx="6917635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26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EL COACH DEPORTIVO </a:t>
            </a:r>
            <a:r>
              <a:rPr lang="es-PR" altLang="es-PR" sz="2600" i="1" u="sng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CLÁSICO</a:t>
            </a:r>
            <a:r>
              <a:rPr lang="es-PR" altLang="es-PR" sz="26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sp>
        <p:nvSpPr>
          <p:cNvPr id="15" name="Text Box 28">
            <a:extLst>
              <a:ext uri="{FF2B5EF4-FFF2-40B4-BE49-F238E27FC236}">
                <a16:creationId xmlns:a16="http://schemas.microsoft.com/office/drawing/2014/main" id="{CF681404-FA31-414E-9AE1-D6F02164C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626" y="4702709"/>
            <a:ext cx="4140199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Una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máquima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ejecución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6" name="Picture 29" descr="Bullet_Round_Diamond_Maggenta_02">
            <a:extLst>
              <a:ext uri="{FF2B5EF4-FFF2-40B4-BE49-F238E27FC236}">
                <a16:creationId xmlns:a16="http://schemas.microsoft.com/office/drawing/2014/main" id="{0AF00ADA-9FE5-40EE-82A5-123BD9E66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981" y="4827910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8">
            <a:extLst>
              <a:ext uri="{FF2B5EF4-FFF2-40B4-BE49-F238E27FC236}">
                <a16:creationId xmlns:a16="http://schemas.microsoft.com/office/drawing/2014/main" id="{8D9361F9-3D68-4F23-AA82-CE211F349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626" y="5301208"/>
            <a:ext cx="3456558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Un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objeto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inanimado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8" name="Picture 29" descr="Bullet_Round_Diamond_Maggenta_02">
            <a:extLst>
              <a:ext uri="{FF2B5EF4-FFF2-40B4-BE49-F238E27FC236}">
                <a16:creationId xmlns:a16="http://schemas.microsoft.com/office/drawing/2014/main" id="{A299336A-7EF2-4F37-BE7D-72E3496D4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981" y="5426409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, person, tennis&#10;&#10;Description automatically generated">
            <a:extLst>
              <a:ext uri="{FF2B5EF4-FFF2-40B4-BE49-F238E27FC236}">
                <a16:creationId xmlns:a16="http://schemas.microsoft.com/office/drawing/2014/main" id="{DEEFCA4A-8E6E-44ED-97AE-B267C4B138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7" y="454101"/>
            <a:ext cx="1809796" cy="5568604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249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Box 19">
            <a:extLst>
              <a:ext uri="{FF2B5EF4-FFF2-40B4-BE49-F238E27FC236}">
                <a16:creationId xmlns:a16="http://schemas.microsoft.com/office/drawing/2014/main" id="{7A7D439B-75B2-4B85-A89A-B9FC6D9ED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085" y="6063679"/>
            <a:ext cx="82439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Sports Coaching: The Basics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(p. 1), por L. Purdy, 2018, New York, NY: Routledge, an imprint of the Taylor &amp; Francis Group, an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business. Copyright 2018 por Laura Purdy.</a:t>
            </a:r>
          </a:p>
        </p:txBody>
      </p:sp>
      <p:sp>
        <p:nvSpPr>
          <p:cNvPr id="41" name="Title 5">
            <a:extLst>
              <a:ext uri="{FF2B5EF4-FFF2-40B4-BE49-F238E27FC236}">
                <a16:creationId xmlns:a16="http://schemas.microsoft.com/office/drawing/2014/main" id="{246E9559-B518-48D8-808E-2E0457C2C912}"/>
              </a:ext>
            </a:extLst>
          </p:cNvPr>
          <p:cNvSpPr txBox="1">
            <a:spLocks/>
          </p:cNvSpPr>
          <p:nvPr/>
        </p:nvSpPr>
        <p:spPr bwMode="auto">
          <a:xfrm>
            <a:off x="1686813" y="2247683"/>
            <a:ext cx="6917635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26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EL COACH DEPORTIVO </a:t>
            </a:r>
            <a:r>
              <a:rPr lang="es-PR" altLang="es-PR" sz="2600" i="1" u="sng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MODERNO</a:t>
            </a:r>
            <a:r>
              <a:rPr lang="es-PR" altLang="es-PR" sz="26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sp>
        <p:nvSpPr>
          <p:cNvPr id="42" name="Text Box 9">
            <a:extLst>
              <a:ext uri="{FF2B5EF4-FFF2-40B4-BE49-F238E27FC236}">
                <a16:creationId xmlns:a16="http://schemas.microsoft.com/office/drawing/2014/main" id="{2A1EE0A9-EAD2-4DB5-9E4F-A837D0D94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0480" y="3590826"/>
            <a:ext cx="647196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Fomentar políticas sociales en las áreas de: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10" descr="PntBlue1">
            <a:extLst>
              <a:ext uri="{FF2B5EF4-FFF2-40B4-BE49-F238E27FC236}">
                <a16:creationId xmlns:a16="http://schemas.microsoft.com/office/drawing/2014/main" id="{B5C8D4E3-7AEA-45FC-A603-C7D7DD07D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5730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9">
            <a:extLst>
              <a:ext uri="{FF2B5EF4-FFF2-40B4-BE49-F238E27FC236}">
                <a16:creationId xmlns:a16="http://schemas.microsoft.com/office/drawing/2014/main" id="{7385528B-DD9D-423F-A8C1-1DD9B3491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0480" y="2798738"/>
            <a:ext cx="632794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Asistir a las responsabilidades de la educación física en las escuelas</a:t>
            </a:r>
            <a:endParaRPr lang="es-PR" altLang="es-PR" sz="26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10" descr="PntBlue1">
            <a:extLst>
              <a:ext uri="{FF2B5EF4-FFF2-40B4-BE49-F238E27FC236}">
                <a16:creationId xmlns:a16="http://schemas.microsoft.com/office/drawing/2014/main" id="{EF892AEB-2891-435E-A574-83961A3E3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8092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itle 1">
            <a:extLst>
              <a:ext uri="{FF2B5EF4-FFF2-40B4-BE49-F238E27FC236}">
                <a16:creationId xmlns:a16="http://schemas.microsoft.com/office/drawing/2014/main" id="{69202570-1EAA-4D57-B641-64E75826618B}"/>
              </a:ext>
            </a:extLst>
          </p:cNvPr>
          <p:cNvSpPr>
            <a:spLocks/>
          </p:cNvSpPr>
          <p:nvPr/>
        </p:nvSpPr>
        <p:spPr bwMode="auto">
          <a:xfrm>
            <a:off x="1547664" y="620688"/>
            <a:ext cx="7272808" cy="38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COACHING DEPORTIVO:</a:t>
            </a:r>
            <a:r>
              <a:rPr lang="es-PR" altLang="es-PR" sz="23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INTRODUCCIÓN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341B7F3D-554A-4416-9A8F-841BD67393FB}"/>
              </a:ext>
            </a:extLst>
          </p:cNvPr>
          <p:cNvSpPr>
            <a:spLocks/>
          </p:cNvSpPr>
          <p:nvPr/>
        </p:nvSpPr>
        <p:spPr bwMode="auto">
          <a:xfrm>
            <a:off x="1547664" y="1484784"/>
            <a:ext cx="7127998" cy="64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ES" altLang="es-PR" sz="2500" b="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¿QUÉ ES UN COACH DEPORTIVO?</a:t>
            </a:r>
            <a:r>
              <a:rPr lang="es-PR" altLang="es-PR" sz="2500" b="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</a:p>
          <a:p>
            <a:r>
              <a:rPr lang="es-PR" altLang="es-PR" sz="2000" b="0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ENFOQUE ACTUAL/MODERNO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74F5A4A-08E5-4216-B213-CD44C6BC64E5}"/>
              </a:ext>
            </a:extLst>
          </p:cNvPr>
          <p:cNvSpPr/>
          <p:nvPr/>
        </p:nvSpPr>
        <p:spPr>
          <a:xfrm>
            <a:off x="1547664" y="1052736"/>
            <a:ext cx="748883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s-PR" altLang="es-PR" sz="25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NATURALEZA, CONCEPTO Y PRINCIPIOS</a:t>
            </a:r>
          </a:p>
        </p:txBody>
      </p:sp>
      <p:sp>
        <p:nvSpPr>
          <p:cNvPr id="13" name="Text Box 28">
            <a:extLst>
              <a:ext uri="{FF2B5EF4-FFF2-40B4-BE49-F238E27FC236}">
                <a16:creationId xmlns:a16="http://schemas.microsoft.com/office/drawing/2014/main" id="{EEBC49DD-0BE0-4D79-BFFB-A135AE1C9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595" y="4221088"/>
            <a:ext cx="1368326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Salud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4" name="Picture 29" descr="Bullet_Round_Diamond_Maggenta_02">
            <a:extLst>
              <a:ext uri="{FF2B5EF4-FFF2-40B4-BE49-F238E27FC236}">
                <a16:creationId xmlns:a16="http://schemas.microsoft.com/office/drawing/2014/main" id="{7BFA95C5-C7D1-42CD-95E6-F7A405259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949" y="4346289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8">
            <a:extLst>
              <a:ext uri="{FF2B5EF4-FFF2-40B4-BE49-F238E27FC236}">
                <a16:creationId xmlns:a16="http://schemas.microsoft.com/office/drawing/2014/main" id="{227C8C99-25D9-4C65-883A-A926112E4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594" y="5494797"/>
            <a:ext cx="3325763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Inclusión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social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8" name="Picture 29" descr="Bullet_Round_Diamond_Maggenta_02">
            <a:extLst>
              <a:ext uri="{FF2B5EF4-FFF2-40B4-BE49-F238E27FC236}">
                <a16:creationId xmlns:a16="http://schemas.microsoft.com/office/drawing/2014/main" id="{2FAA4372-6A54-46E6-9658-9F18F2207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949" y="5619998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8">
            <a:extLst>
              <a:ext uri="{FF2B5EF4-FFF2-40B4-BE49-F238E27FC236}">
                <a16:creationId xmlns:a16="http://schemas.microsoft.com/office/drawing/2014/main" id="{E4984F38-4F37-409E-B3CD-E5A3C7869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6716" y="4221088"/>
            <a:ext cx="3443164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Aprendizaje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duradero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0" name="Picture 29" descr="Bullet_Round_Diamond_Maggenta_02">
            <a:extLst>
              <a:ext uri="{FF2B5EF4-FFF2-40B4-BE49-F238E27FC236}">
                <a16:creationId xmlns:a16="http://schemas.microsoft.com/office/drawing/2014/main" id="{3E91C061-A863-4177-ACCF-F100C3500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46289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8">
            <a:extLst>
              <a:ext uri="{FF2B5EF4-FFF2-40B4-BE49-F238E27FC236}">
                <a16:creationId xmlns:a16="http://schemas.microsoft.com/office/drawing/2014/main" id="{950E8728-9DB2-42B4-8D2F-40897BA7F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6716" y="4799600"/>
            <a:ext cx="3443164" cy="78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7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Regeneración</a:t>
            </a:r>
            <a:endParaRPr lang="en-US" altLang="es-PR" sz="2700" b="1" dirty="0">
              <a:solidFill>
                <a:srgbClr val="000000"/>
              </a:solidFill>
              <a:latin typeface="Calibri" pitchFamily="34" charset="0"/>
            </a:endParaRPr>
          </a:p>
          <a:p>
            <a:pPr algn="l" eaLnBrk="0" hangingPunct="0">
              <a:lnSpc>
                <a:spcPts val="27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comunitaria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2" name="Picture 29" descr="Bullet_Round_Diamond_Maggenta_02">
            <a:extLst>
              <a:ext uri="{FF2B5EF4-FFF2-40B4-BE49-F238E27FC236}">
                <a16:creationId xmlns:a16="http://schemas.microsoft.com/office/drawing/2014/main" id="{12784A77-5B3D-4DCF-AA9F-5D780B15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831835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28">
            <a:extLst>
              <a:ext uri="{FF2B5EF4-FFF2-40B4-BE49-F238E27FC236}">
                <a16:creationId xmlns:a16="http://schemas.microsoft.com/office/drawing/2014/main" id="{071C8BC3-4325-497D-A8EE-505ADAA30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0372" y="4797152"/>
            <a:ext cx="2507060" cy="78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7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Participación</a:t>
            </a:r>
            <a:endParaRPr lang="en-US" altLang="es-PR" sz="2700" b="1" dirty="0">
              <a:solidFill>
                <a:srgbClr val="000000"/>
              </a:solidFill>
              <a:latin typeface="Calibri" pitchFamily="34" charset="0"/>
            </a:endParaRPr>
          </a:p>
          <a:p>
            <a:pPr algn="l" eaLnBrk="0" hangingPunct="0">
              <a:lnSpc>
                <a:spcPts val="2700"/>
              </a:lnSpc>
            </a:pP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de la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juventud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6" name="Picture 29" descr="Bullet_Round_Diamond_Maggenta_02">
            <a:extLst>
              <a:ext uri="{FF2B5EF4-FFF2-40B4-BE49-F238E27FC236}">
                <a16:creationId xmlns:a16="http://schemas.microsoft.com/office/drawing/2014/main" id="{8E2F31DE-005B-42F9-B2F1-4FF9CDC6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829387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846186-DA80-42E1-A790-D8A0A7CAC9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95" y="511140"/>
            <a:ext cx="1318728" cy="5552539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6008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400">
        <p15:prstTrans prst="fallOver"/>
        <p:sndAc>
          <p:stSnd>
            <p:snd r:embed="rId4" name="push.wav"/>
          </p:stSnd>
        </p:sndAc>
      </p:transition>
    </mc:Choice>
    <mc:Fallback xmlns="">
      <p:transition spd="slow">
        <p:fade/>
        <p:sndAc>
          <p:stSnd>
            <p:snd r:embed="rId8" name="push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Box 19">
            <a:extLst>
              <a:ext uri="{FF2B5EF4-FFF2-40B4-BE49-F238E27FC236}">
                <a16:creationId xmlns:a16="http://schemas.microsoft.com/office/drawing/2014/main" id="{7A7D439B-75B2-4B85-A89A-B9FC6D9ED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99" y="6081107"/>
            <a:ext cx="86040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Sports Coaching: The Basics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(pp. 2-4), por L. Purdy, 2018, New York, NY: Routledge, an imprint of the Taylor &amp; Francis Group, an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business. Copyright 2018 por Laura Purdy.</a:t>
            </a:r>
          </a:p>
        </p:txBody>
      </p:sp>
      <p:sp>
        <p:nvSpPr>
          <p:cNvPr id="41" name="Title 5">
            <a:extLst>
              <a:ext uri="{FF2B5EF4-FFF2-40B4-BE49-F238E27FC236}">
                <a16:creationId xmlns:a16="http://schemas.microsoft.com/office/drawing/2014/main" id="{246E9559-B518-48D8-808E-2E0457C2C912}"/>
              </a:ext>
            </a:extLst>
          </p:cNvPr>
          <p:cNvSpPr txBox="1">
            <a:spLocks/>
          </p:cNvSpPr>
          <p:nvPr/>
        </p:nvSpPr>
        <p:spPr bwMode="auto">
          <a:xfrm>
            <a:off x="1043608" y="2132856"/>
            <a:ext cx="6917635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26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ENFOQUE </a:t>
            </a:r>
            <a:r>
              <a:rPr lang="es-PR" altLang="es-PR" sz="2600" i="1" u="sng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HOLÍSTICO</a:t>
            </a:r>
            <a:r>
              <a:rPr lang="es-PR" altLang="es-PR" sz="26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sp>
        <p:nvSpPr>
          <p:cNvPr id="46" name="Text Box 9">
            <a:extLst>
              <a:ext uri="{FF2B5EF4-FFF2-40B4-BE49-F238E27FC236}">
                <a16:creationId xmlns:a16="http://schemas.microsoft.com/office/drawing/2014/main" id="{7385528B-DD9D-423F-A8C1-1DD9B3491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471" y="4653136"/>
            <a:ext cx="8604001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 al Atleta como un </a:t>
            </a:r>
            <a:r>
              <a:rPr lang="es-ES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 Humano Único</a:t>
            </a: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Atiende sus </a:t>
            </a:r>
            <a:r>
              <a:rPr lang="es-ES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Contextos de la Vida</a:t>
            </a: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dado que posee un </a:t>
            </a:r>
            <a:r>
              <a:rPr lang="es-ES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Historial Social Particular</a:t>
            </a: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afinidad a la</a:t>
            </a:r>
          </a:p>
          <a:p>
            <a:pPr algn="ctr">
              <a:lnSpc>
                <a:spcPct val="80000"/>
              </a:lnSpc>
            </a:pPr>
            <a:r>
              <a:rPr lang="es-ES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Diversidad en las Poblaciones</a:t>
            </a:r>
            <a:endParaRPr lang="es-PR" altLang="es-PR" sz="2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69202570-1EAA-4D57-B641-64E75826618B}"/>
              </a:ext>
            </a:extLst>
          </p:cNvPr>
          <p:cNvSpPr>
            <a:spLocks/>
          </p:cNvSpPr>
          <p:nvPr/>
        </p:nvSpPr>
        <p:spPr bwMode="auto">
          <a:xfrm>
            <a:off x="827584" y="598187"/>
            <a:ext cx="7272808" cy="38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COACHING DEPORTIVO:</a:t>
            </a:r>
            <a:r>
              <a:rPr lang="es-PR" altLang="es-PR" sz="23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INTRODUCCIÓN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341B7F3D-554A-4416-9A8F-841BD67393FB}"/>
              </a:ext>
            </a:extLst>
          </p:cNvPr>
          <p:cNvSpPr>
            <a:spLocks/>
          </p:cNvSpPr>
          <p:nvPr/>
        </p:nvSpPr>
        <p:spPr bwMode="auto">
          <a:xfrm>
            <a:off x="827584" y="1412776"/>
            <a:ext cx="7127998" cy="64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S" altLang="es-PR" sz="2500" b="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¿QUÉ ES UN COACH DEPORTIVO?</a:t>
            </a:r>
            <a:r>
              <a:rPr lang="es-PR" altLang="es-PR" sz="2500" b="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</a:p>
          <a:p>
            <a:pPr algn="ctr"/>
            <a:r>
              <a:rPr lang="es-PR" altLang="es-PR" sz="2000" b="0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ENFOQUE ACTUAL/MODERNO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74F5A4A-08E5-4216-B213-CD44C6BC64E5}"/>
              </a:ext>
            </a:extLst>
          </p:cNvPr>
          <p:cNvSpPr/>
          <p:nvPr/>
        </p:nvSpPr>
        <p:spPr>
          <a:xfrm>
            <a:off x="827584" y="980728"/>
            <a:ext cx="748883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s-PR" altLang="es-PR" sz="25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NATURALEZA, CONCEPTO Y PRINCIPIOS</a:t>
            </a:r>
          </a:p>
        </p:txBody>
      </p:sp>
      <p:pic>
        <p:nvPicPr>
          <p:cNvPr id="23" name="Picture 22" descr="CURVHEAD">
            <a:extLst>
              <a:ext uri="{FF2B5EF4-FFF2-40B4-BE49-F238E27FC236}">
                <a16:creationId xmlns:a16="http://schemas.microsoft.com/office/drawing/2014/main" id="{DDA4C43B-C9AA-490A-9576-68F4A9FFB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7776864" cy="187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57DAB54-D227-4544-9CF4-65619CD813DB}"/>
              </a:ext>
            </a:extLst>
          </p:cNvPr>
          <p:cNvSpPr>
            <a:spLocks/>
          </p:cNvSpPr>
          <p:nvPr/>
        </p:nvSpPr>
        <p:spPr bwMode="auto">
          <a:xfrm>
            <a:off x="927044" y="2902830"/>
            <a:ext cx="7272808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S" altLang="es-PR" sz="20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PERSPECTIVA </a:t>
            </a:r>
            <a:r>
              <a:rPr lang="es-ES" altLang="es-PR" sz="2000" b="0" i="1" u="sng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AMPLIA</a:t>
            </a:r>
            <a:r>
              <a:rPr lang="es-ES" altLang="es-PR" sz="20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, MÁS ALLÁ DE ASUNTOS RELACIONADOS CON EL RENDIMIENTO DEPORTIVO O DE LAS DESTREZAS RELACIONADAS CON EL DEPORTE</a:t>
            </a:r>
            <a:endParaRPr lang="es-PR" altLang="es-PR" sz="20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3" descr="A group of kids playing basketball&#10;&#10;Description automatically generated with medium confidence">
            <a:extLst>
              <a:ext uri="{FF2B5EF4-FFF2-40B4-BE49-F238E27FC236}">
                <a16:creationId xmlns:a16="http://schemas.microsoft.com/office/drawing/2014/main" id="{3C2CC566-279C-4A4E-A3A2-1957926DB7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0" y="1704149"/>
            <a:ext cx="1301716" cy="8678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 descr="A picture containing floor, person, indoor, sport&#10;&#10;Description automatically generated">
            <a:extLst>
              <a:ext uri="{FF2B5EF4-FFF2-40B4-BE49-F238E27FC236}">
                <a16:creationId xmlns:a16="http://schemas.microsoft.com/office/drawing/2014/main" id="{05045FB5-3546-4A2C-991A-35A8F3FC13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9" y="1209874"/>
            <a:ext cx="1013799" cy="153994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 descr="A person wearing a white shirt&#10;&#10;Description automatically generated with medium confidence">
            <a:extLst>
              <a:ext uri="{FF2B5EF4-FFF2-40B4-BE49-F238E27FC236}">
                <a16:creationId xmlns:a16="http://schemas.microsoft.com/office/drawing/2014/main" id="{8344B1F6-7C57-46FB-B080-3FF10E7BBD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351643"/>
            <a:ext cx="1301716" cy="12156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9" descr="A person wearing a yellow shirt&#10;&#10;Description automatically generated with medium confidence">
            <a:extLst>
              <a:ext uri="{FF2B5EF4-FFF2-40B4-BE49-F238E27FC236}">
                <a16:creationId xmlns:a16="http://schemas.microsoft.com/office/drawing/2014/main" id="{B9DB39FF-8003-457A-8590-3C6379B745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82" y="1687398"/>
            <a:ext cx="961383" cy="949514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1845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Box 19">
            <a:extLst>
              <a:ext uri="{FF2B5EF4-FFF2-40B4-BE49-F238E27FC236}">
                <a16:creationId xmlns:a16="http://schemas.microsoft.com/office/drawing/2014/main" id="{7A7D439B-75B2-4B85-A89A-B9FC6D9ED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6063679"/>
            <a:ext cx="85851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Sports Coaching: The Basics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(pp. 2-4), por L. Purdy, 2018, New York, NY: Routledge, an imprint of the Taylor &amp; Francis Group, an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business. Copyright 2018 por Laura Purdy.</a:t>
            </a:r>
          </a:p>
        </p:txBody>
      </p:sp>
      <p:sp>
        <p:nvSpPr>
          <p:cNvPr id="41" name="Title 5">
            <a:extLst>
              <a:ext uri="{FF2B5EF4-FFF2-40B4-BE49-F238E27FC236}">
                <a16:creationId xmlns:a16="http://schemas.microsoft.com/office/drawing/2014/main" id="{246E9559-B518-48D8-808E-2E0457C2C912}"/>
              </a:ext>
            </a:extLst>
          </p:cNvPr>
          <p:cNvSpPr txBox="1">
            <a:spLocks/>
          </p:cNvSpPr>
          <p:nvPr/>
        </p:nvSpPr>
        <p:spPr bwMode="auto">
          <a:xfrm>
            <a:off x="1984179" y="2211370"/>
            <a:ext cx="4824537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26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ENFOQUE </a:t>
            </a:r>
            <a:r>
              <a:rPr lang="es-PR" altLang="es-PR" sz="2600" i="1" u="sng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HOLÍSTICO</a:t>
            </a:r>
            <a:r>
              <a:rPr lang="es-PR" altLang="es-PR" sz="26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69202570-1EAA-4D57-B641-64E75826618B}"/>
              </a:ext>
            </a:extLst>
          </p:cNvPr>
          <p:cNvSpPr>
            <a:spLocks/>
          </p:cNvSpPr>
          <p:nvPr/>
        </p:nvSpPr>
        <p:spPr bwMode="auto">
          <a:xfrm>
            <a:off x="899592" y="598187"/>
            <a:ext cx="7272808" cy="38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COACHING DEPORTIVO:</a:t>
            </a:r>
            <a:r>
              <a:rPr lang="es-PR" altLang="es-PR" sz="23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INTRODUCCIÓN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341B7F3D-554A-4416-9A8F-841BD67393FB}"/>
              </a:ext>
            </a:extLst>
          </p:cNvPr>
          <p:cNvSpPr>
            <a:spLocks/>
          </p:cNvSpPr>
          <p:nvPr/>
        </p:nvSpPr>
        <p:spPr bwMode="auto">
          <a:xfrm>
            <a:off x="899592" y="1412776"/>
            <a:ext cx="7127998" cy="64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S" altLang="es-PR" sz="2500" b="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¿QUÉ ES UN COACH DEPORTIVO?</a:t>
            </a:r>
            <a:r>
              <a:rPr lang="es-PR" altLang="es-PR" sz="2500" b="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</a:p>
          <a:p>
            <a:pPr algn="ctr"/>
            <a:r>
              <a:rPr lang="es-PR" altLang="es-PR" sz="2000" b="0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ENFOQUE ACTUAL/MODERNO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74F5A4A-08E5-4216-B213-CD44C6BC64E5}"/>
              </a:ext>
            </a:extLst>
          </p:cNvPr>
          <p:cNvSpPr/>
          <p:nvPr/>
        </p:nvSpPr>
        <p:spPr>
          <a:xfrm>
            <a:off x="899592" y="980728"/>
            <a:ext cx="748883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s-PR" altLang="es-PR" sz="25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NATURALEZA, CONCEPTO Y PRINCIPIOS</a:t>
            </a:r>
          </a:p>
        </p:txBody>
      </p:sp>
      <p:pic>
        <p:nvPicPr>
          <p:cNvPr id="23" name="Picture 22" descr="CURVHEAD">
            <a:extLst>
              <a:ext uri="{FF2B5EF4-FFF2-40B4-BE49-F238E27FC236}">
                <a16:creationId xmlns:a16="http://schemas.microsoft.com/office/drawing/2014/main" id="{DDA4C43B-C9AA-490A-9576-68F4A9FFB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807270"/>
            <a:ext cx="4880325" cy="69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57DAB54-D227-4544-9CF4-65619CD813DB}"/>
              </a:ext>
            </a:extLst>
          </p:cNvPr>
          <p:cNvSpPr>
            <a:spLocks/>
          </p:cNvSpPr>
          <p:nvPr/>
        </p:nvSpPr>
        <p:spPr bwMode="auto">
          <a:xfrm>
            <a:off x="2201427" y="2883022"/>
            <a:ext cx="4519491" cy="52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S" altLang="es-PR" sz="24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PERSPECTIVA INTEGRAL</a:t>
            </a:r>
            <a:endParaRPr lang="es-PR" altLang="es-PR" sz="24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91DCAB78-2E13-44E2-92ED-EB48A7504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368" y="3590826"/>
            <a:ext cx="19354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Considera:</a:t>
            </a:r>
            <a:endParaRPr lang="es-PR" altLang="es-PR" sz="26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0" descr="PntBlue1">
            <a:extLst>
              <a:ext uri="{FF2B5EF4-FFF2-40B4-BE49-F238E27FC236}">
                <a16:creationId xmlns:a16="http://schemas.microsoft.com/office/drawing/2014/main" id="{AB225BA7-60CF-4AEA-861E-467B49341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730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8">
            <a:extLst>
              <a:ext uri="{FF2B5EF4-FFF2-40B4-BE49-F238E27FC236}">
                <a16:creationId xmlns:a16="http://schemas.microsoft.com/office/drawing/2014/main" id="{F08B9B4F-A717-4869-AF12-6708FF020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482" y="4005064"/>
            <a:ext cx="7488832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s-ES" altLang="es-PR" sz="2700" b="1" dirty="0">
                <a:solidFill>
                  <a:srgbClr val="000000"/>
                </a:solidFill>
                <a:latin typeface="Calibri" pitchFamily="34" charset="0"/>
              </a:rPr>
              <a:t>La personalidad del competidor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5" name="Picture 29" descr="Bullet_Round_Diamond_Maggenta_02">
            <a:extLst>
              <a:ext uri="{FF2B5EF4-FFF2-40B4-BE49-F238E27FC236}">
                <a16:creationId xmlns:a16="http://schemas.microsoft.com/office/drawing/2014/main" id="{DCD8F157-252F-4081-A322-3BCF73937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837" y="4130265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>
            <a:extLst>
              <a:ext uri="{FF2B5EF4-FFF2-40B4-BE49-F238E27FC236}">
                <a16:creationId xmlns:a16="http://schemas.microsoft.com/office/drawing/2014/main" id="{C94EBBA7-4E45-42F2-8D09-3813978CB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542" y="5080559"/>
            <a:ext cx="186327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busca:</a:t>
            </a:r>
            <a:endParaRPr lang="es-PR" altLang="es-PR" sz="26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0" descr="PntBlue1">
            <a:extLst>
              <a:ext uri="{FF2B5EF4-FFF2-40B4-BE49-F238E27FC236}">
                <a16:creationId xmlns:a16="http://schemas.microsoft.com/office/drawing/2014/main" id="{700E5DF1-D7DF-462D-84F0-75F227D64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34" y="506274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8">
            <a:extLst>
              <a:ext uri="{FF2B5EF4-FFF2-40B4-BE49-F238E27FC236}">
                <a16:creationId xmlns:a16="http://schemas.microsoft.com/office/drawing/2014/main" id="{47EA2670-AF6C-4DAF-928D-8CD3436FD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5494797"/>
            <a:ext cx="7488832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s-ES" altLang="es-PR" sz="2700" b="1" dirty="0">
                <a:solidFill>
                  <a:srgbClr val="000000"/>
                </a:solidFill>
                <a:latin typeface="Calibri" pitchFamily="34" charset="0"/>
              </a:rPr>
              <a:t>Desarrollar una mejor persona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9" name="Picture 29" descr="Bullet_Round_Diamond_Maggenta_02">
            <a:extLst>
              <a:ext uri="{FF2B5EF4-FFF2-40B4-BE49-F238E27FC236}">
                <a16:creationId xmlns:a16="http://schemas.microsoft.com/office/drawing/2014/main" id="{A245988D-119F-40A4-B28C-34D1F7108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11" y="5619998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28">
            <a:extLst>
              <a:ext uri="{FF2B5EF4-FFF2-40B4-BE49-F238E27FC236}">
                <a16:creationId xmlns:a16="http://schemas.microsoft.com/office/drawing/2014/main" id="{96BB9C51-E37C-41B5-A150-682B7B7CF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2261" y="4486685"/>
            <a:ext cx="7488832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s-ES" altLang="es-PR" sz="2700" b="1" dirty="0">
                <a:solidFill>
                  <a:srgbClr val="000000"/>
                </a:solidFill>
                <a:latin typeface="Calibri" pitchFamily="34" charset="0"/>
              </a:rPr>
              <a:t>Las motivaciones, intereses y valores del atleta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1" name="Picture 29" descr="Bullet_Round_Diamond_Maggenta_02">
            <a:extLst>
              <a:ext uri="{FF2B5EF4-FFF2-40B4-BE49-F238E27FC236}">
                <a16:creationId xmlns:a16="http://schemas.microsoft.com/office/drawing/2014/main" id="{EEF9B06D-7E7F-46FA-AAF9-84A1BBAF4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611886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ss, outdoor, person, field&#10;&#10;Description automatically generated">
            <a:extLst>
              <a:ext uri="{FF2B5EF4-FFF2-40B4-BE49-F238E27FC236}">
                <a16:creationId xmlns:a16="http://schemas.microsoft.com/office/drawing/2014/main" id="{2F389C49-C67E-4847-BBCA-0CF7B77C63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0" y="1761303"/>
            <a:ext cx="1834076" cy="181143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 descr="A person standing in front of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32E835F5-ED11-45B6-9834-A939515F29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231" y="1751074"/>
            <a:ext cx="1935456" cy="2798250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75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>
            <a:extLst>
              <a:ext uri="{FF2B5EF4-FFF2-40B4-BE49-F238E27FC236}">
                <a16:creationId xmlns:a16="http://schemas.microsoft.com/office/drawing/2014/main" id="{82E398F3-A7CA-4EE7-855E-164163F77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5951747"/>
            <a:ext cx="8573948" cy="645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 </a:t>
            </a:r>
            <a:r>
              <a:rPr lang="es-ES" altLang="es-PR" sz="1200" dirty="0">
                <a:latin typeface="Times New Roman" pitchFamily="18" charset="0"/>
              </a:rPr>
              <a:t>Adaptado de</a:t>
            </a:r>
            <a:r>
              <a:rPr lang="es-ES" altLang="es-PR" sz="1200" b="0" dirty="0">
                <a:latin typeface="Times New Roman" pitchFamily="18" charset="0"/>
              </a:rPr>
              <a:t>: “</a:t>
            </a:r>
            <a:r>
              <a:rPr lang="en-US" altLang="es-PR" sz="1200" b="0" dirty="0">
                <a:latin typeface="Times New Roman" pitchFamily="18" charset="0"/>
              </a:rPr>
              <a:t>Introduction to Care in Coaching,</a:t>
            </a:r>
            <a:r>
              <a:rPr lang="es-ES" altLang="es-PR" sz="1200" b="0" dirty="0">
                <a:latin typeface="Times New Roman" pitchFamily="18" charset="0"/>
              </a:rPr>
              <a:t>” por C. </a:t>
            </a:r>
            <a:r>
              <a:rPr lang="es-ES" altLang="es-PR" sz="1200" b="0" dirty="0" err="1">
                <a:latin typeface="Times New Roman" pitchFamily="18" charset="0"/>
              </a:rPr>
              <a:t>Cronin</a:t>
            </a:r>
            <a:r>
              <a:rPr lang="es-ES" altLang="es-PR" sz="1200" b="0" dirty="0">
                <a:latin typeface="Times New Roman" pitchFamily="18" charset="0"/>
              </a:rPr>
              <a:t> &amp; K. </a:t>
            </a:r>
            <a:r>
              <a:rPr lang="es-ES" altLang="es-PR" sz="1200" b="0" dirty="0" err="1">
                <a:latin typeface="Times New Roman" pitchFamily="18" charset="0"/>
              </a:rPr>
              <a:t>Armour</a:t>
            </a:r>
            <a:r>
              <a:rPr lang="es-ES" altLang="es-PR" sz="1200" b="0" dirty="0">
                <a:latin typeface="Times New Roman" pitchFamily="18" charset="0"/>
              </a:rPr>
              <a:t>. En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 in Sport Coaching: Pedagogical Cases</a:t>
            </a:r>
            <a:r>
              <a:rPr lang="en-US" altLang="es-PR" sz="1200" dirty="0">
                <a:latin typeface="Times New Roman" pitchFamily="18" charset="0"/>
              </a:rPr>
              <a:t>. (pp. 1-14),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Cronin &amp; K.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Armour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(Eds.)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York, NY: Routledge, an imprint of the Taylor &amp; Francis Group, an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business</a:t>
            </a:r>
            <a:r>
              <a:rPr lang="en-US" altLang="es-PR" sz="1200" b="0" dirty="0">
                <a:latin typeface="Times New Roman" pitchFamily="18" charset="0"/>
              </a:rPr>
              <a:t>. Copyright 2019 por Cronin and Kathleen </a:t>
            </a:r>
            <a:r>
              <a:rPr lang="en-US" altLang="es-PR" sz="1200" b="0" dirty="0" err="1">
                <a:latin typeface="Times New Roman" pitchFamily="18" charset="0"/>
              </a:rPr>
              <a:t>Armour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AD9AC45-A2CD-448A-9354-D919D32DB498}"/>
              </a:ext>
            </a:extLst>
          </p:cNvPr>
          <p:cNvSpPr>
            <a:spLocks/>
          </p:cNvSpPr>
          <p:nvPr/>
        </p:nvSpPr>
        <p:spPr bwMode="auto">
          <a:xfrm>
            <a:off x="1547664" y="620688"/>
            <a:ext cx="7272808" cy="38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COACHING DEPORTIVO:</a:t>
            </a:r>
            <a:r>
              <a:rPr lang="es-PR" altLang="es-PR" sz="23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INTRODUCCIÓN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E3A2881-8DFE-4EC3-938A-3189AF1ED89B}"/>
              </a:ext>
            </a:extLst>
          </p:cNvPr>
          <p:cNvSpPr>
            <a:spLocks/>
          </p:cNvSpPr>
          <p:nvPr/>
        </p:nvSpPr>
        <p:spPr bwMode="auto">
          <a:xfrm>
            <a:off x="1547664" y="1484784"/>
            <a:ext cx="7127998" cy="64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RELACIÓN INTERDEPENDIENTE:</a:t>
            </a:r>
          </a:p>
          <a:p>
            <a:r>
              <a:rPr lang="es-PR" altLang="es-PR" sz="2000" b="0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COACH Y ATLETAS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BF286F-E0C8-433E-8CBC-54B9AEE67972}"/>
              </a:ext>
            </a:extLst>
          </p:cNvPr>
          <p:cNvSpPr/>
          <p:nvPr/>
        </p:nvSpPr>
        <p:spPr>
          <a:xfrm>
            <a:off x="1547664" y="1052736"/>
            <a:ext cx="748883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s-PR" altLang="es-PR" sz="25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NATURALEZA, CONCEPTO Y PRINCIPIOS</a:t>
            </a:r>
          </a:p>
        </p:txBody>
      </p:sp>
      <p:pic>
        <p:nvPicPr>
          <p:cNvPr id="22" name="Picture 21" descr="CURVHEAD">
            <a:extLst>
              <a:ext uri="{FF2B5EF4-FFF2-40B4-BE49-F238E27FC236}">
                <a16:creationId xmlns:a16="http://schemas.microsoft.com/office/drawing/2014/main" id="{CC916997-58FE-44CF-BB50-A501EFD7B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04864"/>
            <a:ext cx="5400600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20C4E33B-262B-4D59-B2BD-7DF59764D5BD}"/>
              </a:ext>
            </a:extLst>
          </p:cNvPr>
          <p:cNvSpPr>
            <a:spLocks/>
          </p:cNvSpPr>
          <p:nvPr/>
        </p:nvSpPr>
        <p:spPr bwMode="auto">
          <a:xfrm>
            <a:off x="2627784" y="2363037"/>
            <a:ext cx="504056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i="1" u="sng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CUIDADO</a:t>
            </a:r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EN EL COACHING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481566FC-85A2-4BD1-802E-43E42B44D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4022874"/>
            <a:ext cx="767976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Servir de guía como atleta y persona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0" descr="PntBlue1">
            <a:extLst>
              <a:ext uri="{FF2B5EF4-FFF2-40B4-BE49-F238E27FC236}">
                <a16:creationId xmlns:a16="http://schemas.microsoft.com/office/drawing/2014/main" id="{ABCA8303-C03B-4A8E-B83E-8C4445D0B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>
            <a:extLst>
              <a:ext uri="{FF2B5EF4-FFF2-40B4-BE49-F238E27FC236}">
                <a16:creationId xmlns:a16="http://schemas.microsoft.com/office/drawing/2014/main" id="{ACB4FCBD-771A-4193-8AAF-3A51D3EBC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4526930"/>
            <a:ext cx="55358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Enseñar: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Coaching pedagógico</a:t>
            </a:r>
          </a:p>
        </p:txBody>
      </p:sp>
      <p:pic>
        <p:nvPicPr>
          <p:cNvPr id="27" name="Picture 10" descr="PntBlue1">
            <a:extLst>
              <a:ext uri="{FF2B5EF4-FFF2-40B4-BE49-F238E27FC236}">
                <a16:creationId xmlns:a16="http://schemas.microsoft.com/office/drawing/2014/main" id="{DBB234C2-84B8-4227-8D65-E1CDA97E6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91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9">
            <a:extLst>
              <a:ext uri="{FF2B5EF4-FFF2-40B4-BE49-F238E27FC236}">
                <a16:creationId xmlns:a16="http://schemas.microsoft.com/office/drawing/2014/main" id="{751F4871-6752-4975-BA9E-CF7C5DD97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3518818"/>
            <a:ext cx="82001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Relaciones afectivas, recíprocas y dialógicas</a:t>
            </a:r>
            <a:endParaRPr lang="es-PR" altLang="es-PR" sz="2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10" descr="PntBlue1">
            <a:extLst>
              <a:ext uri="{FF2B5EF4-FFF2-40B4-BE49-F238E27FC236}">
                <a16:creationId xmlns:a16="http://schemas.microsoft.com/office/drawing/2014/main" id="{82505228-F02D-4C8E-A596-7EF4C8675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9">
            <a:extLst>
              <a:ext uri="{FF2B5EF4-FFF2-40B4-BE49-F238E27FC236}">
                <a16:creationId xmlns:a16="http://schemas.microsoft.com/office/drawing/2014/main" id="{211E762C-10D2-40E9-A6F5-595B3E60E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5032803"/>
            <a:ext cx="46717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Ética de la no malevolencia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10" descr="PntBlue1">
            <a:extLst>
              <a:ext uri="{FF2B5EF4-FFF2-40B4-BE49-F238E27FC236}">
                <a16:creationId xmlns:a16="http://schemas.microsoft.com/office/drawing/2014/main" id="{5667B342-B484-4B5C-9C82-41F88129E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149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9">
            <a:extLst>
              <a:ext uri="{FF2B5EF4-FFF2-40B4-BE49-F238E27FC236}">
                <a16:creationId xmlns:a16="http://schemas.microsoft.com/office/drawing/2014/main" id="{2B584EF7-701D-4969-A0A3-34E518892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3014762"/>
            <a:ext cx="625593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 humanitario en el deporte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10" descr="PntBlue1">
            <a:extLst>
              <a:ext uri="{FF2B5EF4-FFF2-40B4-BE49-F238E27FC236}">
                <a16:creationId xmlns:a16="http://schemas.microsoft.com/office/drawing/2014/main" id="{E14AEF78-682F-4ED3-9B5A-4BD516ACB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695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9">
            <a:extLst>
              <a:ext uri="{FF2B5EF4-FFF2-40B4-BE49-F238E27FC236}">
                <a16:creationId xmlns:a16="http://schemas.microsoft.com/office/drawing/2014/main" id="{9C7513C8-F3CA-4A3B-951A-8DD733AE4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5536859"/>
            <a:ext cx="767976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Respeto de los derechos humanos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10" descr="PntBlue1">
            <a:extLst>
              <a:ext uri="{FF2B5EF4-FFF2-40B4-BE49-F238E27FC236}">
                <a16:creationId xmlns:a16="http://schemas.microsoft.com/office/drawing/2014/main" id="{A9719F61-52B5-4932-81DB-CE284FFB4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1904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wearing a black shirt&#10;&#10;Description automatically generated with low confidence">
            <a:extLst>
              <a:ext uri="{FF2B5EF4-FFF2-40B4-BE49-F238E27FC236}">
                <a16:creationId xmlns:a16="http://schemas.microsoft.com/office/drawing/2014/main" id="{45B54BDF-3066-4ABF-95A6-1C74661806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426" y="4311556"/>
            <a:ext cx="2375470" cy="15836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 descr="A person in a baseball uniform&#10;&#10;Description automatically generated with low confidence">
            <a:extLst>
              <a:ext uri="{FF2B5EF4-FFF2-40B4-BE49-F238E27FC236}">
                <a16:creationId xmlns:a16="http://schemas.microsoft.com/office/drawing/2014/main" id="{D133FF16-4864-4E3F-9EF3-D307247F4B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0" y="490325"/>
            <a:ext cx="1416705" cy="2481819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278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2">
            <a:extLst>
              <a:ext uri="{FF2B5EF4-FFF2-40B4-BE49-F238E27FC236}">
                <a16:creationId xmlns:a16="http://schemas.microsoft.com/office/drawing/2014/main" id="{9ECAE888-849F-4051-B179-DDA68B233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761" y="2544520"/>
            <a:ext cx="832046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Recursos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sobre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educación</a:t>
            </a:r>
            <a:r>
              <a:rPr lang="en-US" altLang="es-PR" sz="2600" b="1" dirty="0">
                <a:latin typeface="Arial" charset="0"/>
              </a:rPr>
              <a:t> del coach: </a:t>
            </a:r>
            <a:r>
              <a:rPr lang="en-US" altLang="es-PR" sz="2600" b="1" i="1" dirty="0" err="1">
                <a:latin typeface="Arial" charset="0"/>
              </a:rPr>
              <a:t>Libros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28" name="Picture 3" descr="PntBlue1">
            <a:extLst>
              <a:ext uri="{FF2B5EF4-FFF2-40B4-BE49-F238E27FC236}">
                <a16:creationId xmlns:a16="http://schemas.microsoft.com/office/drawing/2014/main" id="{95F11FD4-53FD-4940-8B86-3789F7E78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55" y="25445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20AC55BB-844F-404F-8917-4B27F02F8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36" y="3108971"/>
            <a:ext cx="832046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Coaching deportivo: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Estándares y Competencias</a:t>
            </a:r>
          </a:p>
        </p:txBody>
      </p:sp>
      <p:pic>
        <p:nvPicPr>
          <p:cNvPr id="30" name="Picture 5" descr="PntBlue1">
            <a:extLst>
              <a:ext uri="{FF2B5EF4-FFF2-40B4-BE49-F238E27FC236}">
                <a16:creationId xmlns:a16="http://schemas.microsoft.com/office/drawing/2014/main" id="{E39DEEE1-B7EE-4048-944C-5AC9E2466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29" y="306578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>
            <a:extLst>
              <a:ext uri="{FF2B5EF4-FFF2-40B4-BE49-F238E27FC236}">
                <a16:creationId xmlns:a16="http://schemas.microsoft.com/office/drawing/2014/main" id="{F581A8F2-00CF-44BB-AC8B-7A1321024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36" y="3587653"/>
            <a:ext cx="793773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Destrezas/Cualidades: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Coach deportivo efectivo</a:t>
            </a:r>
          </a:p>
        </p:txBody>
      </p:sp>
      <p:pic>
        <p:nvPicPr>
          <p:cNvPr id="32" name="Picture 10" descr="PntBlue1">
            <a:extLst>
              <a:ext uri="{FF2B5EF4-FFF2-40B4-BE49-F238E27FC236}">
                <a16:creationId xmlns:a16="http://schemas.microsoft.com/office/drawing/2014/main" id="{6311479C-F428-4913-B3D4-2B0734313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29" y="356984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11">
            <a:extLst>
              <a:ext uri="{FF2B5EF4-FFF2-40B4-BE49-F238E27FC236}">
                <a16:creationId xmlns:a16="http://schemas.microsoft.com/office/drawing/2014/main" id="{131D612D-BFDD-4990-90EE-234DCD207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36" y="4107599"/>
            <a:ext cx="80689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Funciones/Responsabilidades: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Coach deportivo</a:t>
            </a:r>
          </a:p>
        </p:txBody>
      </p:sp>
      <p:pic>
        <p:nvPicPr>
          <p:cNvPr id="34" name="Picture 12" descr="PntBlue1">
            <a:extLst>
              <a:ext uri="{FF2B5EF4-FFF2-40B4-BE49-F238E27FC236}">
                <a16:creationId xmlns:a16="http://schemas.microsoft.com/office/drawing/2014/main" id="{F5EE4361-EAD4-4B41-B448-5C3BA766A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29" y="407389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4">
            <a:extLst>
              <a:ext uri="{FF2B5EF4-FFF2-40B4-BE49-F238E27FC236}">
                <a16:creationId xmlns:a16="http://schemas.microsoft.com/office/drawing/2014/main" id="{933066DD-FFC1-4297-915D-D781E6704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36" y="4621139"/>
            <a:ext cx="806894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El Coach </a:t>
            </a:r>
            <a:r>
              <a:rPr lang="en-US" altLang="es-PR" sz="2600" b="1" dirty="0" err="1">
                <a:latin typeface="Arial" charset="0"/>
              </a:rPr>
              <a:t>como</a:t>
            </a:r>
            <a:r>
              <a:rPr lang="en-US" altLang="es-PR" sz="2600" b="1" dirty="0">
                <a:latin typeface="Arial" charset="0"/>
              </a:rPr>
              <a:t> un </a:t>
            </a:r>
            <a:r>
              <a:rPr lang="en-US" altLang="es-PR" sz="2600" b="1" dirty="0" err="1">
                <a:latin typeface="Arial" charset="0"/>
              </a:rPr>
              <a:t>Educador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Pedagogía</a:t>
            </a:r>
            <a:r>
              <a:rPr lang="en-US" altLang="es-PR" sz="2600" b="1" i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Positiva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36" name="Picture 5" descr="PntBlue1">
            <a:extLst>
              <a:ext uri="{FF2B5EF4-FFF2-40B4-BE49-F238E27FC236}">
                <a16:creationId xmlns:a16="http://schemas.microsoft.com/office/drawing/2014/main" id="{06C08E19-E318-46BC-BB81-1B34DCB2B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29" y="4577955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2">
            <a:extLst>
              <a:ext uri="{FF2B5EF4-FFF2-40B4-BE49-F238E27FC236}">
                <a16:creationId xmlns:a16="http://schemas.microsoft.com/office/drawing/2014/main" id="{7C2BF428-85DC-4ABB-BF7A-1AAB13441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36" y="2060848"/>
            <a:ext cx="793773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Preparación</a:t>
            </a:r>
            <a:r>
              <a:rPr lang="en-US" altLang="es-PR" sz="2600" b="1" dirty="0">
                <a:latin typeface="Arial" charset="0"/>
              </a:rPr>
              <a:t>/</a:t>
            </a:r>
            <a:r>
              <a:rPr lang="en-US" altLang="es-PR" sz="2600" b="1" dirty="0" err="1">
                <a:latin typeface="Arial" charset="0"/>
              </a:rPr>
              <a:t>Educación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>
                <a:latin typeface="Arial" charset="0"/>
              </a:rPr>
              <a:t>Coach </a:t>
            </a:r>
            <a:r>
              <a:rPr lang="en-US" altLang="es-PR" sz="2600" b="1" i="1" dirty="0" err="1">
                <a:latin typeface="Arial" charset="0"/>
              </a:rPr>
              <a:t>deportivo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38" name="Picture 3" descr="PntBlue1">
            <a:extLst>
              <a:ext uri="{FF2B5EF4-FFF2-40B4-BE49-F238E27FC236}">
                <a16:creationId xmlns:a16="http://schemas.microsoft.com/office/drawing/2014/main" id="{E2BB04C6-B303-42D9-B14F-3694DEFA9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29" y="206084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11">
            <a:extLst>
              <a:ext uri="{FF2B5EF4-FFF2-40B4-BE49-F238E27FC236}">
                <a16:creationId xmlns:a16="http://schemas.microsoft.com/office/drawing/2014/main" id="{90194B36-7A64-49E7-898D-CEB1EC44D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36" y="5076283"/>
            <a:ext cx="612472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Liderazgo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>
                <a:latin typeface="Arial" charset="0"/>
              </a:rPr>
              <a:t>Coach </a:t>
            </a:r>
            <a:r>
              <a:rPr lang="en-US" altLang="es-PR" sz="2600" b="1" i="1" dirty="0" err="1">
                <a:latin typeface="Arial" charset="0"/>
              </a:rPr>
              <a:t>deportivo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40" name="Picture 12" descr="PntBlue1">
            <a:extLst>
              <a:ext uri="{FF2B5EF4-FFF2-40B4-BE49-F238E27FC236}">
                <a16:creationId xmlns:a16="http://schemas.microsoft.com/office/drawing/2014/main" id="{5CC44D52-E011-40EE-B9BF-822A43FD4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29" y="504258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">
            <a:extLst>
              <a:ext uri="{FF2B5EF4-FFF2-40B4-BE49-F238E27FC236}">
                <a16:creationId xmlns:a16="http://schemas.microsoft.com/office/drawing/2014/main" id="{9790C15A-C1A7-4A4D-9F9D-0CC69BC69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37" y="5589823"/>
            <a:ext cx="602038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Ps: </a:t>
            </a:r>
            <a:r>
              <a:rPr lang="en-US" altLang="es-PR" sz="2600" b="1" i="1" dirty="0" err="1">
                <a:latin typeface="Arial" charset="0"/>
              </a:rPr>
              <a:t>Dudasción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42" name="Picture 5" descr="PntBlue1">
            <a:extLst>
              <a:ext uri="{FF2B5EF4-FFF2-40B4-BE49-F238E27FC236}">
                <a16:creationId xmlns:a16="http://schemas.microsoft.com/office/drawing/2014/main" id="{94220AC8-C79E-4D10-BD2A-C5C4ABA6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29" y="554663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">
            <a:extLst>
              <a:ext uri="{FF2B5EF4-FFF2-40B4-BE49-F238E27FC236}">
                <a16:creationId xmlns:a16="http://schemas.microsoft.com/office/drawing/2014/main" id="{91BFCA49-C233-4A07-9032-768C780FF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604" y="6072912"/>
            <a:ext cx="792366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Cómo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sor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Edgari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44" name="Picture 3" descr="PntBlue1">
            <a:extLst>
              <a:ext uri="{FF2B5EF4-FFF2-40B4-BE49-F238E27FC236}">
                <a16:creationId xmlns:a16="http://schemas.microsoft.com/office/drawing/2014/main" id="{3218D53D-5836-4955-A53F-4B65A95E3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29" y="605069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28AE37C8-BF60-4031-A471-038C05D1DA61}"/>
              </a:ext>
            </a:extLst>
          </p:cNvPr>
          <p:cNvSpPr>
            <a:spLocks/>
          </p:cNvSpPr>
          <p:nvPr/>
        </p:nvSpPr>
        <p:spPr bwMode="auto">
          <a:xfrm>
            <a:off x="2123728" y="812825"/>
            <a:ext cx="6768752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7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BOSQUEJO:</a:t>
            </a:r>
            <a:r>
              <a:rPr lang="es-PR" altLang="es-PR" sz="47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Parte 2</a:t>
            </a:r>
          </a:p>
        </p:txBody>
      </p:sp>
      <p:pic>
        <p:nvPicPr>
          <p:cNvPr id="3" name="Picture 2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0A6F802C-2164-477A-B829-701716D384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62142"/>
            <a:ext cx="1990048" cy="1326698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633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B5E8EC3-CADA-4536-A040-43CD50AC7600}"/>
              </a:ext>
            </a:extLst>
          </p:cNvPr>
          <p:cNvSpPr>
            <a:spLocks/>
          </p:cNvSpPr>
          <p:nvPr/>
        </p:nvSpPr>
        <p:spPr bwMode="auto">
          <a:xfrm>
            <a:off x="2339057" y="691357"/>
            <a:ext cx="6769447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COACHING </a:t>
            </a:r>
            <a:r>
              <a:rPr lang="es-PR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DEPORTIVO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024A6C3-3478-4EF2-9EBA-150F8263A459}"/>
              </a:ext>
            </a:extLst>
          </p:cNvPr>
          <p:cNvSpPr>
            <a:spLocks/>
          </p:cNvSpPr>
          <p:nvPr/>
        </p:nvSpPr>
        <p:spPr bwMode="auto">
          <a:xfrm>
            <a:off x="2339058" y="1555453"/>
            <a:ext cx="626539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PRINCIPIOS Y CONCEPTOS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69D00F7-6452-40DB-BF99-D792D0D983F3}"/>
              </a:ext>
            </a:extLst>
          </p:cNvPr>
          <p:cNvSpPr>
            <a:spLocks/>
          </p:cNvSpPr>
          <p:nvPr/>
        </p:nvSpPr>
        <p:spPr bwMode="auto">
          <a:xfrm>
            <a:off x="2339057" y="1123405"/>
            <a:ext cx="5328592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INTRODUCCIÓN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B2A02201-6DE8-4D75-A783-1CF86C9FA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253315"/>
            <a:ext cx="570543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Profesión emergente</a:t>
            </a:r>
          </a:p>
        </p:txBody>
      </p:sp>
      <p:pic>
        <p:nvPicPr>
          <p:cNvPr id="15" name="Picture 3" descr="PntBlue1">
            <a:extLst>
              <a:ext uri="{FF2B5EF4-FFF2-40B4-BE49-F238E27FC236}">
                <a16:creationId xmlns:a16="http://schemas.microsoft.com/office/drawing/2014/main" id="{828D509B-CE78-4CA2-8C65-77B76EB7F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25331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B6BEEC5E-B2DF-4302-9C62-2132E0233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800555"/>
            <a:ext cx="81072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Asiste al dominio de nuevas destrezas</a:t>
            </a:r>
          </a:p>
        </p:txBody>
      </p:sp>
      <p:pic>
        <p:nvPicPr>
          <p:cNvPr id="17" name="Picture 5" descr="PntBlue1">
            <a:extLst>
              <a:ext uri="{FF2B5EF4-FFF2-40B4-BE49-F238E27FC236}">
                <a16:creationId xmlns:a16="http://schemas.microsoft.com/office/drawing/2014/main" id="{F0EFD119-F5A5-4EF3-8C39-948ECD705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75737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EA9B2EE3-1FB9-4F1E-BBC7-3CC6CF7D9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3279237"/>
            <a:ext cx="7721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Propicia el disfrute de las competencias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 descr="PntBlue1">
            <a:extLst>
              <a:ext uri="{FF2B5EF4-FFF2-40B4-BE49-F238E27FC236}">
                <a16:creationId xmlns:a16="http://schemas.microsoft.com/office/drawing/2014/main" id="{C359B103-A984-4806-98B4-824DAB73F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326142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1">
            <a:extLst>
              <a:ext uri="{FF2B5EF4-FFF2-40B4-BE49-F238E27FC236}">
                <a16:creationId xmlns:a16="http://schemas.microsoft.com/office/drawing/2014/main" id="{C1E4EB2D-C569-408B-8700-482AAE43F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3799183"/>
            <a:ext cx="7721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Planifica las preparaciones tácticas y técnicas</a:t>
            </a:r>
          </a:p>
        </p:txBody>
      </p:sp>
      <p:pic>
        <p:nvPicPr>
          <p:cNvPr id="21" name="Picture 12" descr="PntBlue1">
            <a:extLst>
              <a:ext uri="{FF2B5EF4-FFF2-40B4-BE49-F238E27FC236}">
                <a16:creationId xmlns:a16="http://schemas.microsoft.com/office/drawing/2014/main" id="{5B398B6D-D291-4A9D-B371-F9355FDA9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376548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">
            <a:extLst>
              <a:ext uri="{FF2B5EF4-FFF2-40B4-BE49-F238E27FC236}">
                <a16:creationId xmlns:a16="http://schemas.microsoft.com/office/drawing/2014/main" id="{249396C2-0A3B-486E-B48A-E84747907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4269539"/>
            <a:ext cx="7649648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Capacitado para enseñar destrezas deportivas a atleta jóvenes</a:t>
            </a:r>
          </a:p>
        </p:txBody>
      </p:sp>
      <p:pic>
        <p:nvPicPr>
          <p:cNvPr id="23" name="Picture 3" descr="PntBlue1">
            <a:extLst>
              <a:ext uri="{FF2B5EF4-FFF2-40B4-BE49-F238E27FC236}">
                <a16:creationId xmlns:a16="http://schemas.microsoft.com/office/drawing/2014/main" id="{E13FEAA0-ECD0-4645-A89F-3555FA30E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426953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doing a handstand&#10;&#10;Description automatically generated with low confidence">
            <a:extLst>
              <a:ext uri="{FF2B5EF4-FFF2-40B4-BE49-F238E27FC236}">
                <a16:creationId xmlns:a16="http://schemas.microsoft.com/office/drawing/2014/main" id="{EAC40DE9-C633-4DFD-9045-EE019D868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77" y="548680"/>
            <a:ext cx="1956761" cy="164203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4" name="Text Box 6">
            <a:extLst>
              <a:ext uri="{FF2B5EF4-FFF2-40B4-BE49-F238E27FC236}">
                <a16:creationId xmlns:a16="http://schemas.microsoft.com/office/drawing/2014/main" id="{B70E3FA0-CAD6-4795-B091-844DA1AAF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6093544"/>
            <a:ext cx="873852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Adaptado de</a:t>
            </a:r>
            <a:r>
              <a:rPr lang="en-US" altLang="es-PR" sz="1200" dirty="0">
                <a:latin typeface="Times New Roman" pitchFamily="18" charset="0"/>
              </a:rPr>
              <a:t>: </a:t>
            </a:r>
            <a:r>
              <a:rPr lang="en-US" altLang="es-PR" sz="1200" b="1" i="1" dirty="0">
                <a:latin typeface="Times New Roman" pitchFamily="18" charset="0"/>
              </a:rPr>
              <a:t>Successful coaching</a:t>
            </a:r>
            <a:r>
              <a:rPr lang="en-US" altLang="es-PR" sz="1200" i="1" dirty="0">
                <a:latin typeface="Times New Roman" pitchFamily="18" charset="0"/>
              </a:rPr>
              <a:t>. 4ta</a:t>
            </a:r>
            <a:r>
              <a:rPr lang="en-US" altLang="es-PR" sz="1200" dirty="0">
                <a:latin typeface="Times New Roman" pitchFamily="18" charset="0"/>
              </a:rPr>
              <a:t> ed., (pp. v, viii ), por R. Martens, 2012, Champaign, IL: Human Kinetics. Copyright 2012 por: Rainer Martens.</a:t>
            </a:r>
          </a:p>
        </p:txBody>
      </p:sp>
      <p:sp>
        <p:nvSpPr>
          <p:cNvPr id="25" name="Text Box 11">
            <a:extLst>
              <a:ext uri="{FF2B5EF4-FFF2-40B4-BE49-F238E27FC236}">
                <a16:creationId xmlns:a16="http://schemas.microsoft.com/office/drawing/2014/main" id="{6ECF133F-BB50-4849-B280-A64626889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5095327"/>
            <a:ext cx="7721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Ayuda al desarrollo de destrezas para la vida</a:t>
            </a:r>
          </a:p>
        </p:txBody>
      </p:sp>
      <p:pic>
        <p:nvPicPr>
          <p:cNvPr id="26" name="Picture 12" descr="PntBlue1">
            <a:extLst>
              <a:ext uri="{FF2B5EF4-FFF2-40B4-BE49-F238E27FC236}">
                <a16:creationId xmlns:a16="http://schemas.microsoft.com/office/drawing/2014/main" id="{05E85D6E-D96C-45CF-AD0E-4FA5B35B0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6162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4">
            <a:extLst>
              <a:ext uri="{FF2B5EF4-FFF2-40B4-BE49-F238E27FC236}">
                <a16:creationId xmlns:a16="http://schemas.microsoft.com/office/drawing/2014/main" id="{6109FF06-906B-41CA-9F7D-87A18CAEA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240" y="5608867"/>
            <a:ext cx="81072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Dirige a los deportistas</a:t>
            </a:r>
          </a:p>
        </p:txBody>
      </p:sp>
      <p:pic>
        <p:nvPicPr>
          <p:cNvPr id="28" name="Picture 5" descr="PntBlue1">
            <a:extLst>
              <a:ext uri="{FF2B5EF4-FFF2-40B4-BE49-F238E27FC236}">
                <a16:creationId xmlns:a16="http://schemas.microsoft.com/office/drawing/2014/main" id="{832AEE93-0592-464B-B1E7-C6D566767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32" y="556568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14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grass, outdoor, sport&#10;&#10;Description automatically generated">
            <a:extLst>
              <a:ext uri="{FF2B5EF4-FFF2-40B4-BE49-F238E27FC236}">
                <a16:creationId xmlns:a16="http://schemas.microsoft.com/office/drawing/2014/main" id="{2AB70F3C-7759-48E5-BC9C-AEA1A7C729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3" y="449228"/>
            <a:ext cx="1653667" cy="558986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Rectangle 9">
            <a:extLst>
              <a:ext uri="{FF2B5EF4-FFF2-40B4-BE49-F238E27FC236}">
                <a16:creationId xmlns:a16="http://schemas.microsoft.com/office/drawing/2014/main" id="{3628E650-BA12-4EA5-B8AC-C9B0959B3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0079" y="791663"/>
            <a:ext cx="7147659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700"/>
              </a:lnSpc>
            </a:pPr>
            <a:r>
              <a:rPr lang="en-US" altLang="es-PR" sz="4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COACHING DEPORTIVO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2FCD0FAA-A022-4DAE-BF6A-D7123093A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0079" y="1724927"/>
            <a:ext cx="7344409" cy="399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Intervención </a:t>
            </a:r>
            <a:r>
              <a:rPr lang="es-E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planificada</a:t>
            </a:r>
            <a:r>
              <a:rPr lang="es-ES" altLang="es-PR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extensa, comprehensiva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y con diversos </a:t>
            </a:r>
            <a:r>
              <a:rPr lang="es-E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propósitos</a:t>
            </a:r>
            <a:r>
              <a:rPr lang="es-ES" altLang="es-PR" b="1" dirty="0">
                <a:latin typeface="Arial" charset="0"/>
                <a:cs typeface="Arial" charset="0"/>
              </a:rPr>
              <a:t> definidos,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orientada hacia la </a:t>
            </a:r>
            <a:r>
              <a:rPr lang="es-E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preparación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y ejecutoria competitiva exitosa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(</a:t>
            </a:r>
            <a:r>
              <a:rPr lang="es-E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mejora en el rendimiento deportivo</a:t>
            </a:r>
            <a:r>
              <a:rPr lang="es-ES" altLang="es-PR" b="1" dirty="0">
                <a:latin typeface="Arial" charset="0"/>
                <a:cs typeface="Arial" charset="0"/>
              </a:rPr>
              <a:t>)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de los atletas que participan en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eventos deportivos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de índole individuales o colectivos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653E01E3-5E8F-4AAB-97B3-A3444E203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726" y="5949280"/>
            <a:ext cx="8640762" cy="621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Adaptado de</a:t>
            </a:r>
            <a:r>
              <a:rPr lang="en-US" altLang="es-PR" sz="1200" dirty="0">
                <a:latin typeface="Times New Roman" pitchFamily="18" charset="0"/>
              </a:rPr>
              <a:t>: </a:t>
            </a:r>
            <a:r>
              <a:rPr lang="en-US" altLang="es-PR" sz="1200" b="1" i="1" dirty="0">
                <a:latin typeface="Times New Roman" pitchFamily="18" charset="0"/>
              </a:rPr>
              <a:t>Sport Coaching Concepts: A Framework for Coaching Practice</a:t>
            </a:r>
            <a:r>
              <a:rPr lang="en-US" altLang="es-PR" sz="1200" i="1" dirty="0">
                <a:latin typeface="Times New Roman" pitchFamily="18" charset="0"/>
              </a:rPr>
              <a:t>. 2da</a:t>
            </a:r>
            <a:r>
              <a:rPr lang="en-US" altLang="es-PR" sz="1200" dirty="0">
                <a:latin typeface="Times New Roman" pitchFamily="18" charset="0"/>
              </a:rPr>
              <a:t> ed., (pp. 47-48), por J. Lyle &amp; C. Cushion, 2017, New York, NY: Routledge, an imprint of the Taylor &amp; Francis Group, an </a:t>
            </a:r>
            <a:r>
              <a:rPr lang="en-US" altLang="es-PR" sz="1200" dirty="0" err="1">
                <a:latin typeface="Times New Roman" pitchFamily="18" charset="0"/>
              </a:rPr>
              <a:t>informa</a:t>
            </a:r>
            <a:r>
              <a:rPr lang="en-US" altLang="es-PR" sz="1200" dirty="0">
                <a:latin typeface="Times New Roman" pitchFamily="18" charset="0"/>
              </a:rPr>
              <a:t> business. Copyright 2017 por: John Lyle and Chris Cushion.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4033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>
            <a:extLst>
              <a:ext uri="{FF2B5EF4-FFF2-40B4-BE49-F238E27FC236}">
                <a16:creationId xmlns:a16="http://schemas.microsoft.com/office/drawing/2014/main" id="{3628E650-BA12-4EA5-B8AC-C9B0959B3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607" y="832975"/>
            <a:ext cx="3744009" cy="93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500"/>
              </a:lnSpc>
            </a:pPr>
            <a:r>
              <a:rPr lang="en-US" altLang="es-PR" sz="4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COACHING</a:t>
            </a:r>
          </a:p>
          <a:p>
            <a:pPr eaLnBrk="0" hangingPunct="0">
              <a:lnSpc>
                <a:spcPts val="4500"/>
              </a:lnSpc>
            </a:pPr>
            <a:r>
              <a:rPr lang="en-US" altLang="es-PR" sz="4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DEPORTIVO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2FCD0FAA-A022-4DAE-BF6A-D7123093A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607" y="1951567"/>
            <a:ext cx="5858881" cy="399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Proceso planificado de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intervención que dispone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dirección</a:t>
            </a:r>
            <a:r>
              <a:rPr lang="es-ES" altLang="es-PR" b="1" dirty="0">
                <a:latin typeface="Arial" charset="0"/>
                <a:cs typeface="Arial" charset="0"/>
              </a:rPr>
              <a:t> y establecen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objetivos específicos</a:t>
            </a:r>
            <a:r>
              <a:rPr lang="es-ES" altLang="es-PR" b="1" dirty="0">
                <a:latin typeface="Arial" charset="0"/>
                <a:cs typeface="Arial" charset="0"/>
              </a:rPr>
              <a:t>, donde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se proyecta </a:t>
            </a:r>
            <a:r>
              <a:rPr lang="es-E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mejorar la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ejecutoria competitiva</a:t>
            </a:r>
            <a:r>
              <a:rPr lang="es-ES" altLang="es-PR" b="1" dirty="0">
                <a:latin typeface="Arial" charset="0"/>
                <a:cs typeface="Arial" charset="0"/>
              </a:rPr>
              <a:t> del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atleta individual o equipo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deportivo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653E01E3-5E8F-4AAB-97B3-A3444E203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726" y="5949280"/>
            <a:ext cx="8640762" cy="621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Adaptado de</a:t>
            </a:r>
            <a:r>
              <a:rPr lang="en-US" altLang="es-PR" sz="1200" dirty="0">
                <a:latin typeface="Times New Roman" pitchFamily="18" charset="0"/>
              </a:rPr>
              <a:t>: </a:t>
            </a:r>
            <a:r>
              <a:rPr lang="en-US" altLang="es-PR" sz="1200" b="1" i="1" dirty="0">
                <a:latin typeface="Times New Roman" pitchFamily="18" charset="0"/>
              </a:rPr>
              <a:t>Sport Coaching Concepts: A Framework for Coaching Practice</a:t>
            </a:r>
            <a:r>
              <a:rPr lang="en-US" altLang="es-PR" sz="1200" i="1" dirty="0">
                <a:latin typeface="Times New Roman" pitchFamily="18" charset="0"/>
              </a:rPr>
              <a:t>. 2da</a:t>
            </a:r>
            <a:r>
              <a:rPr lang="en-US" altLang="es-PR" sz="1200" dirty="0">
                <a:latin typeface="Times New Roman" pitchFamily="18" charset="0"/>
              </a:rPr>
              <a:t> ed., (pp. 47-48), por J. Lyle &amp; C. Cushion, 2017, New York, NY: Routledge, an imprint of the Taylor &amp; Francis Group, an </a:t>
            </a:r>
            <a:r>
              <a:rPr lang="en-US" altLang="es-PR" sz="1200" dirty="0" err="1">
                <a:latin typeface="Times New Roman" pitchFamily="18" charset="0"/>
              </a:rPr>
              <a:t>informa</a:t>
            </a:r>
            <a:r>
              <a:rPr lang="en-US" altLang="es-PR" sz="1200" dirty="0">
                <a:latin typeface="Times New Roman" pitchFamily="18" charset="0"/>
              </a:rPr>
              <a:t> business. Copyright 2017 por: John Lyle and Chris Cushion.</a:t>
            </a:r>
          </a:p>
        </p:txBody>
      </p:sp>
      <p:pic>
        <p:nvPicPr>
          <p:cNvPr id="4" name="Picture 3" descr="A picture containing outdoor, grass, person, player&#10;&#10;Description automatically generated">
            <a:extLst>
              <a:ext uri="{FF2B5EF4-FFF2-40B4-BE49-F238E27FC236}">
                <a16:creationId xmlns:a16="http://schemas.microsoft.com/office/drawing/2014/main" id="{131DF680-3807-40A8-9285-672B46211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12" y="542484"/>
            <a:ext cx="3131436" cy="5406796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3116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3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5" name="Rectangle 9"/>
          <p:cNvSpPr>
            <a:spLocks noChangeArrowheads="1"/>
          </p:cNvSpPr>
          <p:nvPr/>
        </p:nvSpPr>
        <p:spPr bwMode="auto">
          <a:xfrm>
            <a:off x="863464" y="1554580"/>
            <a:ext cx="6768752" cy="72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3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COACHING DEPORTIVO</a:t>
            </a:r>
          </a:p>
        </p:txBody>
      </p:sp>
      <p:sp>
        <p:nvSpPr>
          <p:cNvPr id="1314826" name="Rectangle 10"/>
          <p:cNvSpPr>
            <a:spLocks noChangeArrowheads="1"/>
          </p:cNvSpPr>
          <p:nvPr/>
        </p:nvSpPr>
        <p:spPr bwMode="auto">
          <a:xfrm>
            <a:off x="143880" y="2060848"/>
            <a:ext cx="8136656" cy="373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spcBef>
                <a:spcPct val="20000"/>
              </a:spcBef>
            </a:pPr>
            <a:r>
              <a:rPr lang="en-U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Guía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encausada</a:t>
            </a:r>
            <a:r>
              <a:rPr lang="en-US" altLang="es-PR" sz="3600" b="1" dirty="0">
                <a:latin typeface="Arial" charset="0"/>
                <a:cs typeface="Arial" charset="0"/>
              </a:rPr>
              <a:t> a </a:t>
            </a:r>
            <a:r>
              <a:rPr lang="en-U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mejorar</a:t>
            </a:r>
            <a:r>
              <a:rPr lang="en-U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la </a:t>
            </a:r>
            <a:r>
              <a:rPr lang="en-U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participación</a:t>
            </a:r>
            <a:r>
              <a:rPr lang="en-U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deportiva</a:t>
            </a:r>
            <a:r>
              <a:rPr lang="en-US" altLang="es-PR" sz="3600" b="1" dirty="0">
                <a:latin typeface="Arial" charset="0"/>
                <a:cs typeface="Arial" charset="0"/>
              </a:rPr>
              <a:t>, sea para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cada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atleta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individualmente</a:t>
            </a:r>
            <a:r>
              <a:rPr lang="en-US" altLang="es-PR" sz="3600" b="1" dirty="0">
                <a:latin typeface="Arial" charset="0"/>
                <a:cs typeface="Arial" charset="0"/>
              </a:rPr>
              <a:t> o de los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equipos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deportivos</a:t>
            </a:r>
            <a:r>
              <a:rPr lang="en-US" altLang="es-PR" sz="3600" b="1" dirty="0">
                <a:latin typeface="Arial" charset="0"/>
                <a:cs typeface="Arial" charset="0"/>
              </a:rPr>
              <a:t>,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identificado</a:t>
            </a:r>
            <a:r>
              <a:rPr lang="en-US" altLang="es-PR" sz="3600" b="1" dirty="0">
                <a:latin typeface="Arial" charset="0"/>
                <a:cs typeface="Arial" charset="0"/>
              </a:rPr>
              <a:t> por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etapas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particulares</a:t>
            </a:r>
            <a:r>
              <a:rPr lang="en-US" altLang="es-PR" sz="3600" b="1" dirty="0">
                <a:latin typeface="Arial" charset="0"/>
                <a:cs typeface="Arial" charset="0"/>
              </a:rPr>
              <a:t> a lo largo de la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trayectoria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deportiva</a:t>
            </a:r>
            <a:r>
              <a:rPr lang="en-US" altLang="es-PR" sz="3600" b="1" dirty="0">
                <a:latin typeface="Arial" charset="0"/>
                <a:cs typeface="Arial" charset="0"/>
              </a:rPr>
              <a:t> del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atleta</a:t>
            </a:r>
            <a:endParaRPr lang="en-US" altLang="es-PR" sz="36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D3E26BB8-319F-441A-8C94-A3531FB77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49081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n-US" altLang="es-PR" sz="1200" dirty="0" err="1">
                <a:latin typeface="Times New Roman" pitchFamily="18" charset="0"/>
              </a:rPr>
              <a:t>Adaptado</a:t>
            </a:r>
            <a:r>
              <a:rPr lang="en-US" altLang="es-PR" sz="1200" dirty="0">
                <a:latin typeface="Times New Roman" pitchFamily="18" charset="0"/>
              </a:rPr>
              <a:t> de: "Review of the EU 5-level Structure for the Recognition of Coaching Competence and Qualifications", </a:t>
            </a:r>
            <a:r>
              <a:rPr lang="en-US" altLang="es-PR" sz="1200" dirty="0" err="1">
                <a:latin typeface="Times New Roman" pitchFamily="18" charset="0"/>
              </a:rPr>
              <a:t>por:European</a:t>
            </a:r>
            <a:r>
              <a:rPr lang="en-US" altLang="es-PR" sz="1200" dirty="0">
                <a:latin typeface="Times New Roman" pitchFamily="18" charset="0"/>
              </a:rPr>
              <a:t> Coaching Council, 2007, </a:t>
            </a:r>
            <a:r>
              <a:rPr lang="en-US" altLang="es-PR" sz="1200" b="1" i="1" dirty="0">
                <a:latin typeface="Times New Roman" pitchFamily="18" charset="0"/>
              </a:rPr>
              <a:t>European Network of Sports Science, Education and Employment</a:t>
            </a:r>
            <a:r>
              <a:rPr lang="en-US" altLang="es-PR" sz="1200" dirty="0">
                <a:latin typeface="Times New Roman" pitchFamily="18" charset="0"/>
              </a:rPr>
              <a:t>. (p. 5). </a:t>
            </a:r>
            <a:r>
              <a:rPr lang="en-US" altLang="es-PR" sz="1200" dirty="0" err="1">
                <a:latin typeface="Times New Roman" pitchFamily="18" charset="0"/>
              </a:rPr>
              <a:t>Recuperado</a:t>
            </a:r>
            <a:r>
              <a:rPr lang="en-US" altLang="es-PR" sz="1200" dirty="0">
                <a:latin typeface="Times New Roman" pitchFamily="18" charset="0"/>
              </a:rPr>
              <a:t> de </a:t>
            </a:r>
            <a:r>
              <a:rPr lang="en-US" altLang="es-PR" sz="1200" b="1" i="1" dirty="0">
                <a:latin typeface="Times New Roman" pitchFamily="18" charset="0"/>
                <a:hlinkClick r:id="rId5"/>
              </a:rPr>
              <a:t>https://www.icce.ws/_assets/files/documents/ECC_5_level_review.pdf</a:t>
            </a:r>
            <a:endParaRPr lang="en-US" altLang="es-PR" sz="1200" b="1" i="1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altLang="es-PR" sz="1200" b="1" i="1" dirty="0">
              <a:latin typeface="Times New Roman" pitchFamily="18" charset="0"/>
            </a:endParaRPr>
          </a:p>
        </p:txBody>
      </p:sp>
      <p:pic>
        <p:nvPicPr>
          <p:cNvPr id="4" name="Picture 3" descr="A picture containing person, indoor, child, posing&#10;&#10;Description automatically generated">
            <a:extLst>
              <a:ext uri="{FF2B5EF4-FFF2-40B4-BE49-F238E27FC236}">
                <a16:creationId xmlns:a16="http://schemas.microsoft.com/office/drawing/2014/main" id="{E045F821-CE6C-4D06-BE89-AF4709FE71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0" y="438313"/>
            <a:ext cx="8676592" cy="1368004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8392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>
            <a:extLst>
              <a:ext uri="{FF2B5EF4-FFF2-40B4-BE49-F238E27FC236}">
                <a16:creationId xmlns:a16="http://schemas.microsoft.com/office/drawing/2014/main" id="{8B6A8B3A-210B-4FE2-87DC-7D0B09C62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49280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n-US" altLang="es-PR" sz="1200" dirty="0" err="1">
                <a:latin typeface="Times New Roman" pitchFamily="18" charset="0"/>
              </a:rPr>
              <a:t>Adaptado</a:t>
            </a:r>
            <a:r>
              <a:rPr lang="en-US" altLang="es-PR" sz="1200" dirty="0">
                <a:latin typeface="Times New Roman" pitchFamily="18" charset="0"/>
              </a:rPr>
              <a:t> de: "Coaching </a:t>
            </a:r>
            <a:r>
              <a:rPr lang="en-US" altLang="es-PR" sz="1200" dirty="0" err="1">
                <a:latin typeface="Times New Roman" pitchFamily="18" charset="0"/>
              </a:rPr>
              <a:t>deportivo</a:t>
            </a:r>
            <a:r>
              <a:rPr lang="en-US" altLang="es-PR" sz="1200" dirty="0">
                <a:latin typeface="Times New Roman" pitchFamily="18" charset="0"/>
              </a:rPr>
              <a:t>", </a:t>
            </a:r>
            <a:r>
              <a:rPr lang="en-US" altLang="es-PR" sz="1200" dirty="0" err="1">
                <a:latin typeface="Times New Roman" pitchFamily="18" charset="0"/>
              </a:rPr>
              <a:t>por:S</a:t>
            </a:r>
            <a:r>
              <a:rPr lang="en-US" altLang="es-PR" sz="1200" dirty="0">
                <a:latin typeface="Times New Roman" pitchFamily="18" charset="0"/>
              </a:rPr>
              <a:t>. Carrera, 2016, </a:t>
            </a:r>
            <a:r>
              <a:rPr lang="es-ES" altLang="es-PR" sz="1200" b="1" i="1" dirty="0">
                <a:latin typeface="Times New Roman" pitchFamily="18" charset="0"/>
              </a:rPr>
              <a:t>Ecuador: Comisión Editorial de la Universidad de las Fuerzas Armadas ESPE</a:t>
            </a:r>
            <a:r>
              <a:rPr lang="en-US" altLang="es-PR" sz="1200" dirty="0">
                <a:latin typeface="Times New Roman" pitchFamily="18" charset="0"/>
              </a:rPr>
              <a:t>. (pp. 10-11, 14, 16, 21, 28-29, 40, 57, 68, 99, 155-156, 198, 224). </a:t>
            </a:r>
            <a:r>
              <a:rPr lang="en-US" altLang="es-PR" sz="1200" dirty="0" err="1">
                <a:latin typeface="Times New Roman" pitchFamily="18" charset="0"/>
              </a:rPr>
              <a:t>Recuperado</a:t>
            </a:r>
            <a:r>
              <a:rPr lang="en-US" altLang="es-PR" sz="1200" dirty="0">
                <a:latin typeface="Times New Roman" pitchFamily="18" charset="0"/>
              </a:rPr>
              <a:t> de </a:t>
            </a:r>
            <a:r>
              <a:rPr lang="en-US" altLang="es-PR" sz="1200" b="1" i="1" dirty="0">
                <a:latin typeface="Times New Roman" pitchFamily="18" charset="0"/>
                <a:hlinkClick r:id="rId5"/>
              </a:rPr>
              <a:t>https://repositorio.espe.edu.ec/bitstream/21000/11682/1/Listo%20coaching%20sportivo.pdf</a:t>
            </a:r>
            <a:endParaRPr lang="en-US" altLang="es-PR" sz="1200" b="1" i="1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altLang="es-PR" sz="1200" b="1" i="1" dirty="0">
              <a:latin typeface="Times New Roman" pitchFamily="18" charset="0"/>
            </a:endParaRPr>
          </a:p>
        </p:txBody>
      </p:sp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88F1B183-E840-4112-9230-B04A9324D4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" y="432801"/>
            <a:ext cx="2565529" cy="559751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4EAAFCEB-24BC-4091-826D-5B0762F2E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4" y="744605"/>
            <a:ext cx="6192590" cy="57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COACHING DEPORTIV0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79758646-92A6-40FA-A77A-3CF8FC8D9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074" y="1393223"/>
            <a:ext cx="6516688" cy="4681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2600"/>
              </a:lnSpc>
              <a:spcBef>
                <a:spcPct val="20000"/>
              </a:spcBef>
            </a:pPr>
            <a:r>
              <a:rPr lang="es-ES" altLang="es-PR" sz="2500" b="1" dirty="0">
                <a:latin typeface="Arial" charset="0"/>
                <a:cs typeface="Arial" charset="0"/>
              </a:rPr>
              <a:t>Actividad de </a:t>
            </a:r>
            <a:r>
              <a:rPr lang="es-ES" altLang="es-PR" sz="2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liderazgo</a:t>
            </a:r>
            <a:r>
              <a:rPr lang="es-ES" altLang="es-PR" sz="2500" b="1" dirty="0">
                <a:latin typeface="Arial" charset="0"/>
                <a:cs typeface="Arial" charset="0"/>
              </a:rPr>
              <a:t>, un método,</a:t>
            </a:r>
          </a:p>
          <a:p>
            <a:pPr eaLnBrk="0" hangingPunct="0">
              <a:lnSpc>
                <a:spcPts val="2600"/>
              </a:lnSpc>
              <a:spcBef>
                <a:spcPct val="20000"/>
              </a:spcBef>
            </a:pPr>
            <a:r>
              <a:rPr lang="es-ES" altLang="es-PR" sz="25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proceso</a:t>
            </a:r>
            <a:r>
              <a:rPr lang="es-ES" altLang="es-PR" sz="2500" b="1" dirty="0">
                <a:latin typeface="Arial" charset="0"/>
                <a:cs typeface="Arial" charset="0"/>
              </a:rPr>
              <a:t>, una disciplina y</a:t>
            </a:r>
          </a:p>
          <a:p>
            <a:pPr eaLnBrk="0" hangingPunct="0">
              <a:lnSpc>
                <a:spcPts val="2600"/>
              </a:lnSpc>
              <a:spcBef>
                <a:spcPct val="20000"/>
              </a:spcBef>
            </a:pPr>
            <a:r>
              <a:rPr lang="es-ES" altLang="es-PR" sz="2500" b="1" dirty="0">
                <a:latin typeface="Arial" charset="0"/>
                <a:cs typeface="Arial" charset="0"/>
              </a:rPr>
              <a:t>herramienta de </a:t>
            </a:r>
            <a:r>
              <a:rPr lang="es-ES" altLang="es-PR" sz="2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comunicación</a:t>
            </a:r>
          </a:p>
          <a:p>
            <a:pPr eaLnBrk="0" hangingPunct="0">
              <a:lnSpc>
                <a:spcPts val="2600"/>
              </a:lnSpc>
              <a:spcBef>
                <a:spcPct val="20000"/>
              </a:spcBef>
            </a:pPr>
            <a:r>
              <a:rPr lang="es-ES" altLang="es-PR" sz="2500" b="1" dirty="0">
                <a:latin typeface="Arial" charset="0"/>
                <a:cs typeface="Arial" charset="0"/>
              </a:rPr>
              <a:t>encausado a desarrollar las</a:t>
            </a:r>
          </a:p>
          <a:p>
            <a:pPr eaLnBrk="0" hangingPunct="0">
              <a:lnSpc>
                <a:spcPts val="2600"/>
              </a:lnSpc>
              <a:spcBef>
                <a:spcPct val="20000"/>
              </a:spcBef>
            </a:pPr>
            <a:r>
              <a:rPr lang="es-ES" altLang="es-PR" sz="2500" b="1" dirty="0">
                <a:latin typeface="Arial" charset="0"/>
                <a:cs typeface="Arial" charset="0"/>
              </a:rPr>
              <a:t>preparaciones físicas, </a:t>
            </a:r>
          </a:p>
          <a:p>
            <a:pPr eaLnBrk="0" hangingPunct="0">
              <a:lnSpc>
                <a:spcPts val="2600"/>
              </a:lnSpc>
              <a:spcBef>
                <a:spcPct val="20000"/>
              </a:spcBef>
            </a:pPr>
            <a:r>
              <a:rPr lang="es-ES" altLang="es-PR" sz="2500" b="1" dirty="0">
                <a:latin typeface="Arial" charset="0"/>
                <a:cs typeface="Arial" charset="0"/>
              </a:rPr>
              <a:t>psicológica-emocionales, técnicas,</a:t>
            </a:r>
          </a:p>
          <a:p>
            <a:pPr eaLnBrk="0" hangingPunct="0">
              <a:lnSpc>
                <a:spcPts val="2600"/>
              </a:lnSpc>
              <a:spcBef>
                <a:spcPct val="20000"/>
              </a:spcBef>
            </a:pPr>
            <a:r>
              <a:rPr lang="es-ES" altLang="es-PR" sz="2500" b="1" dirty="0">
                <a:latin typeface="Arial" charset="0"/>
                <a:cs typeface="Arial" charset="0"/>
              </a:rPr>
              <a:t>tácticas y dietéticas y de</a:t>
            </a:r>
          </a:p>
          <a:p>
            <a:pPr eaLnBrk="0" hangingPunct="0">
              <a:lnSpc>
                <a:spcPts val="2600"/>
              </a:lnSpc>
              <a:spcBef>
                <a:spcPct val="20000"/>
              </a:spcBef>
            </a:pPr>
            <a:r>
              <a:rPr lang="es-ES" altLang="es-PR" sz="2500" b="1" dirty="0">
                <a:latin typeface="Arial" charset="0"/>
                <a:cs typeface="Arial" charset="0"/>
              </a:rPr>
              <a:t>recuperación del competidor, de</a:t>
            </a:r>
          </a:p>
          <a:p>
            <a:pPr eaLnBrk="0" hangingPunct="0">
              <a:lnSpc>
                <a:spcPts val="2600"/>
              </a:lnSpc>
              <a:spcBef>
                <a:spcPct val="20000"/>
              </a:spcBef>
            </a:pPr>
            <a:r>
              <a:rPr lang="es-ES" altLang="es-PR" sz="2500" b="1" dirty="0">
                <a:latin typeface="Arial" charset="0"/>
                <a:cs typeface="Arial" charset="0"/>
              </a:rPr>
              <a:t>manera que se alcancen los</a:t>
            </a:r>
          </a:p>
          <a:p>
            <a:pPr eaLnBrk="0" hangingPunct="0">
              <a:lnSpc>
                <a:spcPts val="2600"/>
              </a:lnSpc>
              <a:spcBef>
                <a:spcPct val="20000"/>
              </a:spcBef>
            </a:pPr>
            <a:r>
              <a:rPr lang="es-ES" altLang="es-PR" sz="2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objetivos deportivos</a:t>
            </a:r>
            <a:r>
              <a:rPr lang="es-ES" altLang="es-PR" sz="2500" b="1" dirty="0">
                <a:latin typeface="Arial" charset="0"/>
                <a:cs typeface="Arial" charset="0"/>
              </a:rPr>
              <a:t>, es decir, </a:t>
            </a:r>
            <a:r>
              <a:rPr lang="es-ES" altLang="es-PR" sz="2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mejorar la</a:t>
            </a:r>
          </a:p>
          <a:p>
            <a:pPr eaLnBrk="0" hangingPunct="0">
              <a:lnSpc>
                <a:spcPts val="2600"/>
              </a:lnSpc>
              <a:spcBef>
                <a:spcPct val="20000"/>
              </a:spcBef>
            </a:pPr>
            <a:r>
              <a:rPr lang="es-ES" altLang="es-PR" sz="2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ejecutoria atlética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chimes.wav"/>
          </p:stSnd>
        </p:sndAc>
      </p:transition>
    </mc:Choice>
    <mc:Fallback xmlns="">
      <p:transition spd="slow">
        <p:blinds dir="vert"/>
        <p:sndAc>
          <p:stSnd>
            <p:snd r:embed="rId7" name="chimes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761FA5EA-B5B1-4885-A470-8E6940B1C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3008649"/>
            <a:ext cx="7848872" cy="62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COACHING DEPORTIVO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E91AD860-1532-4EE5-BA26-3E5605173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80" y="3789040"/>
            <a:ext cx="853244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Guía</a:t>
            </a:r>
            <a:r>
              <a:rPr lang="es-ES" altLang="es-PR" sz="4000" b="1" dirty="0">
                <a:latin typeface="Arial" charset="0"/>
                <a:cs typeface="Arial" charset="0"/>
              </a:rPr>
              <a:t> orientada a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mejorar el rendimiento deportivo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a lo largo de sus periodos del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entrenamiento físico-deportivo</a:t>
            </a:r>
            <a:endParaRPr lang="en-US" altLang="es-PR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C324AE6-8D8A-43FB-AFF5-561087EFE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3439"/>
            <a:ext cx="8658708" cy="2243450"/>
          </a:xfrm>
          <a:prstGeom prst="rect">
            <a:avLst/>
          </a:prstGeom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0913FCBA-1794-4D21-8DC3-2C207F03F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726" y="5733256"/>
            <a:ext cx="864076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Adaptado de</a:t>
            </a:r>
            <a:r>
              <a:rPr lang="en-US" altLang="es-PR" sz="1200" dirty="0">
                <a:latin typeface="Times New Roman" pitchFamily="18" charset="0"/>
              </a:rPr>
              <a:t>: </a:t>
            </a:r>
            <a:r>
              <a:rPr lang="en-US" altLang="es-PR" sz="1200" b="1" i="1" dirty="0">
                <a:latin typeface="Times New Roman" pitchFamily="18" charset="0"/>
              </a:rPr>
              <a:t>International sport coaching framework</a:t>
            </a:r>
            <a:r>
              <a:rPr lang="en-US" altLang="es-PR" sz="1200" i="1" dirty="0">
                <a:latin typeface="Times New Roman" pitchFamily="18" charset="0"/>
              </a:rPr>
              <a:t>. </a:t>
            </a:r>
            <a:r>
              <a:rPr lang="en-US" altLang="es-PR" sz="1200" i="1" dirty="0" err="1">
                <a:latin typeface="Times New Roman" pitchFamily="18" charset="0"/>
              </a:rPr>
              <a:t>versión</a:t>
            </a:r>
            <a:r>
              <a:rPr lang="en-US" altLang="es-PR" sz="1200" i="1" dirty="0">
                <a:latin typeface="Times New Roman" pitchFamily="18" charset="0"/>
              </a:rPr>
              <a:t> 1.2</a:t>
            </a:r>
            <a:r>
              <a:rPr lang="en-US" altLang="es-PR" sz="1200" dirty="0">
                <a:latin typeface="Times New Roman" pitchFamily="18" charset="0"/>
              </a:rPr>
              <a:t> (p. 14), por International Council for Coaching Excellence [ICCE] &amp; Association of Summer Olympic International Federations [ASOIF], 2013, Champaign, IL: Human Kinetics. Copyright 2013 por: the International Council for Coaching Excellence, the Association of Summer Olympic International </a:t>
            </a:r>
            <a:r>
              <a:rPr lang="en-US" altLang="es-PR" sz="1200" dirty="0" err="1">
                <a:latin typeface="Times New Roman" pitchFamily="18" charset="0"/>
              </a:rPr>
              <a:t>Federatiopns</a:t>
            </a:r>
            <a:r>
              <a:rPr lang="en-US" altLang="es-PR" sz="1200" dirty="0">
                <a:latin typeface="Times New Roman" pitchFamily="18" charset="0"/>
              </a:rPr>
              <a:t>, and Leeds Metropolitan University. </a:t>
            </a:r>
            <a:r>
              <a:rPr lang="en-US" altLang="es-PR" sz="1200" dirty="0" err="1">
                <a:latin typeface="Times New Roman" pitchFamily="18" charset="0"/>
              </a:rPr>
              <a:t>Recuperado</a:t>
            </a:r>
            <a:r>
              <a:rPr lang="en-US" altLang="es-PR" sz="1200" dirty="0">
                <a:latin typeface="Times New Roman" pitchFamily="18" charset="0"/>
              </a:rPr>
              <a:t> de </a:t>
            </a:r>
            <a:r>
              <a:rPr lang="en-US" altLang="es-PR" sz="1200" b="1" i="1" dirty="0">
                <a:latin typeface="Times New Roman" pitchFamily="18" charset="0"/>
                <a:hlinkClick r:id="rId6"/>
              </a:rPr>
              <a:t>https://www.icce.ws/_assets/files/iscf-1.2-10-7-15.pdf</a:t>
            </a:r>
            <a:endParaRPr lang="en-US" altLang="es-PR" sz="1200" b="1" i="1" dirty="0"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351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randomBar/>
        <p:sndAc>
          <p:stSnd>
            <p:snd r:embed="rId4" name="chimes.wav"/>
          </p:stSnd>
        </p:sndAc>
      </p:transition>
    </mc:Choice>
    <mc:Fallback xmlns="">
      <p:transition spd="slow">
        <p:randomBar/>
        <p:sndAc>
          <p:stSnd>
            <p:snd r:embed="rId7" name="chimes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5878D29E-4ECA-4BAD-89A8-F14D2E0619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24" y="602237"/>
            <a:ext cx="8304432" cy="369085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50A2FF80-89F2-495C-8407-C27EF606A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564" y="4175239"/>
            <a:ext cx="7848872" cy="62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COACHING DEPORTIVO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BCEA008B-AB7A-4D0C-BDC0-CE4851C45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58" y="4869160"/>
            <a:ext cx="8532440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Praxis formalizada conducente a</a:t>
            </a:r>
          </a:p>
          <a:p>
            <a:pPr algn="ctr"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 </a:t>
            </a:r>
            <a:r>
              <a:rPr lang="es-ES" altLang="es-P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optimizar la habilidad deportiva</a:t>
            </a:r>
            <a:endParaRPr lang="en-US" altLang="es-PR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4E2DF117-AE64-4195-9A02-F05196EE1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726" y="5877272"/>
            <a:ext cx="864076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Adaptado de</a:t>
            </a:r>
            <a:r>
              <a:rPr lang="en-US" altLang="es-PR" sz="1200" dirty="0">
                <a:latin typeface="Times New Roman" pitchFamily="18" charset="0"/>
              </a:rPr>
              <a:t>: </a:t>
            </a:r>
            <a:r>
              <a:rPr lang="en-US" altLang="es-PR" sz="1200" b="1" i="1" dirty="0" err="1">
                <a:latin typeface="Times New Roman" pitchFamily="18" charset="0"/>
              </a:rPr>
              <a:t>Curso</a:t>
            </a:r>
            <a:r>
              <a:rPr lang="en-US" altLang="es-PR" sz="1200" b="1" i="1" dirty="0">
                <a:latin typeface="Times New Roman" pitchFamily="18" charset="0"/>
              </a:rPr>
              <a:t> </a:t>
            </a:r>
            <a:r>
              <a:rPr lang="en-US" altLang="es-PR" sz="1200" b="1" i="1" dirty="0" err="1">
                <a:latin typeface="Times New Roman" pitchFamily="18" charset="0"/>
              </a:rPr>
              <a:t>Introductorio</a:t>
            </a:r>
            <a:r>
              <a:rPr lang="en-US" altLang="es-PR" sz="1200" b="1" i="1" dirty="0">
                <a:latin typeface="Times New Roman" pitchFamily="18" charset="0"/>
              </a:rPr>
              <a:t> al Coaching Deportivo</a:t>
            </a:r>
            <a:r>
              <a:rPr lang="en-US" altLang="es-PR" sz="1200" i="1" dirty="0">
                <a:latin typeface="Times New Roman" pitchFamily="18" charset="0"/>
              </a:rPr>
              <a:t>.</a:t>
            </a:r>
            <a:r>
              <a:rPr lang="en-US" altLang="es-PR" sz="1200" dirty="0">
                <a:latin typeface="Times New Roman" pitchFamily="18" charset="0"/>
              </a:rPr>
              <a:t> (p. 9), por J. Ochoa, 2013, Colombia: </a:t>
            </a:r>
            <a:r>
              <a:rPr lang="en-US" altLang="es-PR" sz="1200" dirty="0" err="1">
                <a:latin typeface="Times New Roman" pitchFamily="18" charset="0"/>
              </a:rPr>
              <a:t>Equipo</a:t>
            </a:r>
            <a:r>
              <a:rPr lang="en-US" altLang="es-PR" sz="1200" dirty="0">
                <a:latin typeface="Times New Roman" pitchFamily="18" charset="0"/>
              </a:rPr>
              <a:t> </a:t>
            </a:r>
            <a:r>
              <a:rPr lang="en-US" altLang="es-PR" sz="1200" dirty="0" err="1">
                <a:latin typeface="Times New Roman" pitchFamily="18" charset="0"/>
              </a:rPr>
              <a:t>Internacional</a:t>
            </a:r>
            <a:r>
              <a:rPr lang="en-US" altLang="es-PR" sz="1200" dirty="0">
                <a:latin typeface="Times New Roman" pitchFamily="18" charset="0"/>
              </a:rPr>
              <a:t> de Coaching Deportivo (EICD). Copyright 2013 por: </a:t>
            </a:r>
            <a:r>
              <a:rPr lang="en-US" altLang="es-PR" sz="1200" dirty="0" err="1">
                <a:latin typeface="Times New Roman" pitchFamily="18" charset="0"/>
              </a:rPr>
              <a:t>Equipo</a:t>
            </a:r>
            <a:r>
              <a:rPr lang="en-US" altLang="es-PR" sz="1200" dirty="0">
                <a:latin typeface="Times New Roman" pitchFamily="18" charset="0"/>
              </a:rPr>
              <a:t> </a:t>
            </a:r>
            <a:r>
              <a:rPr lang="en-US" altLang="es-PR" sz="1200" dirty="0" err="1">
                <a:latin typeface="Times New Roman" pitchFamily="18" charset="0"/>
              </a:rPr>
              <a:t>Internacional</a:t>
            </a:r>
            <a:r>
              <a:rPr lang="en-US" altLang="es-PR" sz="1200" dirty="0">
                <a:latin typeface="Times New Roman" pitchFamily="18" charset="0"/>
              </a:rPr>
              <a:t> de Coaching Deportivo. </a:t>
            </a:r>
            <a:r>
              <a:rPr lang="en-US" altLang="es-PR" sz="1200" dirty="0" err="1">
                <a:latin typeface="Times New Roman" pitchFamily="18" charset="0"/>
              </a:rPr>
              <a:t>Recuperado</a:t>
            </a:r>
            <a:r>
              <a:rPr lang="en-US" altLang="es-PR" sz="1200" dirty="0">
                <a:latin typeface="Times New Roman" pitchFamily="18" charset="0"/>
              </a:rPr>
              <a:t> de </a:t>
            </a:r>
            <a:r>
              <a:rPr lang="en-US" altLang="es-PR" sz="1200" b="1" i="1" dirty="0">
                <a:latin typeface="Times New Roman" pitchFamily="18" charset="0"/>
                <a:hlinkClick r:id="rId6"/>
              </a:rPr>
              <a:t>https://www.scribd.com/document/416214078/Manual-Introduccion-al-Coaching-Deportivo-pdf</a:t>
            </a:r>
            <a:endParaRPr lang="en-US" altLang="es-PR" sz="1200" b="1" i="1" dirty="0"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523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people playing football&#10;&#10;Description automatically generated with low confidence">
            <a:extLst>
              <a:ext uri="{FF2B5EF4-FFF2-40B4-BE49-F238E27FC236}">
                <a16:creationId xmlns:a16="http://schemas.microsoft.com/office/drawing/2014/main" id="{DD9150DC-9AEF-43E6-96A3-6D074B4994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1" y="548680"/>
            <a:ext cx="8842469" cy="223224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054456EA-95B3-44A0-8C2F-092769EA3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564" y="2761239"/>
            <a:ext cx="7848872" cy="62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COACHING DEPORTIVO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78EE1384-C8F1-4159-BC14-594DBC7A9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391" y="3599176"/>
            <a:ext cx="8845218" cy="242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El coach deportivo se denota como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un </a:t>
            </a:r>
            <a:r>
              <a:rPr lang="es-ES" altLang="es-P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líder</a:t>
            </a:r>
            <a:r>
              <a:rPr lang="es-ES" altLang="es-PR" sz="4000" b="1" dirty="0">
                <a:latin typeface="Arial" charset="0"/>
                <a:cs typeface="Arial" charset="0"/>
              </a:rPr>
              <a:t> que asiste al deportista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alcanzar sus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expectativas competitivas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mediante un designio sistemático</a:t>
            </a:r>
            <a:endParaRPr lang="en-US" altLang="es-PR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D79180CD-5F69-497C-B27B-99125B360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726" y="6021288"/>
            <a:ext cx="864076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Adaptado de</a:t>
            </a:r>
            <a:r>
              <a:rPr lang="en-US" altLang="es-PR" sz="1200" dirty="0">
                <a:latin typeface="Times New Roman" pitchFamily="18" charset="0"/>
              </a:rPr>
              <a:t>: </a:t>
            </a:r>
            <a:r>
              <a:rPr lang="es-ES" altLang="es-PR" sz="1200" b="1" i="1" dirty="0">
                <a:latin typeface="Times New Roman" pitchFamily="18" charset="0"/>
              </a:rPr>
              <a:t>Coaching Deportivo: Mucho más que Entrenamiento</a:t>
            </a:r>
            <a:r>
              <a:rPr lang="en-US" altLang="es-PR" sz="1200" i="1" dirty="0">
                <a:latin typeface="Times New Roman" pitchFamily="18" charset="0"/>
              </a:rPr>
              <a:t>.</a:t>
            </a:r>
            <a:r>
              <a:rPr lang="en-US" altLang="es-PR" sz="1200" dirty="0">
                <a:latin typeface="Times New Roman" pitchFamily="18" charset="0"/>
              </a:rPr>
              <a:t> (p. 66), por </a:t>
            </a:r>
            <a:r>
              <a:rPr lang="pt-BR" altLang="es-PR" sz="1200" dirty="0">
                <a:latin typeface="Times New Roman" pitchFamily="18" charset="0"/>
              </a:rPr>
              <a:t>M. J. Alaminos, A. Bastida, &amp; E. Sancho</a:t>
            </a:r>
            <a:r>
              <a:rPr lang="en-US" altLang="es-PR" sz="1200" dirty="0">
                <a:latin typeface="Times New Roman" pitchFamily="18" charset="0"/>
              </a:rPr>
              <a:t>, 2013, Badalona, </a:t>
            </a:r>
            <a:r>
              <a:rPr lang="en-US" altLang="es-PR" sz="1200" dirty="0" err="1">
                <a:latin typeface="Times New Roman" pitchFamily="18" charset="0"/>
              </a:rPr>
              <a:t>España</a:t>
            </a:r>
            <a:r>
              <a:rPr lang="en-US" altLang="es-PR" sz="1200" dirty="0">
                <a:latin typeface="Times New Roman" pitchFamily="18" charset="0"/>
              </a:rPr>
              <a:t>: Editorial </a:t>
            </a:r>
            <a:r>
              <a:rPr lang="en-US" altLang="es-PR" sz="1200" dirty="0" err="1">
                <a:latin typeface="Times New Roman" pitchFamily="18" charset="0"/>
              </a:rPr>
              <a:t>Paidotribo</a:t>
            </a:r>
            <a:r>
              <a:rPr lang="en-US" altLang="es-PR" sz="1200" dirty="0">
                <a:latin typeface="Times New Roman" pitchFamily="18" charset="0"/>
              </a:rPr>
              <a:t>. Copyright 2013 </a:t>
            </a:r>
            <a:r>
              <a:rPr lang="en-US" altLang="es-PR" sz="1200" dirty="0" err="1">
                <a:latin typeface="Times New Roman" pitchFamily="18" charset="0"/>
              </a:rPr>
              <a:t>por:AECODE</a:t>
            </a:r>
            <a:r>
              <a:rPr lang="en-US" altLang="es-PR" sz="1200" dirty="0">
                <a:latin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5315126"/>
      </p:ext>
    </p:extLst>
  </p:cSld>
  <p:clrMapOvr>
    <a:masterClrMapping/>
  </p:clrMapOvr>
  <p:transition spd="slow">
    <p:randomBar/>
    <p:sndAc>
      <p:stSnd>
        <p:snd r:embed="rId4" name="breeze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>
            <a:extLst>
              <a:ext uri="{FF2B5EF4-FFF2-40B4-BE49-F238E27FC236}">
                <a16:creationId xmlns:a16="http://schemas.microsoft.com/office/drawing/2014/main" id="{054456EA-95B3-44A0-8C2F-092769EA3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33" y="1196752"/>
            <a:ext cx="3726363" cy="93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COACHING</a:t>
            </a:r>
          </a:p>
          <a:p>
            <a:pPr eaLnBrk="0" hangingPunct="0"/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DEPORTIVO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78EE1384-C8F1-4159-BC14-594DBC7A9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3283" y="2659836"/>
            <a:ext cx="6657426" cy="307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El uso del deporte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 como medio para la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preparación</a:t>
            </a:r>
            <a:r>
              <a:rPr lang="es-ES" altLang="es-PR" b="1" dirty="0">
                <a:latin typeface="Arial" charset="0"/>
                <a:cs typeface="Arial" charset="0"/>
              </a:rPr>
              <a:t> de los individuos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ante sus </a:t>
            </a:r>
            <a:r>
              <a:rPr lang="es-E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competencias atléticas</a:t>
            </a:r>
            <a:r>
              <a:rPr lang="es-ES" altLang="es-PR" b="1" dirty="0">
                <a:latin typeface="Arial" charset="0"/>
                <a:cs typeface="Arial" charset="0"/>
              </a:rPr>
              <a:t>,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así como el desarrollo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de estos deportistas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 </a:t>
            </a:r>
            <a:r>
              <a:rPr lang="es-E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como persona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08982371-8C73-4D1B-A430-7247756BB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84" y="5733256"/>
            <a:ext cx="8785225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“</a:t>
            </a:r>
            <a:r>
              <a:rPr lang="en-US" altLang="es-PR" sz="1200" b="0" dirty="0">
                <a:latin typeface="Times New Roman" pitchFamily="18" charset="0"/>
              </a:rPr>
              <a:t>Reflections on Athletes with Disabilities</a:t>
            </a:r>
            <a:r>
              <a:rPr lang="es-ES" altLang="es-PR" sz="1200" b="0" dirty="0">
                <a:latin typeface="Times New Roman" pitchFamily="18" charset="0"/>
              </a:rPr>
              <a:t>,” por D. Hassan &amp; R. Lynch. En </a:t>
            </a:r>
            <a:r>
              <a:rPr lang="en-US" altLang="es-PR" sz="1200" b="1" i="1" dirty="0">
                <a:latin typeface="Times New Roman" pitchFamily="18" charset="0"/>
              </a:rPr>
              <a:t>Sport, coaching and intellectual disability</a:t>
            </a:r>
            <a:r>
              <a:rPr lang="en-US" altLang="es-PR" sz="1200" b="0" dirty="0">
                <a:latin typeface="Times New Roman" pitchFamily="18" charset="0"/>
              </a:rPr>
              <a:t>. (p. 69), por</a:t>
            </a:r>
            <a:r>
              <a:rPr lang="es-ES" altLang="es-PR" sz="1200" dirty="0">
                <a:latin typeface="Times New Roman" pitchFamily="18" charset="0"/>
              </a:rPr>
              <a:t> D. Hassan, S. Dowling &amp; R. </a:t>
            </a:r>
            <a:r>
              <a:rPr lang="es-ES" altLang="es-PR" sz="1200" dirty="0" err="1">
                <a:latin typeface="Times New Roman" pitchFamily="18" charset="0"/>
              </a:rPr>
              <a:t>McConkey</a:t>
            </a:r>
            <a:r>
              <a:rPr lang="es-ES" altLang="es-PR" sz="1200" b="0" dirty="0">
                <a:latin typeface="Times New Roman" pitchFamily="18" charset="0"/>
              </a:rPr>
              <a:t> (Eds.), 2014, </a:t>
            </a:r>
            <a:r>
              <a:rPr lang="en-US" altLang="es-PR" sz="1200" b="0" dirty="0">
                <a:latin typeface="Times New Roman" pitchFamily="18" charset="0"/>
              </a:rPr>
              <a:t>New York, NY: Routledge, an imprint of the Taylor &amp; Francis Group, an </a:t>
            </a:r>
            <a:r>
              <a:rPr lang="en-US" altLang="es-PR" sz="1200" b="0" dirty="0" err="1">
                <a:latin typeface="Times New Roman" pitchFamily="18" charset="0"/>
              </a:rPr>
              <a:t>informa</a:t>
            </a:r>
            <a:r>
              <a:rPr lang="en-US" altLang="es-PR" sz="1200" b="0" dirty="0">
                <a:latin typeface="Times New Roman" pitchFamily="18" charset="0"/>
              </a:rPr>
              <a:t> business. </a:t>
            </a:r>
            <a:r>
              <a:rPr lang="es-ES" altLang="es-PR" sz="1200" b="0" dirty="0">
                <a:latin typeface="Times New Roman" pitchFamily="18" charset="0"/>
              </a:rPr>
              <a:t>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2014 por David Hassan, Sandra Dowling and Roy McConkey (selection and editorial material), individual chapters, the contributors.</a:t>
            </a:r>
          </a:p>
        </p:txBody>
      </p:sp>
      <p:pic>
        <p:nvPicPr>
          <p:cNvPr id="10" name="Picture 9" descr="A picture containing person, outdoor, sport&#10;&#10;Description automatically generated">
            <a:extLst>
              <a:ext uri="{FF2B5EF4-FFF2-40B4-BE49-F238E27FC236}">
                <a16:creationId xmlns:a16="http://schemas.microsoft.com/office/drawing/2014/main" id="{73FD7929-15D4-4C8A-B3DB-3CEE5648AC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34" y="620688"/>
            <a:ext cx="5023600" cy="2023394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363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dir="out" hasBounce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>
            <a:extLst>
              <a:ext uri="{FF2B5EF4-FFF2-40B4-BE49-F238E27FC236}">
                <a16:creationId xmlns:a16="http://schemas.microsoft.com/office/drawing/2014/main" id="{054456EA-95B3-44A0-8C2F-092769EA3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024" y="1628800"/>
            <a:ext cx="3726363" cy="93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COACHING</a:t>
            </a:r>
          </a:p>
          <a:p>
            <a:pPr eaLnBrk="0" hangingPunct="0"/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DEPORTIVO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78EE1384-C8F1-4159-BC14-594DBC7A9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585" y="3769089"/>
            <a:ext cx="8424936" cy="1748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Diseño e implementación de un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programa de intervención comprehensivo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 (preparación y competición deportiva),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el cual es </a:t>
            </a:r>
            <a:r>
              <a:rPr lang="es-ES" altLang="es-PR" b="1" dirty="0" err="1">
                <a:latin typeface="Arial" charset="0"/>
                <a:cs typeface="Arial" charset="0"/>
              </a:rPr>
              <a:t>monitoriado</a:t>
            </a:r>
            <a:r>
              <a:rPr lang="es-ES" altLang="es-PR" b="1" dirty="0">
                <a:latin typeface="Arial" charset="0"/>
                <a:cs typeface="Arial" charset="0"/>
              </a:rPr>
              <a:t> y regulado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08982371-8C73-4D1B-A430-7247756BB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733256"/>
            <a:ext cx="8785225" cy="53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“</a:t>
            </a:r>
            <a:r>
              <a:rPr lang="en-US" altLang="es-PR" sz="1200" b="0" dirty="0">
                <a:latin typeface="Times New Roman" pitchFamily="18" charset="0"/>
              </a:rPr>
              <a:t>What is a Coach and what is Coaching</a:t>
            </a:r>
            <a:r>
              <a:rPr lang="es-ES" altLang="es-PR" sz="1200" b="0" dirty="0">
                <a:latin typeface="Times New Roman" pitchFamily="18" charset="0"/>
              </a:rPr>
              <a:t>,” por J. Lyle. En </a:t>
            </a:r>
            <a:r>
              <a:rPr lang="en-US" altLang="es-PR" sz="1200" b="1" i="1" dirty="0">
                <a:latin typeface="Times New Roman" pitchFamily="18" charset="0"/>
              </a:rPr>
              <a:t>Coaching children in sport: An introduction</a:t>
            </a:r>
            <a:r>
              <a:rPr lang="en-US" altLang="es-PR" sz="1200" b="0" dirty="0">
                <a:latin typeface="Times New Roman" pitchFamily="18" charset="0"/>
              </a:rPr>
              <a:t>. (pp. </a:t>
            </a:r>
            <a:r>
              <a:rPr lang="en-US" altLang="es-PR" sz="1200" dirty="0">
                <a:latin typeface="Times New Roman" pitchFamily="18" charset="0"/>
              </a:rPr>
              <a:t>5-16</a:t>
            </a:r>
            <a:r>
              <a:rPr lang="en-US" altLang="es-PR" sz="1200" b="0" dirty="0">
                <a:latin typeface="Times New Roman" pitchFamily="18" charset="0"/>
              </a:rPr>
              <a:t>), por</a:t>
            </a:r>
            <a:r>
              <a:rPr lang="es-ES" altLang="es-PR" sz="1200" dirty="0">
                <a:latin typeface="Times New Roman" pitchFamily="18" charset="0"/>
              </a:rPr>
              <a:t> I. Stafford</a:t>
            </a:r>
            <a:r>
              <a:rPr lang="es-ES" altLang="es-PR" sz="1200" b="0" dirty="0">
                <a:latin typeface="Times New Roman" pitchFamily="18" charset="0"/>
              </a:rPr>
              <a:t> (Ed.), 2011, </a:t>
            </a:r>
            <a:r>
              <a:rPr lang="en-US" altLang="es-PR" sz="1200" b="0" dirty="0">
                <a:latin typeface="Times New Roman" pitchFamily="18" charset="0"/>
              </a:rPr>
              <a:t>New York, NY: Routledge, an imprint of the Taylor &amp; Francis Group, an </a:t>
            </a:r>
            <a:r>
              <a:rPr lang="en-US" altLang="es-PR" sz="1200" b="0" dirty="0" err="1">
                <a:latin typeface="Times New Roman" pitchFamily="18" charset="0"/>
              </a:rPr>
              <a:t>informa</a:t>
            </a:r>
            <a:r>
              <a:rPr lang="en-US" altLang="es-PR" sz="1200" b="0" dirty="0">
                <a:latin typeface="Times New Roman" pitchFamily="18" charset="0"/>
              </a:rPr>
              <a:t> business. </a:t>
            </a:r>
            <a:r>
              <a:rPr lang="es-ES" altLang="es-PR" sz="1200" b="0" dirty="0">
                <a:latin typeface="Times New Roman" pitchFamily="18" charset="0"/>
              </a:rPr>
              <a:t>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2011 por Ian Stafford; selection and editorial material, Ian Stafford; individual chapters, the contributors.</a:t>
            </a:r>
          </a:p>
        </p:txBody>
      </p:sp>
      <p:pic>
        <p:nvPicPr>
          <p:cNvPr id="3" name="Picture 2" descr="A group of people in karate uniforms&#10;&#10;Description automatically generated with medium confidence">
            <a:extLst>
              <a:ext uri="{FF2B5EF4-FFF2-40B4-BE49-F238E27FC236}">
                <a16:creationId xmlns:a16="http://schemas.microsoft.com/office/drawing/2014/main" id="{7809022A-A4A4-4293-90D8-15B526C5A3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7" y="816557"/>
            <a:ext cx="4410913" cy="2742537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451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2">
            <a:extLst>
              <a:ext uri="{FF2B5EF4-FFF2-40B4-BE49-F238E27FC236}">
                <a16:creationId xmlns:a16="http://schemas.microsoft.com/office/drawing/2014/main" id="{9ECAE888-849F-4051-B179-DDA68B233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761" y="2544520"/>
            <a:ext cx="832046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Rech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>
                <a:latin typeface="Arial" charset="0"/>
              </a:rPr>
              <a:t>Ls</a:t>
            </a:r>
          </a:p>
        </p:txBody>
      </p:sp>
      <p:pic>
        <p:nvPicPr>
          <p:cNvPr id="28" name="Picture 3" descr="PntBlue1">
            <a:extLst>
              <a:ext uri="{FF2B5EF4-FFF2-40B4-BE49-F238E27FC236}">
                <a16:creationId xmlns:a16="http://schemas.microsoft.com/office/drawing/2014/main" id="{95F11FD4-53FD-4940-8B86-3789F7E78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55" y="25445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20AC55BB-844F-404F-8917-4B27F02F8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36" y="3108971"/>
            <a:ext cx="832046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Coo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PR" altLang="es-PR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Eas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5" descr="PntBlue1">
            <a:extLst>
              <a:ext uri="{FF2B5EF4-FFF2-40B4-BE49-F238E27FC236}">
                <a16:creationId xmlns:a16="http://schemas.microsoft.com/office/drawing/2014/main" id="{E39DEEE1-B7EE-4048-944C-5AC9E2466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29" y="306578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>
            <a:extLst>
              <a:ext uri="{FF2B5EF4-FFF2-40B4-BE49-F238E27FC236}">
                <a16:creationId xmlns:a16="http://schemas.microsoft.com/office/drawing/2014/main" id="{F581A8F2-00CF-44BB-AC8B-7A1321024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36" y="3587653"/>
            <a:ext cx="793773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Ddes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PR" altLang="es-PR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Cvo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0" descr="PntBlue1">
            <a:extLst>
              <a:ext uri="{FF2B5EF4-FFF2-40B4-BE49-F238E27FC236}">
                <a16:creationId xmlns:a16="http://schemas.microsoft.com/office/drawing/2014/main" id="{6311479C-F428-4913-B3D4-2B0734313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29" y="356984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11">
            <a:extLst>
              <a:ext uri="{FF2B5EF4-FFF2-40B4-BE49-F238E27FC236}">
                <a16:creationId xmlns:a16="http://schemas.microsoft.com/office/drawing/2014/main" id="{131D612D-BFDD-4990-90EE-234DCD207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36" y="4107599"/>
            <a:ext cx="80689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des: </a:t>
            </a:r>
            <a:r>
              <a:rPr lang="es-PR" altLang="es-PR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Coo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2" descr="PntBlue1">
            <a:extLst>
              <a:ext uri="{FF2B5EF4-FFF2-40B4-BE49-F238E27FC236}">
                <a16:creationId xmlns:a16="http://schemas.microsoft.com/office/drawing/2014/main" id="{F5EE4361-EAD4-4B41-B448-5C3BA766A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29" y="407389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4">
            <a:extLst>
              <a:ext uri="{FF2B5EF4-FFF2-40B4-BE49-F238E27FC236}">
                <a16:creationId xmlns:a16="http://schemas.microsoft.com/office/drawing/2014/main" id="{933066DD-FFC1-4297-915D-D781E6704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36" y="4621139"/>
            <a:ext cx="806894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Lgo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>
                <a:latin typeface="Arial" charset="0"/>
              </a:rPr>
              <a:t>Co</a:t>
            </a:r>
          </a:p>
        </p:txBody>
      </p:sp>
      <p:pic>
        <p:nvPicPr>
          <p:cNvPr id="36" name="Picture 5" descr="PntBlue1">
            <a:extLst>
              <a:ext uri="{FF2B5EF4-FFF2-40B4-BE49-F238E27FC236}">
                <a16:creationId xmlns:a16="http://schemas.microsoft.com/office/drawing/2014/main" id="{06C08E19-E318-46BC-BB81-1B34DCB2B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29" y="4577955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2">
            <a:extLst>
              <a:ext uri="{FF2B5EF4-FFF2-40B4-BE49-F238E27FC236}">
                <a16:creationId xmlns:a16="http://schemas.microsoft.com/office/drawing/2014/main" id="{7C2BF428-85DC-4ABB-BF7A-1AAB13441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36" y="2060848"/>
            <a:ext cx="793773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>
                <a:latin typeface="Arial" charset="0"/>
              </a:rPr>
              <a:t>n: </a:t>
            </a:r>
            <a:r>
              <a:rPr lang="en-US" altLang="es-PR" sz="2600" b="1" i="1" dirty="0">
                <a:latin typeface="Arial" charset="0"/>
              </a:rPr>
              <a:t>Coo</a:t>
            </a:r>
          </a:p>
        </p:txBody>
      </p:sp>
      <p:pic>
        <p:nvPicPr>
          <p:cNvPr id="38" name="Picture 3" descr="PntBlue1">
            <a:extLst>
              <a:ext uri="{FF2B5EF4-FFF2-40B4-BE49-F238E27FC236}">
                <a16:creationId xmlns:a16="http://schemas.microsoft.com/office/drawing/2014/main" id="{E2BB04C6-B303-42D9-B14F-3694DEFA9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29" y="206084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11">
            <a:extLst>
              <a:ext uri="{FF2B5EF4-FFF2-40B4-BE49-F238E27FC236}">
                <a16:creationId xmlns:a16="http://schemas.microsoft.com/office/drawing/2014/main" id="{90194B36-7A64-49E7-898D-CEB1EC44D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36" y="5076283"/>
            <a:ext cx="612472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Referencias: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Coaching deportivo</a:t>
            </a:r>
          </a:p>
        </p:txBody>
      </p:sp>
      <p:pic>
        <p:nvPicPr>
          <p:cNvPr id="40" name="Picture 12" descr="PntBlue1">
            <a:extLst>
              <a:ext uri="{FF2B5EF4-FFF2-40B4-BE49-F238E27FC236}">
                <a16:creationId xmlns:a16="http://schemas.microsoft.com/office/drawing/2014/main" id="{5CC44D52-E011-40EE-B9BF-822A43FD4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29" y="504258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">
            <a:extLst>
              <a:ext uri="{FF2B5EF4-FFF2-40B4-BE49-F238E27FC236}">
                <a16:creationId xmlns:a16="http://schemas.microsoft.com/office/drawing/2014/main" id="{9790C15A-C1A7-4A4D-9F9D-0CC69BC69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37" y="5589823"/>
            <a:ext cx="602038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Preguntas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Dudas</a:t>
            </a:r>
            <a:r>
              <a:rPr lang="en-US" altLang="es-PR" sz="2600" b="1" i="1" dirty="0">
                <a:latin typeface="Arial" charset="0"/>
              </a:rPr>
              <a:t> de la </a:t>
            </a:r>
            <a:r>
              <a:rPr lang="en-US" altLang="es-PR" sz="2600" b="1" i="1" dirty="0" err="1">
                <a:latin typeface="Arial" charset="0"/>
              </a:rPr>
              <a:t>presentación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42" name="Picture 5" descr="PntBlue1">
            <a:extLst>
              <a:ext uri="{FF2B5EF4-FFF2-40B4-BE49-F238E27FC236}">
                <a16:creationId xmlns:a16="http://schemas.microsoft.com/office/drawing/2014/main" id="{94220AC8-C79E-4D10-BD2A-C5C4ABA6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29" y="554663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">
            <a:extLst>
              <a:ext uri="{FF2B5EF4-FFF2-40B4-BE49-F238E27FC236}">
                <a16:creationId xmlns:a16="http://schemas.microsoft.com/office/drawing/2014/main" id="{91BFCA49-C233-4A07-9032-768C780FF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604" y="6072912"/>
            <a:ext cx="792366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Cómo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contactar</a:t>
            </a:r>
            <a:r>
              <a:rPr lang="en-US" altLang="es-PR" sz="2600" b="1" dirty="0">
                <a:latin typeface="Arial" charset="0"/>
              </a:rPr>
              <a:t> al </a:t>
            </a:r>
            <a:r>
              <a:rPr lang="en-US" altLang="es-PR" sz="2600" b="1" dirty="0" err="1">
                <a:latin typeface="Arial" charset="0"/>
              </a:rPr>
              <a:t>profesor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>
                <a:latin typeface="Arial" charset="0"/>
              </a:rPr>
              <a:t>Edgar Lopategui</a:t>
            </a:r>
          </a:p>
        </p:txBody>
      </p:sp>
      <p:pic>
        <p:nvPicPr>
          <p:cNvPr id="44" name="Picture 3" descr="PntBlue1">
            <a:extLst>
              <a:ext uri="{FF2B5EF4-FFF2-40B4-BE49-F238E27FC236}">
                <a16:creationId xmlns:a16="http://schemas.microsoft.com/office/drawing/2014/main" id="{3218D53D-5836-4955-A53F-4B65A95E3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29" y="605069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28AE37C8-BF60-4031-A471-038C05D1DA61}"/>
              </a:ext>
            </a:extLst>
          </p:cNvPr>
          <p:cNvSpPr>
            <a:spLocks/>
          </p:cNvSpPr>
          <p:nvPr/>
        </p:nvSpPr>
        <p:spPr bwMode="auto">
          <a:xfrm>
            <a:off x="2123728" y="812825"/>
            <a:ext cx="6768752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7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BOSQUEJO:</a:t>
            </a:r>
            <a:r>
              <a:rPr lang="es-PR" altLang="es-PR" sz="47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Parte 3</a:t>
            </a:r>
          </a:p>
        </p:txBody>
      </p:sp>
      <p:pic>
        <p:nvPicPr>
          <p:cNvPr id="4" name="Picture 3" descr="A picture containing grass, person, outdoor, athletic game&#10;&#10;Description automatically generated">
            <a:extLst>
              <a:ext uri="{FF2B5EF4-FFF2-40B4-BE49-F238E27FC236}">
                <a16:creationId xmlns:a16="http://schemas.microsoft.com/office/drawing/2014/main" id="{2CAEDBE2-8613-4C52-B9E8-D9ED06B0E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17" y="659660"/>
            <a:ext cx="1951722" cy="1301148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207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>
            <a:extLst>
              <a:ext uri="{FF2B5EF4-FFF2-40B4-BE49-F238E27FC236}">
                <a16:creationId xmlns:a16="http://schemas.microsoft.com/office/drawing/2014/main" id="{054456EA-95B3-44A0-8C2F-092769EA3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410" y="1162364"/>
            <a:ext cx="3726363" cy="93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COACHING</a:t>
            </a:r>
          </a:p>
          <a:p>
            <a:pPr eaLnBrk="0" hangingPunct="0"/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DEPORTIVO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78EE1384-C8F1-4159-BC14-594DBC7A9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2816564"/>
            <a:ext cx="7056784" cy="310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Colectivo de comportamientos,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funciones y prácticas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que posee el propósito de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mejorar la ejecutoria deportiva,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propiciar la cohesión social y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el desarrollo personal del atleta o jugadores de un equipo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08982371-8C73-4D1B-A430-7247756BB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923121"/>
            <a:ext cx="8785225" cy="53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“</a:t>
            </a:r>
            <a:r>
              <a:rPr lang="en-US" altLang="es-PR" sz="1200" b="0" dirty="0">
                <a:latin typeface="Times New Roman" pitchFamily="18" charset="0"/>
              </a:rPr>
              <a:t>What is a Coach and what is Coaching</a:t>
            </a:r>
            <a:r>
              <a:rPr lang="es-ES" altLang="es-PR" sz="1200" b="0" dirty="0">
                <a:latin typeface="Times New Roman" pitchFamily="18" charset="0"/>
              </a:rPr>
              <a:t>,” por J. Lyle. En </a:t>
            </a:r>
            <a:r>
              <a:rPr lang="en-US" altLang="es-PR" sz="1200" b="1" i="1" dirty="0">
                <a:latin typeface="Times New Roman" pitchFamily="18" charset="0"/>
              </a:rPr>
              <a:t>Coaching children in sport: An introduction</a:t>
            </a:r>
            <a:r>
              <a:rPr lang="en-US" altLang="es-PR" sz="1200" b="0" dirty="0">
                <a:latin typeface="Times New Roman" pitchFamily="18" charset="0"/>
              </a:rPr>
              <a:t>. (pp. </a:t>
            </a:r>
            <a:r>
              <a:rPr lang="en-US" altLang="es-PR" sz="1200" dirty="0">
                <a:latin typeface="Times New Roman" pitchFamily="18" charset="0"/>
              </a:rPr>
              <a:t>5-16</a:t>
            </a:r>
            <a:r>
              <a:rPr lang="en-US" altLang="es-PR" sz="1200" b="0" dirty="0">
                <a:latin typeface="Times New Roman" pitchFamily="18" charset="0"/>
              </a:rPr>
              <a:t>), por</a:t>
            </a:r>
            <a:r>
              <a:rPr lang="es-ES" altLang="es-PR" sz="1200" dirty="0">
                <a:latin typeface="Times New Roman" pitchFamily="18" charset="0"/>
              </a:rPr>
              <a:t> I. Stafford</a:t>
            </a:r>
            <a:r>
              <a:rPr lang="es-ES" altLang="es-PR" sz="1200" b="0" dirty="0">
                <a:latin typeface="Times New Roman" pitchFamily="18" charset="0"/>
              </a:rPr>
              <a:t> (Ed.), 2011, </a:t>
            </a:r>
            <a:r>
              <a:rPr lang="en-US" altLang="es-PR" sz="1200" b="0" dirty="0">
                <a:latin typeface="Times New Roman" pitchFamily="18" charset="0"/>
              </a:rPr>
              <a:t>New York, NY: Routledge, an imprint of the Taylor &amp; Francis Group, an </a:t>
            </a:r>
            <a:r>
              <a:rPr lang="en-US" altLang="es-PR" sz="1200" b="0" dirty="0" err="1">
                <a:latin typeface="Times New Roman" pitchFamily="18" charset="0"/>
              </a:rPr>
              <a:t>informa</a:t>
            </a:r>
            <a:r>
              <a:rPr lang="en-US" altLang="es-PR" sz="1200" b="0" dirty="0">
                <a:latin typeface="Times New Roman" pitchFamily="18" charset="0"/>
              </a:rPr>
              <a:t> business. </a:t>
            </a:r>
            <a:r>
              <a:rPr lang="es-ES" altLang="es-PR" sz="1200" b="0" dirty="0">
                <a:latin typeface="Times New Roman" pitchFamily="18" charset="0"/>
              </a:rPr>
              <a:t>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2011 por Ian Stafford; selection and editorial material, Ian Stafford; individual chapters, the contributors.</a:t>
            </a:r>
          </a:p>
        </p:txBody>
      </p:sp>
      <p:pic>
        <p:nvPicPr>
          <p:cNvPr id="3" name="Picture 2" descr="A picture containing grass, person, outdoor, sport&#10;&#10;Description automatically generated">
            <a:extLst>
              <a:ext uri="{FF2B5EF4-FFF2-40B4-BE49-F238E27FC236}">
                <a16:creationId xmlns:a16="http://schemas.microsoft.com/office/drawing/2014/main" id="{81E2C9DE-6B42-4F54-8813-DBBEAF89C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00674"/>
            <a:ext cx="3384376" cy="2256251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056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>
            <a:extLst>
              <a:ext uri="{FF2B5EF4-FFF2-40B4-BE49-F238E27FC236}">
                <a16:creationId xmlns:a16="http://schemas.microsoft.com/office/drawing/2014/main" id="{054456EA-95B3-44A0-8C2F-092769EA3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2955" y="1199987"/>
            <a:ext cx="3726363" cy="93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COACHING</a:t>
            </a:r>
          </a:p>
          <a:p>
            <a:pPr eaLnBrk="0" hangingPunct="0"/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DEPORTIVO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78EE1384-C8F1-4159-BC14-594DBC7A9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2734597"/>
            <a:ext cx="7056784" cy="310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Actividad </a:t>
            </a:r>
            <a:r>
              <a:rPr lang="es-E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guiada</a:t>
            </a:r>
            <a:r>
              <a:rPr lang="es-ES" altLang="es-PR" b="1" dirty="0">
                <a:latin typeface="Arial" charset="0"/>
                <a:cs typeface="Arial" charset="0"/>
              </a:rPr>
              <a:t> y </a:t>
            </a:r>
            <a:r>
              <a:rPr lang="es-E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planificada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concerniente a la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preparación atlética</a:t>
            </a:r>
            <a:r>
              <a:rPr lang="es-ES" altLang="es-PR" b="1" dirty="0">
                <a:latin typeface="Arial" charset="0"/>
                <a:cs typeface="Arial" charset="0"/>
              </a:rPr>
              <a:t>,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la cual se orienta hacia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la participación deportiva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inmersa en algún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evento competitivo particular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08982371-8C73-4D1B-A430-7247756BB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851113"/>
            <a:ext cx="8785225" cy="53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“</a:t>
            </a:r>
            <a:r>
              <a:rPr lang="en-US" altLang="es-PR" sz="1200" b="0" dirty="0">
                <a:latin typeface="Times New Roman" pitchFamily="18" charset="0"/>
              </a:rPr>
              <a:t>What is a Coach and what is Coaching</a:t>
            </a:r>
            <a:r>
              <a:rPr lang="es-ES" altLang="es-PR" sz="1200" b="0" dirty="0">
                <a:latin typeface="Times New Roman" pitchFamily="18" charset="0"/>
              </a:rPr>
              <a:t>,” por J. Lyle. En </a:t>
            </a:r>
            <a:r>
              <a:rPr lang="en-US" altLang="es-PR" sz="1200" b="1" i="1" dirty="0">
                <a:latin typeface="Times New Roman" pitchFamily="18" charset="0"/>
              </a:rPr>
              <a:t>Coaching children in sport: An introduction</a:t>
            </a:r>
            <a:r>
              <a:rPr lang="en-US" altLang="es-PR" sz="1200" b="0" dirty="0">
                <a:latin typeface="Times New Roman" pitchFamily="18" charset="0"/>
              </a:rPr>
              <a:t>. (pp. </a:t>
            </a:r>
            <a:r>
              <a:rPr lang="en-US" altLang="es-PR" sz="1200" dirty="0">
                <a:latin typeface="Times New Roman" pitchFamily="18" charset="0"/>
              </a:rPr>
              <a:t>5-16</a:t>
            </a:r>
            <a:r>
              <a:rPr lang="en-US" altLang="es-PR" sz="1200" b="0" dirty="0">
                <a:latin typeface="Times New Roman" pitchFamily="18" charset="0"/>
              </a:rPr>
              <a:t>), por</a:t>
            </a:r>
            <a:r>
              <a:rPr lang="es-ES" altLang="es-PR" sz="1200" dirty="0">
                <a:latin typeface="Times New Roman" pitchFamily="18" charset="0"/>
              </a:rPr>
              <a:t> I. Stafford</a:t>
            </a:r>
            <a:r>
              <a:rPr lang="es-ES" altLang="es-PR" sz="1200" b="0" dirty="0">
                <a:latin typeface="Times New Roman" pitchFamily="18" charset="0"/>
              </a:rPr>
              <a:t> (Ed.), 2011, </a:t>
            </a:r>
            <a:r>
              <a:rPr lang="en-US" altLang="es-PR" sz="1200" b="0" dirty="0">
                <a:latin typeface="Times New Roman" pitchFamily="18" charset="0"/>
              </a:rPr>
              <a:t>New York, NY: Routledge, an imprint of the Taylor &amp; Francis Group, an </a:t>
            </a:r>
            <a:r>
              <a:rPr lang="en-US" altLang="es-PR" sz="1200" b="0" dirty="0" err="1">
                <a:latin typeface="Times New Roman" pitchFamily="18" charset="0"/>
              </a:rPr>
              <a:t>informa</a:t>
            </a:r>
            <a:r>
              <a:rPr lang="en-US" altLang="es-PR" sz="1200" b="0" dirty="0">
                <a:latin typeface="Times New Roman" pitchFamily="18" charset="0"/>
              </a:rPr>
              <a:t> business. </a:t>
            </a:r>
            <a:r>
              <a:rPr lang="es-ES" altLang="es-PR" sz="1200" b="0" dirty="0">
                <a:latin typeface="Times New Roman" pitchFamily="18" charset="0"/>
              </a:rPr>
              <a:t>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2011 por Ian Stafford; selection and editorial material, Ian Stafford; individual chapters, the contributors.</a:t>
            </a:r>
          </a:p>
        </p:txBody>
      </p:sp>
      <p:pic>
        <p:nvPicPr>
          <p:cNvPr id="3" name="Picture 2" descr="A picture containing grass, outdoor, sport, athletic game&#10;&#10;Description automatically generated">
            <a:extLst>
              <a:ext uri="{FF2B5EF4-FFF2-40B4-BE49-F238E27FC236}">
                <a16:creationId xmlns:a16="http://schemas.microsoft.com/office/drawing/2014/main" id="{2F7BEE64-1E05-4DE6-96D6-68335B0CD8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44" y="577251"/>
            <a:ext cx="3311676" cy="2207784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734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>
            <a:extLst>
              <a:ext uri="{FF2B5EF4-FFF2-40B4-BE49-F238E27FC236}">
                <a16:creationId xmlns:a16="http://schemas.microsoft.com/office/drawing/2014/main" id="{054456EA-95B3-44A0-8C2F-092769EA3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936" y="1052736"/>
            <a:ext cx="3726363" cy="93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COACHING</a:t>
            </a:r>
          </a:p>
          <a:p>
            <a:pPr eaLnBrk="0" hangingPunct="0"/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DEPORTIVO</a:t>
            </a:r>
          </a:p>
        </p:txBody>
      </p:sp>
      <p:pic>
        <p:nvPicPr>
          <p:cNvPr id="3" name="Picture 2" descr="A picture containing person, outdoor, grass, sport&#10;&#10;Description automatically generated">
            <a:extLst>
              <a:ext uri="{FF2B5EF4-FFF2-40B4-BE49-F238E27FC236}">
                <a16:creationId xmlns:a16="http://schemas.microsoft.com/office/drawing/2014/main" id="{6E7DCA59-818B-4860-96A0-E61AFCD710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9" y="277762"/>
            <a:ext cx="3532268" cy="235484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7D8DBEED-1A95-44F7-83D6-425EC35A8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195" y="2442084"/>
            <a:ext cx="7993137" cy="336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Ocupación asociada a las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formas de actividades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relacionadas con los deportes,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la cual interviene con una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planificación progresiva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bajo el esquema de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unos propósitos definidos, en particular el mejorar el rendimiento competitivo</a:t>
            </a:r>
            <a:endParaRPr lang="en-US" altLang="es-PR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9C556C40-7658-4B10-AF71-A7D3872B0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877272"/>
            <a:ext cx="8785225" cy="53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“</a:t>
            </a:r>
            <a:r>
              <a:rPr lang="en-US" altLang="es-PR" sz="1200" b="0" dirty="0">
                <a:latin typeface="Times New Roman" pitchFamily="18" charset="0"/>
              </a:rPr>
              <a:t>What is a Coach and what is Coaching</a:t>
            </a:r>
            <a:r>
              <a:rPr lang="es-ES" altLang="es-PR" sz="1200" b="0" dirty="0">
                <a:latin typeface="Times New Roman" pitchFamily="18" charset="0"/>
              </a:rPr>
              <a:t>,” por J. Lyle. En </a:t>
            </a:r>
            <a:r>
              <a:rPr lang="en-US" altLang="es-PR" sz="1200" b="1" i="1" dirty="0">
                <a:latin typeface="Times New Roman" pitchFamily="18" charset="0"/>
              </a:rPr>
              <a:t>Coaching children in sport: An introduction</a:t>
            </a:r>
            <a:r>
              <a:rPr lang="en-US" altLang="es-PR" sz="1200" b="0" dirty="0">
                <a:latin typeface="Times New Roman" pitchFamily="18" charset="0"/>
              </a:rPr>
              <a:t>. (pp. </a:t>
            </a:r>
            <a:r>
              <a:rPr lang="en-US" altLang="es-PR" sz="1200" dirty="0">
                <a:latin typeface="Times New Roman" pitchFamily="18" charset="0"/>
              </a:rPr>
              <a:t>5-16</a:t>
            </a:r>
            <a:r>
              <a:rPr lang="en-US" altLang="es-PR" sz="1200" b="0" dirty="0">
                <a:latin typeface="Times New Roman" pitchFamily="18" charset="0"/>
              </a:rPr>
              <a:t>), por</a:t>
            </a:r>
            <a:r>
              <a:rPr lang="es-ES" altLang="es-PR" sz="1200" dirty="0">
                <a:latin typeface="Times New Roman" pitchFamily="18" charset="0"/>
              </a:rPr>
              <a:t> I. Stafford</a:t>
            </a:r>
            <a:r>
              <a:rPr lang="es-ES" altLang="es-PR" sz="1200" b="0" dirty="0">
                <a:latin typeface="Times New Roman" pitchFamily="18" charset="0"/>
              </a:rPr>
              <a:t> (Ed.), 2011, </a:t>
            </a:r>
            <a:r>
              <a:rPr lang="en-US" altLang="es-PR" sz="1200" b="0" dirty="0">
                <a:latin typeface="Times New Roman" pitchFamily="18" charset="0"/>
              </a:rPr>
              <a:t>New York, NY: Routledge, an imprint of the Taylor &amp; Francis Group, an </a:t>
            </a:r>
            <a:r>
              <a:rPr lang="en-US" altLang="es-PR" sz="1200" b="0" dirty="0" err="1">
                <a:latin typeface="Times New Roman" pitchFamily="18" charset="0"/>
              </a:rPr>
              <a:t>informa</a:t>
            </a:r>
            <a:r>
              <a:rPr lang="en-US" altLang="es-PR" sz="1200" b="0" dirty="0">
                <a:latin typeface="Times New Roman" pitchFamily="18" charset="0"/>
              </a:rPr>
              <a:t> business. </a:t>
            </a:r>
            <a:r>
              <a:rPr lang="es-ES" altLang="es-PR" sz="1200" b="0" dirty="0">
                <a:latin typeface="Times New Roman" pitchFamily="18" charset="0"/>
              </a:rPr>
              <a:t>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2011 por Ian Stafford; selection and editorial material, Ian Stafford; individual chapters, the contributors.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241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B73196E8-110C-4F3C-AF71-D8FDF4051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823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761FA5EA-B5B1-4885-A470-8E6940B1C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5975" y="1268760"/>
            <a:ext cx="3816424" cy="105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TÉCNICO</a:t>
            </a:r>
          </a:p>
          <a:p>
            <a:pPr eaLnBrk="0" hangingPunct="0"/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DEPORTIVO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E91AD860-1532-4EE5-BA26-3E5605173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9085" y="2852936"/>
            <a:ext cx="9143999" cy="2282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sz="3000" b="1" dirty="0">
                <a:latin typeface="Arial" charset="0"/>
                <a:cs typeface="Arial" charset="0"/>
              </a:rPr>
              <a:t>La función del técnico deportivo es enseñar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sz="3000" b="1" dirty="0">
                <a:latin typeface="Arial" charset="0"/>
                <a:cs typeface="Arial" charset="0"/>
              </a:rPr>
              <a:t>comportamientos saludables entre los atletas,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sz="3000" b="1" dirty="0">
                <a:latin typeface="Arial" charset="0"/>
                <a:cs typeface="Arial" charset="0"/>
              </a:rPr>
              <a:t>así como </a:t>
            </a:r>
            <a:r>
              <a:rPr lang="es-ES" altLang="es-PR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entrenar</a:t>
            </a:r>
            <a:r>
              <a:rPr lang="es-ES" altLang="es-PR" sz="3000" b="1" dirty="0">
                <a:latin typeface="Arial" charset="0"/>
                <a:cs typeface="Arial" charset="0"/>
              </a:rPr>
              <a:t> las dimensiones físicas,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sz="3000" b="1" dirty="0">
                <a:latin typeface="Arial" charset="0"/>
                <a:cs typeface="Arial" charset="0"/>
              </a:rPr>
              <a:t>técnicas, tácticas y psicológicas-emocionales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sz="3000" b="1" dirty="0">
                <a:latin typeface="Arial" charset="0"/>
                <a:cs typeface="Arial" charset="0"/>
              </a:rPr>
              <a:t>de los deportistas, de manera que</a:t>
            </a:r>
          </a:p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s-ES" altLang="es-PR" sz="3000" b="1" dirty="0">
                <a:latin typeface="Arial" charset="0"/>
                <a:cs typeface="Arial" charset="0"/>
              </a:rPr>
              <a:t>se alcance un </a:t>
            </a:r>
            <a:r>
              <a:rPr lang="es-ES" altLang="es-PR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estado optimizado del atleta</a:t>
            </a:r>
            <a:r>
              <a:rPr lang="es-ES" altLang="es-PR" sz="3000" b="1" dirty="0">
                <a:latin typeface="Arial" charset="0"/>
                <a:cs typeface="Arial" charset="0"/>
              </a:rPr>
              <a:t> durante las competencias</a:t>
            </a:r>
            <a:endParaRPr lang="en-US" altLang="es-PR" sz="30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C2641A12-57B2-4A2C-ADF7-86B9D5C58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5877272"/>
            <a:ext cx="86407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 </a:t>
            </a:r>
            <a:r>
              <a:rPr lang="es-ES" altLang="es-PR" sz="1200" b="0" dirty="0">
                <a:latin typeface="Times New Roman" pitchFamily="18" charset="0"/>
              </a:rPr>
              <a:t>Adaptado de</a:t>
            </a:r>
            <a:r>
              <a:rPr lang="en-US" altLang="es-PR" sz="1200" b="0" dirty="0">
                <a:latin typeface="Times New Roman" pitchFamily="18" charset="0"/>
              </a:rPr>
              <a:t>: “</a:t>
            </a:r>
            <a:r>
              <a:rPr lang="es-ES" altLang="es-PR" sz="1200" b="0" dirty="0">
                <a:latin typeface="Times New Roman" pitchFamily="18" charset="0"/>
              </a:rPr>
              <a:t>¿Qué Importancia tiene la Función </a:t>
            </a:r>
            <a:r>
              <a:rPr lang="es-ES" altLang="es-PR" sz="1200" dirty="0">
                <a:latin typeface="Times New Roman" pitchFamily="18" charset="0"/>
              </a:rPr>
              <a:t>P</a:t>
            </a:r>
            <a:r>
              <a:rPr lang="es-ES" altLang="es-PR" sz="1200" b="0" dirty="0">
                <a:latin typeface="Times New Roman" pitchFamily="18" charset="0"/>
              </a:rPr>
              <a:t>sicopedagógica del Técnico Deportivo para la Mejora de sus Jugadores en un Club?</a:t>
            </a:r>
            <a:r>
              <a:rPr lang="en-US" altLang="es-PR" sz="1200" b="0" dirty="0">
                <a:latin typeface="Times New Roman" pitchFamily="18" charset="0"/>
              </a:rPr>
              <a:t>", por G. González Campos, 2010, </a:t>
            </a:r>
            <a:r>
              <a:rPr lang="es-ES" altLang="es-PR" sz="1200" b="1" i="1" dirty="0">
                <a:latin typeface="Times New Roman" pitchFamily="18" charset="0"/>
              </a:rPr>
              <a:t>Retos. Nuevas tendencias en Educación Física, Deporte y Recreación</a:t>
            </a:r>
            <a:r>
              <a:rPr lang="en-US" altLang="es-PR" sz="1200" b="1" i="1" dirty="0">
                <a:latin typeface="Times New Roman" pitchFamily="18" charset="0"/>
              </a:rPr>
              <a:t>, 18</a:t>
            </a:r>
            <a:r>
              <a:rPr lang="en-US" altLang="es-PR" sz="1200" i="1" dirty="0">
                <a:latin typeface="Times New Roman" pitchFamily="18" charset="0"/>
              </a:rPr>
              <a:t>,</a:t>
            </a:r>
            <a:r>
              <a:rPr lang="en-US" altLang="es-PR" sz="1200" b="0" dirty="0">
                <a:latin typeface="Times New Roman" pitchFamily="18" charset="0"/>
              </a:rPr>
              <a:t> 35-40. </a:t>
            </a:r>
            <a:r>
              <a:rPr lang="en-US" altLang="es-PR" sz="1200" b="0" dirty="0" err="1">
                <a:latin typeface="Times New Roman" pitchFamily="18" charset="0"/>
              </a:rPr>
              <a:t>Recuperado</a:t>
            </a:r>
            <a:r>
              <a:rPr lang="en-US" altLang="es-PR" sz="1200" b="0" dirty="0">
                <a:latin typeface="Times New Roman" pitchFamily="18" charset="0"/>
              </a:rPr>
              <a:t> de </a:t>
            </a:r>
            <a:r>
              <a:rPr lang="en-US" altLang="es-PR" sz="1200" b="1" i="1" dirty="0">
                <a:latin typeface="Times New Roman" pitchFamily="18" charset="0"/>
                <a:hlinkClick r:id="rId5"/>
              </a:rPr>
              <a:t>https://www.redalyc.org/pdf/3457/345732284007.pdf</a:t>
            </a:r>
            <a:endParaRPr lang="en-US" altLang="es-PR" sz="1200" b="1" i="1" dirty="0">
              <a:latin typeface="Times New Roman" pitchFamily="18" charset="0"/>
            </a:endParaRPr>
          </a:p>
        </p:txBody>
      </p:sp>
      <p:pic>
        <p:nvPicPr>
          <p:cNvPr id="5" name="Picture 4" descr="A picture containing person, group, football&#10;&#10;Description automatically generated">
            <a:extLst>
              <a:ext uri="{FF2B5EF4-FFF2-40B4-BE49-F238E27FC236}">
                <a16:creationId xmlns:a16="http://schemas.microsoft.com/office/drawing/2014/main" id="{41B8CE57-CB35-4E03-B30C-7DEBB9A8E0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06132"/>
            <a:ext cx="4932447" cy="2373971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40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6" name="Rectangle 10"/>
          <p:cNvSpPr>
            <a:spLocks noChangeArrowheads="1"/>
          </p:cNvSpPr>
          <p:nvPr/>
        </p:nvSpPr>
        <p:spPr bwMode="auto">
          <a:xfrm>
            <a:off x="179512" y="2613848"/>
            <a:ext cx="8372004" cy="3479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3000"/>
              </a:lnSpc>
              <a:spcBef>
                <a:spcPct val="20000"/>
              </a:spcBef>
            </a:pPr>
            <a:r>
              <a:rPr lang="es-ES" altLang="es-PR" sz="3600" b="1" dirty="0">
                <a:latin typeface="Arial" charset="0"/>
                <a:cs typeface="Arial" charset="0"/>
              </a:rPr>
              <a:t>Plan estructurado y progresivo</a:t>
            </a:r>
          </a:p>
          <a:p>
            <a:pPr algn="ctr" eaLnBrk="0" hangingPunct="0">
              <a:lnSpc>
                <a:spcPts val="3000"/>
              </a:lnSpc>
              <a:spcBef>
                <a:spcPct val="20000"/>
              </a:spcBef>
            </a:pPr>
            <a:r>
              <a:rPr lang="es-ES" altLang="es-PR" sz="3600" b="1" dirty="0">
                <a:latin typeface="Arial" charset="0"/>
                <a:cs typeface="Arial" charset="0"/>
              </a:rPr>
              <a:t>dirigido a mejorar</a:t>
            </a:r>
          </a:p>
          <a:p>
            <a:pPr algn="ctr" eaLnBrk="0" hangingPunct="0">
              <a:lnSpc>
                <a:spcPts val="3000"/>
              </a:lnSpc>
              <a:spcBef>
                <a:spcPct val="20000"/>
              </a:spcBef>
            </a:pPr>
            <a:r>
              <a:rPr lang="es-ES" altLang="es-PR" sz="3600" b="1" dirty="0">
                <a:latin typeface="Arial" charset="0"/>
                <a:cs typeface="Arial" charset="0"/>
              </a:rPr>
              <a:t>las </a:t>
            </a:r>
            <a:r>
              <a:rPr lang="es-E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habilidades motrices</a:t>
            </a:r>
            <a:r>
              <a:rPr lang="es-ES" altLang="es-PR" sz="3600" b="1" dirty="0">
                <a:latin typeface="Arial" charset="0"/>
                <a:cs typeface="Arial" charset="0"/>
              </a:rPr>
              <a:t> y</a:t>
            </a:r>
          </a:p>
          <a:p>
            <a:pPr algn="ctr" eaLnBrk="0" hangingPunct="0">
              <a:lnSpc>
                <a:spcPts val="3000"/>
              </a:lnSpc>
              <a:spcBef>
                <a:spcPct val="20000"/>
              </a:spcBef>
            </a:pPr>
            <a:r>
              <a:rPr lang="es-E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capacidades </a:t>
            </a:r>
            <a:r>
              <a:rPr lang="es-E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biomotoras</a:t>
            </a:r>
            <a:endParaRPr lang="es-ES" altLang="es-P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3000"/>
              </a:lnSpc>
              <a:spcBef>
                <a:spcPct val="20000"/>
              </a:spcBef>
            </a:pPr>
            <a:r>
              <a:rPr lang="es-ES" altLang="es-PR" sz="3600" b="1" dirty="0">
                <a:latin typeface="Arial" charset="0"/>
                <a:cs typeface="Arial" charset="0"/>
              </a:rPr>
              <a:t> de los competidores,</a:t>
            </a:r>
          </a:p>
          <a:p>
            <a:pPr algn="ctr" eaLnBrk="0" hangingPunct="0">
              <a:lnSpc>
                <a:spcPts val="3000"/>
              </a:lnSpc>
              <a:spcBef>
                <a:spcPct val="20000"/>
              </a:spcBef>
            </a:pPr>
            <a:r>
              <a:rPr lang="es-ES" altLang="es-PR" sz="3600" b="1" dirty="0">
                <a:latin typeface="Arial" charset="0"/>
                <a:cs typeface="Arial" charset="0"/>
              </a:rPr>
              <a:t>en busca de</a:t>
            </a:r>
          </a:p>
          <a:p>
            <a:pPr algn="ctr" eaLnBrk="0" hangingPunct="0">
              <a:lnSpc>
                <a:spcPts val="3000"/>
              </a:lnSpc>
              <a:spcBef>
                <a:spcPct val="20000"/>
              </a:spcBef>
            </a:pPr>
            <a:r>
              <a:rPr lang="es-E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optimizar la ejecutoria deportiva</a:t>
            </a:r>
            <a:endParaRPr lang="en-US" altLang="es-P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1F6D6CD-FD94-4EED-8FC2-1DAAFDECF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3097" y="1124744"/>
            <a:ext cx="5436503" cy="105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ENTRENAMIENTO</a:t>
            </a:r>
          </a:p>
          <a:p>
            <a:pPr eaLnBrk="0" hangingPunct="0"/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DEPORTIVO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2697EA2F-65DA-434C-A1FA-48E26BA57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</a:t>
            </a:r>
            <a:r>
              <a:rPr lang="es-ES" altLang="es-PR" sz="1200" b="0" dirty="0">
                <a:latin typeface="Times New Roman" pitchFamily="18" charset="0"/>
              </a:rPr>
              <a:t>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3, 329),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4" name="Picture 3" descr="Basketball going through hoop">
            <a:extLst>
              <a:ext uri="{FF2B5EF4-FFF2-40B4-BE49-F238E27FC236}">
                <a16:creationId xmlns:a16="http://schemas.microsoft.com/office/drawing/2014/main" id="{75F0144A-D3B7-41D5-A474-C844A9E136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83" y="509712"/>
            <a:ext cx="3337305" cy="2209661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8279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300">
        <p15:prstTrans prst="fallOver"/>
        <p:sndAc>
          <p:stSnd>
            <p:snd r:embed="rId4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air of tennis balls and a racket&#10;&#10;Description automatically generated with low confidence">
            <a:extLst>
              <a:ext uri="{FF2B5EF4-FFF2-40B4-BE49-F238E27FC236}">
                <a16:creationId xmlns:a16="http://schemas.microsoft.com/office/drawing/2014/main" id="{D014146E-F7FA-4720-8F85-919B806F6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74694"/>
            <a:ext cx="5904656" cy="20342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07FB1-350D-4CB4-AEBF-1EF769F8F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3356992"/>
            <a:ext cx="8352928" cy="297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29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Se encarga de modelar</a:t>
            </a:r>
          </a:p>
          <a:p>
            <a:pPr algn="ctr" eaLnBrk="0" hangingPunct="0">
              <a:lnSpc>
                <a:spcPts val="29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el </a:t>
            </a:r>
            <a:r>
              <a:rPr lang="es-E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liderato</a:t>
            </a:r>
            <a:r>
              <a:rPr lang="es-ES" altLang="es-PR" b="1" dirty="0">
                <a:latin typeface="Arial" charset="0"/>
                <a:cs typeface="Arial" charset="0"/>
              </a:rPr>
              <a:t> entre sus atletas,</a:t>
            </a:r>
          </a:p>
          <a:p>
            <a:pPr algn="ctr" eaLnBrk="0" hangingPunct="0">
              <a:lnSpc>
                <a:spcPts val="29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establecer el control del equipo y</a:t>
            </a:r>
          </a:p>
          <a:p>
            <a:pPr algn="ctr" eaLnBrk="0" hangingPunct="0">
              <a:lnSpc>
                <a:spcPts val="29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trabajar el componente</a:t>
            </a:r>
          </a:p>
          <a:p>
            <a:pPr algn="ctr" eaLnBrk="0" hangingPunct="0">
              <a:lnSpc>
                <a:spcPts val="2900"/>
              </a:lnSpc>
              <a:spcBef>
                <a:spcPct val="20000"/>
              </a:spcBef>
            </a:pPr>
            <a:r>
              <a:rPr lang="es-E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táctico-estratégico</a:t>
            </a:r>
            <a:r>
              <a:rPr lang="es-ES" altLang="es-PR" b="1" dirty="0">
                <a:latin typeface="Arial" charset="0"/>
                <a:cs typeface="Arial" charset="0"/>
              </a:rPr>
              <a:t> de las jugadas</a:t>
            </a:r>
          </a:p>
          <a:p>
            <a:pPr algn="ctr" eaLnBrk="0" hangingPunct="0">
              <a:lnSpc>
                <a:spcPts val="29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durante los eventos competitivos</a:t>
            </a:r>
            <a:endParaRPr lang="en-US" altLang="es-PR" b="1" dirty="0">
              <a:latin typeface="Arial" charset="0"/>
              <a:cs typeface="Arial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2429CFF-D5D1-4E66-9612-A76C58EAE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884" y="2780928"/>
            <a:ext cx="7222199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DIRIGENTE DEPORTIVO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6C060078-C58B-4413-8F58-2DD2ECECB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026" y="6242062"/>
            <a:ext cx="8573948" cy="1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s-PR" sz="1200" b="0" dirty="0">
                <a:latin typeface="Times New Roman" pitchFamily="18" charset="0"/>
              </a:rPr>
              <a:t>Kent, 1998, p. 305; Room, 2010, p. 92.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2432668"/>
      </p:ext>
    </p:extLst>
  </p:cSld>
  <p:clrMapOvr>
    <a:masterClrMapping/>
  </p:clrMapOvr>
  <p:transition spd="slow">
    <p:wheel spokes="1"/>
    <p:sndAc>
      <p:stSnd>
        <p:snd r:embed="rId4" name="breeze.wav"/>
      </p:stSnd>
    </p:sndAc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07FB1-350D-4CB4-AEBF-1EF769F8F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2616967"/>
            <a:ext cx="6912768" cy="3260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2900"/>
              </a:lnSpc>
              <a:spcBef>
                <a:spcPct val="20000"/>
              </a:spcBef>
            </a:pPr>
            <a:r>
              <a:rPr lang="es-ES" altLang="es-PR" b="1" dirty="0" err="1">
                <a:latin typeface="Arial" charset="0"/>
                <a:cs typeface="Arial" charset="0"/>
              </a:rPr>
              <a:t>Sub-disciplina</a:t>
            </a:r>
            <a:r>
              <a:rPr lang="es-ES" altLang="es-PR" b="1" dirty="0">
                <a:latin typeface="Arial" charset="0"/>
                <a:cs typeface="Arial" charset="0"/>
              </a:rPr>
              <a:t> del</a:t>
            </a:r>
          </a:p>
          <a:p>
            <a:pPr algn="ctr" eaLnBrk="0" hangingPunct="0">
              <a:lnSpc>
                <a:spcPts val="29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campo de las ciencias del deporte,</a:t>
            </a:r>
          </a:p>
          <a:p>
            <a:pPr algn="ctr" eaLnBrk="0" hangingPunct="0">
              <a:lnSpc>
                <a:spcPts val="29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de idiosincrasia transdisciplinaria,</a:t>
            </a:r>
          </a:p>
          <a:p>
            <a:pPr algn="ctr" eaLnBrk="0" hangingPunct="0">
              <a:lnSpc>
                <a:spcPts val="29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la cual incorpora</a:t>
            </a:r>
          </a:p>
          <a:p>
            <a:pPr algn="ctr" eaLnBrk="0" hangingPunct="0">
              <a:lnSpc>
                <a:spcPts val="29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los procesos pedagógicos</a:t>
            </a:r>
          </a:p>
          <a:p>
            <a:pPr algn="ctr" eaLnBrk="0" hangingPunct="0">
              <a:lnSpc>
                <a:spcPts val="29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de la Educación Física en los</a:t>
            </a:r>
          </a:p>
          <a:p>
            <a:pPr algn="ctr" eaLnBrk="0" hangingPunct="0">
              <a:lnSpc>
                <a:spcPts val="29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escenarios del coaching deportivo</a:t>
            </a:r>
            <a:endParaRPr lang="en-US" altLang="es-PR" b="1" dirty="0">
              <a:latin typeface="Arial" charset="0"/>
              <a:cs typeface="Arial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2429CFF-D5D1-4E66-9612-A76C58EAE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880" y="1035292"/>
            <a:ext cx="432048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PEDAGOGÍA</a:t>
            </a:r>
          </a:p>
          <a:p>
            <a:pPr eaLnBrk="0" hangingPunct="0"/>
            <a:r>
              <a:rPr lang="en-US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DEPORTIVA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E3CEE525-8FD2-4B6B-B3DB-B12AB7148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5969225"/>
            <a:ext cx="864076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Adaptado de</a:t>
            </a:r>
            <a:r>
              <a:rPr lang="en-US" altLang="es-PR" sz="1200" dirty="0">
                <a:latin typeface="Times New Roman" pitchFamily="18" charset="0"/>
              </a:rPr>
              <a:t>: </a:t>
            </a:r>
            <a:r>
              <a:rPr lang="en-US" altLang="es-PR" sz="1200" b="1" i="1" dirty="0">
                <a:latin typeface="Times New Roman" pitchFamily="18" charset="0"/>
              </a:rPr>
              <a:t>Sport pedagogy: An Introduction for Teaching and Coaching</a:t>
            </a:r>
            <a:r>
              <a:rPr lang="en-US" altLang="es-PR" sz="1200" i="1" dirty="0">
                <a:latin typeface="Times New Roman" pitchFamily="18" charset="0"/>
              </a:rPr>
              <a:t>.</a:t>
            </a:r>
            <a:r>
              <a:rPr lang="en-US" altLang="es-PR" sz="1200" dirty="0">
                <a:latin typeface="Times New Roman" pitchFamily="18" charset="0"/>
              </a:rPr>
              <a:t> (pp. 13-14, 21), por K. </a:t>
            </a:r>
            <a:r>
              <a:rPr lang="en-US" altLang="es-PR" sz="1200" dirty="0" err="1">
                <a:latin typeface="Times New Roman" pitchFamily="18" charset="0"/>
              </a:rPr>
              <a:t>Armour</a:t>
            </a:r>
            <a:r>
              <a:rPr lang="en-US" altLang="es-PR" sz="1200" dirty="0">
                <a:latin typeface="Times New Roman" pitchFamily="18" charset="0"/>
              </a:rPr>
              <a:t>, 2011, New York, NY: Routledge, an imprint of the Taylor &amp; Francis Group, an </a:t>
            </a:r>
            <a:r>
              <a:rPr lang="en-US" altLang="es-PR" sz="1200" dirty="0" err="1">
                <a:latin typeface="Times New Roman" pitchFamily="18" charset="0"/>
              </a:rPr>
              <a:t>informa</a:t>
            </a:r>
            <a:r>
              <a:rPr lang="en-US" altLang="es-PR" sz="1200" dirty="0">
                <a:latin typeface="Times New Roman" pitchFamily="18" charset="0"/>
              </a:rPr>
              <a:t> business. Copyright 2011 por: Taylor &amp; Francis.</a:t>
            </a:r>
          </a:p>
        </p:txBody>
      </p:sp>
      <p:pic>
        <p:nvPicPr>
          <p:cNvPr id="3" name="Picture 2" descr="A couple of people play tennis&#10;&#10;Description automatically generated with low confidence">
            <a:extLst>
              <a:ext uri="{FF2B5EF4-FFF2-40B4-BE49-F238E27FC236}">
                <a16:creationId xmlns:a16="http://schemas.microsoft.com/office/drawing/2014/main" id="{FCB9008F-A0E4-4DC9-8CE9-40734A8D6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7247"/>
            <a:ext cx="2952328" cy="1968219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890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 dir="vert"/>
        <p:sndAc>
          <p:stSnd>
            <p:snd r:embed="rId4" name="chimes.wav"/>
          </p:stSnd>
        </p:sndAc>
      </p:transition>
    </mc:Choice>
    <mc:Fallback xmlns="">
      <p:transition spd="slow">
        <p:checker dir="vert"/>
        <p:sndAc>
          <p:stSnd>
            <p:snd r:embed="rId6" name="chimes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6B21E9A-CCDA-495A-9A02-50835CF054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165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5" name="Rectangle 9"/>
          <p:cNvSpPr>
            <a:spLocks noChangeArrowheads="1"/>
          </p:cNvSpPr>
          <p:nvPr/>
        </p:nvSpPr>
        <p:spPr bwMode="auto">
          <a:xfrm>
            <a:off x="3419707" y="1034748"/>
            <a:ext cx="4896709" cy="1129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800"/>
              </a:lnSpc>
            </a:pPr>
            <a:r>
              <a:rPr lang="en-US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EDUCACIÓN PARA EL COACHING</a:t>
            </a:r>
          </a:p>
        </p:txBody>
      </p:sp>
      <p:sp>
        <p:nvSpPr>
          <p:cNvPr id="1314826" name="Rectangle 10"/>
          <p:cNvSpPr>
            <a:spLocks noChangeArrowheads="1"/>
          </p:cNvSpPr>
          <p:nvPr/>
        </p:nvSpPr>
        <p:spPr bwMode="auto">
          <a:xfrm>
            <a:off x="285026" y="2716652"/>
            <a:ext cx="8496944" cy="3448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37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El proceso de educación</a:t>
            </a:r>
          </a:p>
          <a:p>
            <a:pPr algn="ctr" eaLnBrk="0" hangingPunct="0">
              <a:lnSpc>
                <a:spcPts val="37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en la carrera del coaching</a:t>
            </a:r>
          </a:p>
          <a:p>
            <a:pPr algn="ctr" eaLnBrk="0" hangingPunct="0">
              <a:lnSpc>
                <a:spcPts val="37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alude al conjunto de</a:t>
            </a:r>
          </a:p>
          <a:p>
            <a:pPr algn="ctr" eaLnBrk="0" hangingPunct="0">
              <a:lnSpc>
                <a:spcPts val="37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competencias, </a:t>
            </a:r>
            <a:r>
              <a:rPr lang="es-ES" altLang="es-P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estándares</a:t>
            </a:r>
            <a:r>
              <a:rPr lang="es-ES" altLang="es-PR" sz="4000" b="1" dirty="0">
                <a:latin typeface="Arial" charset="0"/>
                <a:cs typeface="Arial" charset="0"/>
              </a:rPr>
              <a:t> y</a:t>
            </a:r>
          </a:p>
          <a:p>
            <a:pPr algn="ctr" eaLnBrk="0" hangingPunct="0">
              <a:lnSpc>
                <a:spcPts val="37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contenido curricular</a:t>
            </a:r>
          </a:p>
          <a:p>
            <a:pPr algn="ctr" eaLnBrk="0" hangingPunct="0">
              <a:lnSpc>
                <a:spcPts val="37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para los </a:t>
            </a:r>
            <a:r>
              <a:rPr lang="es-ES" altLang="es-PR" sz="4000" b="1" dirty="0" err="1">
                <a:latin typeface="Arial" charset="0"/>
                <a:cs typeface="Arial" charset="0"/>
              </a:rPr>
              <a:t>coaches</a:t>
            </a:r>
            <a:r>
              <a:rPr lang="es-ES" altLang="es-PR" sz="4000" b="1" dirty="0">
                <a:latin typeface="Arial" charset="0"/>
                <a:cs typeface="Arial" charset="0"/>
              </a:rPr>
              <a:t> deportivos</a:t>
            </a:r>
            <a:endParaRPr lang="en-US" altLang="es-PR" sz="4000" b="1" dirty="0">
              <a:latin typeface="Arial" charset="0"/>
              <a:cs typeface="Arial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C40B3C4-7915-46BC-8EFF-42F1C0925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026" y="6242062"/>
            <a:ext cx="8573948" cy="1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s-PR" sz="1200" b="0" dirty="0" err="1">
                <a:latin typeface="Times New Roman" pitchFamily="18" charset="0"/>
              </a:rPr>
              <a:t>Callary</a:t>
            </a:r>
            <a:r>
              <a:rPr lang="en-US" altLang="es-PR" sz="1200" b="0" dirty="0">
                <a:latin typeface="Times New Roman" pitchFamily="18" charset="0"/>
              </a:rPr>
              <a:t>, Culver, </a:t>
            </a:r>
            <a:r>
              <a:rPr lang="en-US" altLang="es-PR" sz="1200" b="0" dirty="0" err="1">
                <a:latin typeface="Times New Roman" pitchFamily="18" charset="0"/>
              </a:rPr>
              <a:t>Werthner</a:t>
            </a:r>
            <a:r>
              <a:rPr lang="en-US" altLang="es-PR" sz="1200" b="0" dirty="0">
                <a:latin typeface="Times New Roman" pitchFamily="18" charset="0"/>
              </a:rPr>
              <a:t>, &amp; Bales, 2014; Hinkle Smith, 2014 </a:t>
            </a:r>
          </a:p>
        </p:txBody>
      </p:sp>
      <p:pic>
        <p:nvPicPr>
          <p:cNvPr id="3" name="Picture 2" descr="A picture containing sport, baseball, athletic game&#10;&#10;Description automatically generated">
            <a:extLst>
              <a:ext uri="{FF2B5EF4-FFF2-40B4-BE49-F238E27FC236}">
                <a16:creationId xmlns:a16="http://schemas.microsoft.com/office/drawing/2014/main" id="{3994170E-C065-43A9-87CC-3804285BD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95" y="536698"/>
            <a:ext cx="2694276" cy="2126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721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  <p:sndAc>
          <p:stSnd>
            <p:snd r:embed="rId4" name="chimes.wav"/>
          </p:stSnd>
        </p:sndAc>
      </p:transition>
    </mc:Choice>
    <mc:Fallback xmlns="">
      <p:transition spd="slow">
        <p:comb/>
        <p:sndAc>
          <p:stSnd>
            <p:snd r:embed="rId6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1F7F4BE-2BBB-4DCD-80F0-85379EC58A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90D7D08-20BB-44B4-9F0F-3625F1CFD4EA}"/>
              </a:ext>
            </a:extLst>
          </p:cNvPr>
          <p:cNvSpPr>
            <a:spLocks/>
          </p:cNvSpPr>
          <p:nvPr/>
        </p:nvSpPr>
        <p:spPr bwMode="auto">
          <a:xfrm>
            <a:off x="3384725" y="756720"/>
            <a:ext cx="4248472" cy="40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COACHING DEPORTIVO: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BFE4FBA-2DBD-4FE7-A905-88747A705113}"/>
              </a:ext>
            </a:extLst>
          </p:cNvPr>
          <p:cNvSpPr>
            <a:spLocks/>
          </p:cNvSpPr>
          <p:nvPr/>
        </p:nvSpPr>
        <p:spPr bwMode="auto">
          <a:xfrm>
            <a:off x="3384726" y="2103821"/>
            <a:ext cx="5435746" cy="3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ES" altLang="es-PR" sz="24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DESARROLLO DE UN: </a:t>
            </a:r>
            <a:r>
              <a:rPr lang="es-ES" altLang="es-PR" sz="2400" b="0" i="1" u="sng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COACH</a:t>
            </a:r>
            <a:endParaRPr lang="es-PR" altLang="es-PR" sz="2400" b="0" dirty="0">
              <a:solidFill>
                <a:srgbClr val="74007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0F5E17-FFBD-4E32-BD91-16D02033FD16}"/>
              </a:ext>
            </a:extLst>
          </p:cNvPr>
          <p:cNvSpPr/>
          <p:nvPr/>
        </p:nvSpPr>
        <p:spPr>
          <a:xfrm>
            <a:off x="3384725" y="1636116"/>
            <a:ext cx="529659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s-PR" altLang="es-PR" sz="24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PREPARACIÓN/EDUCACIÓN</a:t>
            </a:r>
            <a:endParaRPr lang="es-PR" altLang="es-PR" sz="2400" dirty="0">
              <a:solidFill>
                <a:srgbClr val="4700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E3B9A92-C1A3-4BC7-8E0C-B795447CDDAC}"/>
              </a:ext>
            </a:extLst>
          </p:cNvPr>
          <p:cNvSpPr>
            <a:spLocks/>
          </p:cNvSpPr>
          <p:nvPr/>
        </p:nvSpPr>
        <p:spPr bwMode="auto">
          <a:xfrm>
            <a:off x="3384725" y="1227403"/>
            <a:ext cx="2952328" cy="40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INTRODUCCIÓN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A5326EC0-B3C7-4CA2-8116-44BD3E238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7272"/>
            <a:ext cx="8640762" cy="575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Adaptado de</a:t>
            </a:r>
            <a:r>
              <a:rPr lang="en-US" altLang="es-PR" sz="1200" dirty="0">
                <a:latin typeface="Times New Roman" pitchFamily="18" charset="0"/>
              </a:rPr>
              <a:t>: </a:t>
            </a:r>
            <a:r>
              <a:rPr lang="en-US" altLang="es-PR" sz="1200" b="1" i="1" dirty="0">
                <a:latin typeface="Times New Roman" pitchFamily="18" charset="0"/>
              </a:rPr>
              <a:t>Becoming a Better Sports Coach: Development Through Theory Applications</a:t>
            </a:r>
            <a:r>
              <a:rPr lang="en-US" altLang="es-PR" sz="1200" i="1" dirty="0">
                <a:latin typeface="Times New Roman" pitchFamily="18" charset="0"/>
              </a:rPr>
              <a:t>.</a:t>
            </a:r>
            <a:r>
              <a:rPr lang="en-US" altLang="es-PR" sz="1200" dirty="0">
                <a:latin typeface="Times New Roman" pitchFamily="18" charset="0"/>
              </a:rPr>
              <a:t> (pp. 5-6), por A. Carlsson, 2021, New York, NY: Routledge, an imprint of the Taylor &amp; Francis Group, an </a:t>
            </a:r>
            <a:r>
              <a:rPr lang="en-US" altLang="es-PR" sz="1200" dirty="0" err="1">
                <a:latin typeface="Times New Roman" pitchFamily="18" charset="0"/>
              </a:rPr>
              <a:t>informa</a:t>
            </a:r>
            <a:r>
              <a:rPr lang="en-US" altLang="es-PR" sz="1200" dirty="0">
                <a:latin typeface="Times New Roman" pitchFamily="18" charset="0"/>
              </a:rPr>
              <a:t> business. Copyright 2021 por: Taylor &amp; Francis.</a:t>
            </a: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D6BE5122-2606-4936-9B36-19F978C4F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592" y="2656751"/>
            <a:ext cx="8014904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desarrollo de un coach impera manifestarse,</a:t>
            </a:r>
          </a:p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parte, durante prácticas reales de la vida deportiva: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8">
            <a:extLst>
              <a:ext uri="{FF2B5EF4-FFF2-40B4-BE49-F238E27FC236}">
                <a16:creationId xmlns:a16="http://schemas.microsoft.com/office/drawing/2014/main" id="{3147FED0-91A3-4CC1-80AF-1A2D7530A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2262" y="3789040"/>
            <a:ext cx="1453554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Práctica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3" name="Picture 29" descr="Bullet_Round_Diamond_Maggenta_02">
            <a:extLst>
              <a:ext uri="{FF2B5EF4-FFF2-40B4-BE49-F238E27FC236}">
                <a16:creationId xmlns:a16="http://schemas.microsoft.com/office/drawing/2014/main" id="{88D4C18B-6A8E-417C-B93C-7453AC697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829525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8">
            <a:extLst>
              <a:ext uri="{FF2B5EF4-FFF2-40B4-BE49-F238E27FC236}">
                <a16:creationId xmlns:a16="http://schemas.microsoft.com/office/drawing/2014/main" id="{A4DCACA6-B5A4-45D9-AD06-EFAABCE92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2263" y="4373508"/>
            <a:ext cx="2173633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Experiencia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5" name="Picture 29" descr="Bullet_Round_Diamond_Maggenta_02">
            <a:extLst>
              <a:ext uri="{FF2B5EF4-FFF2-40B4-BE49-F238E27FC236}">
                <a16:creationId xmlns:a16="http://schemas.microsoft.com/office/drawing/2014/main" id="{51E552C0-8DEE-46EC-B097-6724DA1BB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413993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28">
            <a:extLst>
              <a:ext uri="{FF2B5EF4-FFF2-40B4-BE49-F238E27FC236}">
                <a16:creationId xmlns:a16="http://schemas.microsoft.com/office/drawing/2014/main" id="{6A7DB102-66C8-441D-9B1C-4529BBEE1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2262" y="4949572"/>
            <a:ext cx="7214194" cy="84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s-ES" altLang="es-PR" sz="2900" b="1" dirty="0">
                <a:solidFill>
                  <a:srgbClr val="000000"/>
                </a:solidFill>
                <a:latin typeface="Calibri" pitchFamily="34" charset="0"/>
              </a:rPr>
              <a:t>Solución de problemas durante las funciones actuales de un coach deportivo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7" name="Picture 26" descr="Bullet_Round_Diamond_Maggenta_02">
            <a:extLst>
              <a:ext uri="{FF2B5EF4-FFF2-40B4-BE49-F238E27FC236}">
                <a16:creationId xmlns:a16="http://schemas.microsoft.com/office/drawing/2014/main" id="{58C3B483-61F8-4C4A-8ACC-5211CD638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990057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PntBlue1">
            <a:extLst>
              <a:ext uri="{FF2B5EF4-FFF2-40B4-BE49-F238E27FC236}">
                <a16:creationId xmlns:a16="http://schemas.microsoft.com/office/drawing/2014/main" id="{F075D137-4745-4D1A-A974-B5CE25A25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84" y="259393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oup of people playing football&#10;&#10;Description automatically generated with medium confidence">
            <a:extLst>
              <a:ext uri="{FF2B5EF4-FFF2-40B4-BE49-F238E27FC236}">
                <a16:creationId xmlns:a16="http://schemas.microsoft.com/office/drawing/2014/main" id="{85D4F8DE-BE5B-43CA-BF7C-1C5A96B8A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61" y="652797"/>
            <a:ext cx="2893564" cy="1929042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948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90D7D08-20BB-44B4-9F0F-3625F1CFD4EA}"/>
              </a:ext>
            </a:extLst>
          </p:cNvPr>
          <p:cNvSpPr>
            <a:spLocks/>
          </p:cNvSpPr>
          <p:nvPr/>
        </p:nvSpPr>
        <p:spPr bwMode="auto">
          <a:xfrm>
            <a:off x="2619739" y="692696"/>
            <a:ext cx="4248472" cy="40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COACHING DEPORTIVO: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BFE4FBA-2DBD-4FE7-A905-88747A705113}"/>
              </a:ext>
            </a:extLst>
          </p:cNvPr>
          <p:cNvSpPr>
            <a:spLocks/>
          </p:cNvSpPr>
          <p:nvPr/>
        </p:nvSpPr>
        <p:spPr bwMode="auto">
          <a:xfrm>
            <a:off x="2619740" y="1796755"/>
            <a:ext cx="6299842" cy="3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ES" altLang="es-PR" sz="24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DEPORTES PARA: </a:t>
            </a:r>
            <a:r>
              <a:rPr lang="es-ES" altLang="es-PR" sz="2400" b="0" i="1" u="sng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DISCAPACITADOS</a:t>
            </a:r>
            <a:endParaRPr lang="es-PR" altLang="es-PR" sz="2400" b="0" dirty="0">
              <a:solidFill>
                <a:srgbClr val="74007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0F5E17-FFBD-4E32-BD91-16D02033FD16}"/>
              </a:ext>
            </a:extLst>
          </p:cNvPr>
          <p:cNvSpPr/>
          <p:nvPr/>
        </p:nvSpPr>
        <p:spPr>
          <a:xfrm>
            <a:off x="2619739" y="1257042"/>
            <a:ext cx="529659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s-PR" altLang="es-PR" sz="24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PREPARACIÓN/EDUCACIÓN</a:t>
            </a:r>
            <a:endParaRPr lang="es-PR" altLang="es-PR" sz="2400" dirty="0">
              <a:solidFill>
                <a:srgbClr val="4700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D6BE5122-2606-4936-9B36-19F978C4F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592" y="4022033"/>
            <a:ext cx="801490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Trayectorias profesionales institucionales: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8">
            <a:extLst>
              <a:ext uri="{FF2B5EF4-FFF2-40B4-BE49-F238E27FC236}">
                <a16:creationId xmlns:a16="http://schemas.microsoft.com/office/drawing/2014/main" id="{3147FED0-91A3-4CC1-80AF-1A2D7530A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2262" y="4607293"/>
            <a:ext cx="6998170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Universidades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ciencias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médicas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3" name="Picture 29" descr="Bullet_Round_Diamond_Maggenta_02">
            <a:extLst>
              <a:ext uri="{FF2B5EF4-FFF2-40B4-BE49-F238E27FC236}">
                <a16:creationId xmlns:a16="http://schemas.microsoft.com/office/drawing/2014/main" id="{88D4C18B-6A8E-417C-B93C-7453AC697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647778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8">
            <a:extLst>
              <a:ext uri="{FF2B5EF4-FFF2-40B4-BE49-F238E27FC236}">
                <a16:creationId xmlns:a16="http://schemas.microsoft.com/office/drawing/2014/main" id="{A4DCACA6-B5A4-45D9-AD06-EFAABCE92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2263" y="5263769"/>
            <a:ext cx="7214193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Programas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ciencias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deporte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5" name="Picture 29" descr="Bullet_Round_Diamond_Maggenta_02">
            <a:extLst>
              <a:ext uri="{FF2B5EF4-FFF2-40B4-BE49-F238E27FC236}">
                <a16:creationId xmlns:a16="http://schemas.microsoft.com/office/drawing/2014/main" id="{51E552C0-8DEE-46EC-B097-6724DA1BB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30425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PntBlue1">
            <a:extLst>
              <a:ext uri="{FF2B5EF4-FFF2-40B4-BE49-F238E27FC236}">
                <a16:creationId xmlns:a16="http://schemas.microsoft.com/office/drawing/2014/main" id="{F075D137-4745-4D1A-A974-B5CE25A25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84" y="395922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6">
            <a:extLst>
              <a:ext uri="{FF2B5EF4-FFF2-40B4-BE49-F238E27FC236}">
                <a16:creationId xmlns:a16="http://schemas.microsoft.com/office/drawing/2014/main" id="{B4088215-5878-49B1-BE64-1E9589F74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40" y="5877272"/>
            <a:ext cx="878522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“</a:t>
            </a:r>
            <a:r>
              <a:rPr lang="en-US" altLang="es-PR" sz="1200" b="0" dirty="0">
                <a:latin typeface="Times New Roman" pitchFamily="18" charset="0"/>
              </a:rPr>
              <a:t>Beyond High </a:t>
            </a:r>
            <a:r>
              <a:rPr lang="en-US" altLang="es-PR" sz="1200" dirty="0">
                <a:latin typeface="Times New Roman" pitchFamily="18" charset="0"/>
              </a:rPr>
              <a:t>P</a:t>
            </a:r>
            <a:r>
              <a:rPr lang="en-US" altLang="es-PR" sz="1200" b="0" dirty="0">
                <a:latin typeface="Times New Roman" pitchFamily="18" charset="0"/>
              </a:rPr>
              <a:t>erformance: Disability Sport </a:t>
            </a:r>
            <a:r>
              <a:rPr lang="en-US" altLang="es-PR" sz="1200" dirty="0">
                <a:latin typeface="Times New Roman" pitchFamily="18" charset="0"/>
              </a:rPr>
              <a:t>C</a:t>
            </a:r>
            <a:r>
              <a:rPr lang="en-US" altLang="es-PR" sz="1200" b="0" dirty="0">
                <a:latin typeface="Times New Roman" pitchFamily="18" charset="0"/>
              </a:rPr>
              <a:t>oaching?</a:t>
            </a:r>
            <a:r>
              <a:rPr lang="es-ES" altLang="es-PR" sz="1200" b="0" dirty="0">
                <a:latin typeface="Times New Roman" pitchFamily="18" charset="0"/>
              </a:rPr>
              <a:t>,” por </a:t>
            </a:r>
            <a:r>
              <a:rPr lang="de-DE" altLang="es-PR" sz="1200" b="0" dirty="0">
                <a:latin typeface="Times New Roman" pitchFamily="18" charset="0"/>
              </a:rPr>
              <a:t>G. Z. Kohe &amp; D. M. Peters</a:t>
            </a:r>
            <a:r>
              <a:rPr lang="es-ES" altLang="es-PR" sz="1200" b="0" dirty="0">
                <a:latin typeface="Times New Roman" pitchFamily="18" charset="0"/>
              </a:rPr>
              <a:t>. En </a:t>
            </a:r>
            <a:r>
              <a:rPr lang="en-US" altLang="es-PR" sz="1200" b="1" i="1" dirty="0">
                <a:latin typeface="Times New Roman" pitchFamily="18" charset="0"/>
              </a:rPr>
              <a:t>High Performance Disability Sport Coaching</a:t>
            </a:r>
            <a:r>
              <a:rPr lang="en-US" altLang="es-PR" sz="1200" b="0" dirty="0">
                <a:latin typeface="Times New Roman" pitchFamily="18" charset="0"/>
              </a:rPr>
              <a:t>. (pp. 186-207), por</a:t>
            </a:r>
            <a:r>
              <a:rPr lang="es-ES" altLang="es-PR" sz="1200" dirty="0">
                <a:latin typeface="Times New Roman" pitchFamily="18" charset="0"/>
              </a:rPr>
              <a:t> D. </a:t>
            </a:r>
            <a:r>
              <a:rPr lang="de-DE" altLang="es-PR" sz="1200" dirty="0">
                <a:latin typeface="Times New Roman" pitchFamily="18" charset="0"/>
              </a:rPr>
              <a:t>G. Z. Kohe &amp; D. M. Peters</a:t>
            </a:r>
            <a:r>
              <a:rPr lang="es-ES" altLang="es-PR" sz="1200" b="0" dirty="0">
                <a:latin typeface="Times New Roman" pitchFamily="18" charset="0"/>
              </a:rPr>
              <a:t> (Eds.), 2017, </a:t>
            </a:r>
            <a:r>
              <a:rPr lang="en-US" altLang="es-PR" sz="1200" b="0" dirty="0">
                <a:latin typeface="Times New Roman" pitchFamily="18" charset="0"/>
              </a:rPr>
              <a:t>New York, NY: Routledge, an imprint of the Taylor &amp; Francis Group, an </a:t>
            </a:r>
            <a:r>
              <a:rPr lang="en-US" altLang="es-PR" sz="1200" b="0" dirty="0" err="1">
                <a:latin typeface="Times New Roman" pitchFamily="18" charset="0"/>
              </a:rPr>
              <a:t>informa</a:t>
            </a:r>
            <a:r>
              <a:rPr lang="en-US" altLang="es-PR" sz="1200" b="0" dirty="0">
                <a:latin typeface="Times New Roman" pitchFamily="18" charset="0"/>
              </a:rPr>
              <a:t> business. </a:t>
            </a:r>
            <a:r>
              <a:rPr lang="es-ES" altLang="es-PR" sz="1200" b="0" dirty="0">
                <a:latin typeface="Times New Roman" pitchFamily="18" charset="0"/>
              </a:rPr>
              <a:t>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2017 por </a:t>
            </a:r>
            <a:r>
              <a:rPr lang="en-US" altLang="es-PR" sz="1200" b="0" dirty="0" err="1">
                <a:latin typeface="Times New Roman" pitchFamily="18" charset="0"/>
              </a:rPr>
              <a:t>Geoffery</a:t>
            </a:r>
            <a:r>
              <a:rPr lang="en-US" altLang="es-PR" sz="1200" b="0" dirty="0">
                <a:latin typeface="Times New Roman" pitchFamily="18" charset="0"/>
              </a:rPr>
              <a:t> Z. </a:t>
            </a:r>
            <a:r>
              <a:rPr lang="en-US" altLang="es-PR" sz="1200" b="0" dirty="0" err="1">
                <a:latin typeface="Times New Roman" pitchFamily="18" charset="0"/>
              </a:rPr>
              <a:t>Kohe</a:t>
            </a:r>
            <a:r>
              <a:rPr lang="en-US" altLang="es-PR" sz="1200" b="0" dirty="0">
                <a:latin typeface="Times New Roman" pitchFamily="18" charset="0"/>
              </a:rPr>
              <a:t> y Derek M. Peters.</a:t>
            </a:r>
          </a:p>
        </p:txBody>
      </p:sp>
      <p:pic>
        <p:nvPicPr>
          <p:cNvPr id="17" name="Picture 16" descr="CURVHEAD">
            <a:extLst>
              <a:ext uri="{FF2B5EF4-FFF2-40B4-BE49-F238E27FC236}">
                <a16:creationId xmlns:a16="http://schemas.microsoft.com/office/drawing/2014/main" id="{E2048DF1-4890-41FC-831B-DE7DB90E5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747" y="2356864"/>
            <a:ext cx="4966996" cy="1413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85F675E-DED9-4DCA-A6E2-1A3DF91D4139}"/>
              </a:ext>
            </a:extLst>
          </p:cNvPr>
          <p:cNvSpPr>
            <a:spLocks/>
          </p:cNvSpPr>
          <p:nvPr/>
        </p:nvSpPr>
        <p:spPr bwMode="auto">
          <a:xfrm>
            <a:off x="2906215" y="2622782"/>
            <a:ext cx="4536504" cy="88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S" altLang="es-PR" sz="2000" b="0" dirty="0">
                <a:solidFill>
                  <a:srgbClr val="A2005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</a:t>
            </a:r>
          </a:p>
          <a:p>
            <a:pPr algn="ctr"/>
            <a:r>
              <a:rPr lang="es-ES" altLang="es-PR" sz="2000" b="0" dirty="0">
                <a:solidFill>
                  <a:srgbClr val="A2005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 ALTO RENDIMIENTO</a:t>
            </a:r>
          </a:p>
          <a:p>
            <a:pPr algn="ctr"/>
            <a:r>
              <a:rPr lang="es-ES" altLang="es-PR" sz="2000" b="0" dirty="0">
                <a:solidFill>
                  <a:srgbClr val="A2005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PARA DISCAPACITADOS</a:t>
            </a:r>
            <a:endParaRPr lang="es-PR" altLang="es-PR" sz="2000" b="0" i="1" dirty="0">
              <a:solidFill>
                <a:srgbClr val="A2005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 descr="A person holding a tablet&#10;&#10;Description automatically generated with medium confidence">
            <a:extLst>
              <a:ext uri="{FF2B5EF4-FFF2-40B4-BE49-F238E27FC236}">
                <a16:creationId xmlns:a16="http://schemas.microsoft.com/office/drawing/2014/main" id="{6FBCBD09-E4C5-4D59-B510-AA592109AB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2375801" cy="33005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843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91840CA-65A6-4151-81C5-E8EE9B57F5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195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42FDF58-E74C-448C-825B-97B1ADFA15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" y="2276872"/>
            <a:ext cx="9144000" cy="3845100"/>
          </a:xfrm>
          <a:prstGeom prst="rect">
            <a:avLst/>
          </a:prstGeom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174B91EA-A3B0-4FBF-8DB5-3963BF766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16" y="908720"/>
            <a:ext cx="88204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NATIONAL STANDARDS FOR SPORT COACHES</a:t>
            </a:r>
          </a:p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(SHAPE)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047738BF-2CFC-4A1C-86CA-80A378DB6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64" y="1628800"/>
            <a:ext cx="88204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https://www.shapeamerica.org/standards/coaching/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827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6A2E08BB-D61A-424A-96E0-A94622490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9" y="692696"/>
            <a:ext cx="88204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ICCE STANDARDS FOR HIGHER EDUCATION: SPORT COACHING BACHELOR DEGREES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EEB7E39-D955-4BCF-A6A5-7F31655F7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800" y="1448780"/>
            <a:ext cx="88204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https://www.icce.ws/_assets/files/icds-draft-4-final-october-16-with-cover.pdf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132C0F1-442D-45E3-B256-3DDC0570BF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09" y="2204864"/>
            <a:ext cx="6886575" cy="4171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382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DE3AD927-66C1-4A6A-9FD7-ABCA13B01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16" y="764704"/>
            <a:ext cx="88204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INTERNATIONAL SPORT COACHING FRAMEWORK, VERSION 1.2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D7FC026-18FA-4E45-A909-25D9A19DB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0768"/>
            <a:ext cx="914400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https://www.icce.ws/_assets/files/iscf-1.2-10-7-15.pdf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F30281-2B53-44A5-B40E-8F41CC122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03" y="1924464"/>
            <a:ext cx="6191088" cy="44568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2611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DE3AD927-66C1-4A6A-9FD7-ABCA13B01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16" y="692696"/>
            <a:ext cx="8820472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EUROPEAN SPORT COACHING FRAMEWORK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D7FC026-18FA-4E45-A909-25D9A19DB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16" y="1196752"/>
            <a:ext cx="8436159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https://www.coachlearn.eu/_assets/files/project_documents/european-sport-coaching-framework.pdf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4ADC1C9-B1E5-4A78-AEF7-ED9441CC0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257" y="1988840"/>
            <a:ext cx="5529039" cy="44265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757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E7449580-C347-4342-A606-5700BE989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9" y="692696"/>
            <a:ext cx="9129801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THE INTERNATIONAL SPORT COACHING</a:t>
            </a:r>
          </a:p>
          <a:p>
            <a:pPr algn="ctr" eaLnBrk="0" hangingPunct="0"/>
            <a:r>
              <a:rPr lang="en-US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BACHELOR DEGREE STANDARDS OF THE:</a:t>
            </a:r>
          </a:p>
          <a:p>
            <a:pPr algn="ctr" eaLnBrk="0" hangingPunct="0"/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INTERNATIONAL COUNCIL FOR COACHING EXCELLENCE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ABB0378-3157-4CD3-8C16-5A20F2082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64" y="1772816"/>
            <a:ext cx="882047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https://eprints.leedsbeckett.ac.uk/id/eprint/3041/8/Lara-Bercial%20et%20al%202016%20-%20International%20Coaching%20Degree%20Standards.pdf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9068519-E4AA-4206-AFB7-B9746438A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744592"/>
            <a:ext cx="6264696" cy="36367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E0D37E-00B7-444C-8DDB-5CB831C06D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548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D22DA68-430F-47E3-815A-72DEE8751BFF}"/>
              </a:ext>
            </a:extLst>
          </p:cNvPr>
          <p:cNvSpPr>
            <a:spLocks/>
          </p:cNvSpPr>
          <p:nvPr/>
        </p:nvSpPr>
        <p:spPr bwMode="auto">
          <a:xfrm>
            <a:off x="1907704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D77BA72A-8003-4331-9F0A-5B626B832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6936" y="1412776"/>
            <a:ext cx="4248150" cy="430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 err="1"/>
              <a:t>Callary</a:t>
            </a:r>
            <a:r>
              <a:rPr lang="en-US" altLang="es-PR" sz="2800" b="0" dirty="0"/>
              <a:t>, B., &amp; </a:t>
            </a:r>
            <a:r>
              <a:rPr lang="en-US" altLang="es-PR" sz="2800" b="0" dirty="0" err="1"/>
              <a:t>Gearity</a:t>
            </a:r>
            <a:r>
              <a:rPr lang="en-US" altLang="es-PR" sz="2800" b="0" dirty="0"/>
              <a:t>, B. (Eds.). (2020). </a:t>
            </a:r>
            <a:r>
              <a:rPr lang="en-US" altLang="es-PR" sz="2800" b="0" i="1" dirty="0"/>
              <a:t>Coach education and development in sport: Instructional strategies</a:t>
            </a:r>
            <a:r>
              <a:rPr lang="en-US" altLang="es-PR" sz="2800" b="0" dirty="0"/>
              <a:t>. New York, NY: Routledge, an imprint of the Taylor &amp; Francis Group, an </a:t>
            </a:r>
            <a:r>
              <a:rPr lang="en-US" altLang="es-PR" sz="2800" b="0" dirty="0" err="1"/>
              <a:t>informa</a:t>
            </a:r>
            <a:r>
              <a:rPr lang="en-US" altLang="es-PR" sz="2800" b="0" dirty="0"/>
              <a:t> business.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7AC7D1-1C92-4F53-B2E5-679D52FF8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46283"/>
            <a:ext cx="3883497" cy="57070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345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breeze.wav"/>
          </p:stSnd>
        </p:sndAc>
      </p:transition>
    </mc:Choice>
    <mc:Fallback xmlns="">
      <p:transition spd="slow">
        <p:newsflash/>
        <p:sndAc>
          <p:stSnd>
            <p:snd r:embed="rId6" name="breeze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CD19669-A1EF-4401-A186-7F6F1B1C3A53}"/>
              </a:ext>
            </a:extLst>
          </p:cNvPr>
          <p:cNvSpPr>
            <a:spLocks/>
          </p:cNvSpPr>
          <p:nvPr/>
        </p:nvSpPr>
        <p:spPr bwMode="auto">
          <a:xfrm>
            <a:off x="498038" y="764704"/>
            <a:ext cx="777686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5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DECLARACIONES FINANCIERAS Y</a:t>
            </a:r>
          </a:p>
          <a:p>
            <a:pPr algn="ctr"/>
            <a:r>
              <a:rPr lang="es-PR" altLang="es-PR" sz="5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CONFLICTO DE</a:t>
            </a:r>
          </a:p>
          <a:p>
            <a:pPr algn="ctr"/>
            <a:r>
              <a:rPr lang="es-PR" altLang="es-PR" sz="5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INTERESES:</a:t>
            </a:r>
            <a:endParaRPr lang="es-PR" altLang="es-PR" sz="5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7E95D03C-7ADB-4208-832A-D828A0CB1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038" y="4221088"/>
            <a:ext cx="7776864" cy="233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54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NINGUNA</a:t>
            </a:r>
          </a:p>
          <a:p>
            <a:pPr algn="ctr">
              <a:lnSpc>
                <a:spcPct val="90000"/>
              </a:lnSpc>
            </a:pPr>
            <a:r>
              <a:rPr lang="es-PR" altLang="es-PR" sz="54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Relacionada con esta Presentación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767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 pattern="rectangl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C8581C-7487-4E16-9608-E5FD6A0EC1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052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7203A885-9E6E-42E3-B01F-8A8BC7DFD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24" y="6093296"/>
            <a:ext cx="85739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</a:t>
            </a:r>
            <a:r>
              <a:rPr lang="es-ES" altLang="es-PR" sz="1200" b="0" dirty="0">
                <a:latin typeface="Times New Roman" pitchFamily="18" charset="0"/>
              </a:rPr>
              <a:t>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successful coach: Guidelines for coaching practice</a:t>
            </a:r>
            <a:r>
              <a:rPr lang="en-US" altLang="es-PR" sz="1200" dirty="0">
                <a:latin typeface="Times New Roman" pitchFamily="18" charset="0"/>
              </a:rPr>
              <a:t>. 3ra ed.; (p. ?),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P. Crisfield, P. Cabral, &amp; F. Carpenter</a:t>
            </a:r>
            <a:r>
              <a:rPr lang="en-US" altLang="es-PR" sz="1200" b="0" dirty="0">
                <a:latin typeface="Times New Roman" pitchFamily="18" charset="0"/>
              </a:rPr>
              <a:t>, 2003,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UK: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SportsCoachUK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Leeds. Copyright 2003 por ?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0D7D08-20BB-44B4-9F0F-3625F1CFD4EA}"/>
              </a:ext>
            </a:extLst>
          </p:cNvPr>
          <p:cNvSpPr>
            <a:spLocks/>
          </p:cNvSpPr>
          <p:nvPr/>
        </p:nvSpPr>
        <p:spPr bwMode="auto">
          <a:xfrm>
            <a:off x="2880668" y="756720"/>
            <a:ext cx="4248472" cy="40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COACHING DEPORTIVO: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BFE4FBA-2DBD-4FE7-A905-88747A705113}"/>
              </a:ext>
            </a:extLst>
          </p:cNvPr>
          <p:cNvSpPr>
            <a:spLocks/>
          </p:cNvSpPr>
          <p:nvPr/>
        </p:nvSpPr>
        <p:spPr bwMode="auto">
          <a:xfrm>
            <a:off x="2880668" y="2103821"/>
            <a:ext cx="5393332" cy="3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ES" altLang="es-PR" sz="24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COACH DEPORTIVO </a:t>
            </a:r>
            <a:r>
              <a:rPr lang="es-ES" altLang="es-PR" sz="2400" b="0" i="1" u="sng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EFECTIVO</a:t>
            </a:r>
            <a:r>
              <a:rPr lang="es-PR" altLang="es-PR" sz="24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0F5E17-FFBD-4E32-BD91-16D02033FD16}"/>
              </a:ext>
            </a:extLst>
          </p:cNvPr>
          <p:cNvSpPr/>
          <p:nvPr/>
        </p:nvSpPr>
        <p:spPr>
          <a:xfrm>
            <a:off x="2880668" y="1636116"/>
            <a:ext cx="601181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s-PR" altLang="es-PR" sz="24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DESTREZAS Y CUALIDADES</a:t>
            </a:r>
            <a:r>
              <a:rPr lang="es-PR" altLang="es-PR" sz="24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DE UN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011C5825-BF98-4677-99D2-0E95F47C1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3920628"/>
            <a:ext cx="805613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Proveer retroalimentación de forma imparcial, oportunamente y constructiva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 descr="PntBlue1">
            <a:extLst>
              <a:ext uri="{FF2B5EF4-FFF2-40B4-BE49-F238E27FC236}">
                <a16:creationId xmlns:a16="http://schemas.microsoft.com/office/drawing/2014/main" id="{42294615-27C1-4C99-993C-54126CE89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0281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94FC45F8-FB09-4BB5-BE49-224034B6D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5464851"/>
            <a:ext cx="790633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Posee destrezas analíticas</a:t>
            </a:r>
          </a:p>
        </p:txBody>
      </p:sp>
      <p:pic>
        <p:nvPicPr>
          <p:cNvPr id="19" name="Picture 10" descr="PntBlue1">
            <a:extLst>
              <a:ext uri="{FF2B5EF4-FFF2-40B4-BE49-F238E27FC236}">
                <a16:creationId xmlns:a16="http://schemas.microsoft.com/office/drawing/2014/main" id="{E901341C-7166-4A5E-8496-478188A31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4704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9">
            <a:extLst>
              <a:ext uri="{FF2B5EF4-FFF2-40B4-BE49-F238E27FC236}">
                <a16:creationId xmlns:a16="http://schemas.microsoft.com/office/drawing/2014/main" id="{E4829789-3474-4458-A296-2A41EA89B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124" y="4816779"/>
            <a:ext cx="790633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planificador eficaz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0" descr="PntBlue1">
            <a:extLst>
              <a:ext uri="{FF2B5EF4-FFF2-40B4-BE49-F238E27FC236}">
                <a16:creationId xmlns:a16="http://schemas.microsoft.com/office/drawing/2014/main" id="{6D61ACD9-9FCE-4D13-AAF0-744FE5DD7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479896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>
            <a:extLst>
              <a:ext uri="{FF2B5EF4-FFF2-40B4-BE49-F238E27FC236}">
                <a16:creationId xmlns:a16="http://schemas.microsoft.com/office/drawing/2014/main" id="{1255AE24-A9C2-471D-9AC8-8DFD3FEA6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2726730"/>
            <a:ext cx="8056136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Poder </a:t>
            </a:r>
            <a:r>
              <a:rPr lang="es-ES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comunicarse</a:t>
            </a: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efectivamente, lo cual se encuentra vinculado con la capacidad de escuchar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0" descr="PntBlue1">
            <a:extLst>
              <a:ext uri="{FF2B5EF4-FFF2-40B4-BE49-F238E27FC236}">
                <a16:creationId xmlns:a16="http://schemas.microsoft.com/office/drawing/2014/main" id="{541D27EE-34A4-4188-AAC0-6BB2B028F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4E3B9A92-C1A3-4BC7-8E0C-B795447CDDAC}"/>
              </a:ext>
            </a:extLst>
          </p:cNvPr>
          <p:cNvSpPr>
            <a:spLocks/>
          </p:cNvSpPr>
          <p:nvPr/>
        </p:nvSpPr>
        <p:spPr bwMode="auto">
          <a:xfrm>
            <a:off x="2880668" y="1227403"/>
            <a:ext cx="2952328" cy="40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INTRODUCCIÓN</a:t>
            </a:r>
          </a:p>
        </p:txBody>
      </p:sp>
      <p:pic>
        <p:nvPicPr>
          <p:cNvPr id="3" name="Picture 2" descr="A picture containing grass, person, outdoor, field&#10;&#10;Description automatically generated">
            <a:extLst>
              <a:ext uri="{FF2B5EF4-FFF2-40B4-BE49-F238E27FC236}">
                <a16:creationId xmlns:a16="http://schemas.microsoft.com/office/drawing/2014/main" id="{9C3EF962-EB3E-4797-8CD8-AEB72EDD4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04775"/>
            <a:ext cx="2822582" cy="1881721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843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allery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7203A885-9E6E-42E3-B01F-8A8BC7DFD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516" y="6093296"/>
            <a:ext cx="85739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</a:t>
            </a:r>
            <a:r>
              <a:rPr lang="es-ES" altLang="es-PR" sz="1200" b="0" dirty="0">
                <a:latin typeface="Times New Roman" pitchFamily="18" charset="0"/>
              </a:rPr>
              <a:t>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successful coach: Guidelines for coaching practice</a:t>
            </a:r>
            <a:r>
              <a:rPr lang="en-US" altLang="es-PR" sz="1200" dirty="0">
                <a:latin typeface="Times New Roman" pitchFamily="18" charset="0"/>
              </a:rPr>
              <a:t>. 3ra ed.; (p. ?),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P. Crisfield, P. Cabral, &amp; F. Carpenter</a:t>
            </a:r>
            <a:r>
              <a:rPr lang="en-US" altLang="es-PR" sz="1200" b="0" dirty="0">
                <a:latin typeface="Times New Roman" pitchFamily="18" charset="0"/>
              </a:rPr>
              <a:t>, 2003,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UK: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SportsCoachUK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Leeds. Copyright 2003 por ?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AB6168E0-8DDE-4891-BC04-86FF1C187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363" y="4273987"/>
            <a:ext cx="7834325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Actitudes de mejoramiento profesional con la finalidad de adquirir conocimientos y destrezas actualizadas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0" descr="PntBlue1">
            <a:extLst>
              <a:ext uri="{FF2B5EF4-FFF2-40B4-BE49-F238E27FC236}">
                <a16:creationId xmlns:a16="http://schemas.microsoft.com/office/drawing/2014/main" id="{65E974BB-9616-4C56-BFAF-8746A5D55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56" y="425617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9">
            <a:extLst>
              <a:ext uri="{FF2B5EF4-FFF2-40B4-BE49-F238E27FC236}">
                <a16:creationId xmlns:a16="http://schemas.microsoft.com/office/drawing/2014/main" id="{724BE276-8EA7-443B-BF84-CE3CB0FC0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364" y="2516972"/>
            <a:ext cx="808112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 para mantener un ambiente de coaching deportivo seguro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>
            <a:extLst>
              <a:ext uri="{FF2B5EF4-FFF2-40B4-BE49-F238E27FC236}">
                <a16:creationId xmlns:a16="http://schemas.microsoft.com/office/drawing/2014/main" id="{0001800B-308D-4378-9EBA-1830482CF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56" y="245597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9">
            <a:extLst>
              <a:ext uri="{FF2B5EF4-FFF2-40B4-BE49-F238E27FC236}">
                <a16:creationId xmlns:a16="http://schemas.microsoft.com/office/drawing/2014/main" id="{765405EF-5912-432B-8DF9-AAD54CCD1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76" y="3409891"/>
            <a:ext cx="8086912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Habilidad indagatoria e investigativa durante la práctica del coaching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PntBlue1">
            <a:extLst>
              <a:ext uri="{FF2B5EF4-FFF2-40B4-BE49-F238E27FC236}">
                <a16:creationId xmlns:a16="http://schemas.microsoft.com/office/drawing/2014/main" id="{02785587-0028-4A71-AD8F-7534CD307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68" y="339208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9">
            <a:extLst>
              <a:ext uri="{FF2B5EF4-FFF2-40B4-BE49-F238E27FC236}">
                <a16:creationId xmlns:a16="http://schemas.microsoft.com/office/drawing/2014/main" id="{654EC885-94D8-4623-BA41-A131FC6A9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76" y="5360788"/>
            <a:ext cx="783432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 para reflexionar sobre su práctica de coaching en los deportes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10" descr="PntBlue1">
            <a:extLst>
              <a:ext uri="{FF2B5EF4-FFF2-40B4-BE49-F238E27FC236}">
                <a16:creationId xmlns:a16="http://schemas.microsoft.com/office/drawing/2014/main" id="{C948896B-CD28-4926-A87F-3E4FFA230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68" y="534297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0EB1A48D-42FF-4BC3-ABFD-590C6D9707FE}"/>
              </a:ext>
            </a:extLst>
          </p:cNvPr>
          <p:cNvSpPr>
            <a:spLocks/>
          </p:cNvSpPr>
          <p:nvPr/>
        </p:nvSpPr>
        <p:spPr bwMode="auto">
          <a:xfrm>
            <a:off x="2627784" y="2067493"/>
            <a:ext cx="288032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i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continuación -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6EE87F92-A488-45E5-9A38-A07678542E58}"/>
              </a:ext>
            </a:extLst>
          </p:cNvPr>
          <p:cNvSpPr>
            <a:spLocks/>
          </p:cNvSpPr>
          <p:nvPr/>
        </p:nvSpPr>
        <p:spPr bwMode="auto">
          <a:xfrm>
            <a:off x="2592636" y="620688"/>
            <a:ext cx="4248472" cy="40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COACHING DEPORTIVO: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7F098CA8-7B11-4DC1-AE92-6CC544FC11CE}"/>
              </a:ext>
            </a:extLst>
          </p:cNvPr>
          <p:cNvSpPr>
            <a:spLocks/>
          </p:cNvSpPr>
          <p:nvPr/>
        </p:nvSpPr>
        <p:spPr bwMode="auto">
          <a:xfrm>
            <a:off x="2592636" y="1708792"/>
            <a:ext cx="5393332" cy="3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ES" altLang="es-PR" sz="24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COACH DEPORTIVO </a:t>
            </a:r>
            <a:r>
              <a:rPr lang="es-ES" altLang="es-PR" sz="2400" b="0" i="1" u="sng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EFECTIVO</a:t>
            </a:r>
            <a:r>
              <a:rPr lang="es-PR" altLang="es-PR" sz="24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658E663-D47B-4E73-BEC5-7D9D7F3EF889}"/>
              </a:ext>
            </a:extLst>
          </p:cNvPr>
          <p:cNvSpPr/>
          <p:nvPr/>
        </p:nvSpPr>
        <p:spPr>
          <a:xfrm>
            <a:off x="2592636" y="1348752"/>
            <a:ext cx="601181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s-PR" altLang="es-PR" sz="24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DESTREZAS Y CUALIDADES</a:t>
            </a:r>
            <a:r>
              <a:rPr lang="es-PR" altLang="es-PR" sz="24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DE UN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F6F674FE-A0E6-46F0-84B4-E10D5D8E5730}"/>
              </a:ext>
            </a:extLst>
          </p:cNvPr>
          <p:cNvSpPr>
            <a:spLocks/>
          </p:cNvSpPr>
          <p:nvPr/>
        </p:nvSpPr>
        <p:spPr bwMode="auto">
          <a:xfrm>
            <a:off x="2592636" y="988712"/>
            <a:ext cx="2952328" cy="40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INTRODUCCIÓN</a:t>
            </a:r>
          </a:p>
        </p:txBody>
      </p:sp>
      <p:pic>
        <p:nvPicPr>
          <p:cNvPr id="51" name="Picture 50" descr="A baseball player about to throw a ball&#10;&#10;Description automatically generated with low confidence">
            <a:extLst>
              <a:ext uri="{FF2B5EF4-FFF2-40B4-BE49-F238E27FC236}">
                <a16:creationId xmlns:a16="http://schemas.microsoft.com/office/drawing/2014/main" id="{C0F9DD06-A676-4F26-8482-45DA24BDDC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69" y="540091"/>
            <a:ext cx="2335032" cy="1966344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143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844B29E-A950-412C-A16B-DBD8529F40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44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7203A885-9E6E-42E3-B01F-8A8BC7DFD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970" y="6093296"/>
            <a:ext cx="85739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</a:t>
            </a:r>
            <a:r>
              <a:rPr lang="es-ES" altLang="es-PR" sz="1200" b="0" dirty="0">
                <a:latin typeface="Times New Roman" pitchFamily="18" charset="0"/>
              </a:rPr>
              <a:t>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successful coach: Guidelines for coaching practice</a:t>
            </a:r>
            <a:r>
              <a:rPr lang="en-US" altLang="es-PR" sz="1200" dirty="0">
                <a:latin typeface="Times New Roman" pitchFamily="18" charset="0"/>
              </a:rPr>
              <a:t>. 3ra ed.; (p. ?),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P. Crisfield, P. Cabral, &amp; F. Carpenter</a:t>
            </a:r>
            <a:r>
              <a:rPr lang="en-US" altLang="es-PR" sz="1200" b="0" dirty="0">
                <a:latin typeface="Times New Roman" pitchFamily="18" charset="0"/>
              </a:rPr>
              <a:t>, 2003,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UK: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SportsCoachUK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Leeds. Copyright 2003 por ?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0D7D08-20BB-44B4-9F0F-3625F1CFD4EA}"/>
              </a:ext>
            </a:extLst>
          </p:cNvPr>
          <p:cNvSpPr>
            <a:spLocks/>
          </p:cNvSpPr>
          <p:nvPr/>
        </p:nvSpPr>
        <p:spPr bwMode="auto">
          <a:xfrm>
            <a:off x="3024684" y="692696"/>
            <a:ext cx="4248472" cy="40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COACHING DEPORTIVO: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BFE4FBA-2DBD-4FE7-A905-88747A705113}"/>
              </a:ext>
            </a:extLst>
          </p:cNvPr>
          <p:cNvSpPr>
            <a:spLocks/>
          </p:cNvSpPr>
          <p:nvPr/>
        </p:nvSpPr>
        <p:spPr bwMode="auto">
          <a:xfrm>
            <a:off x="3024683" y="2039797"/>
            <a:ext cx="5507757" cy="3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ES" altLang="es-PR" sz="24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RESPONSABILIDADES: </a:t>
            </a:r>
            <a:r>
              <a:rPr lang="es-ES" altLang="es-PR" sz="2400" b="0" i="1" u="sng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COACH</a:t>
            </a:r>
            <a:endParaRPr lang="es-PR" altLang="es-PR" sz="2400" b="0" dirty="0">
              <a:solidFill>
                <a:srgbClr val="74007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0F5E17-FFBD-4E32-BD91-16D02033FD16}"/>
              </a:ext>
            </a:extLst>
          </p:cNvPr>
          <p:cNvSpPr/>
          <p:nvPr/>
        </p:nvSpPr>
        <p:spPr>
          <a:xfrm>
            <a:off x="3024684" y="1572092"/>
            <a:ext cx="449964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s-PR" altLang="es-PR" sz="24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FUNCIONES Y DEBERES</a:t>
            </a:r>
            <a:endParaRPr lang="es-PR" altLang="es-PR" sz="2400" dirty="0">
              <a:solidFill>
                <a:srgbClr val="4700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011C5825-BF98-4677-99D2-0E95F47C1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3" y="3366818"/>
            <a:ext cx="8056136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Mejorar el desempeño competitivo a través de un proceso secuencial, progresivo, retador y estructurado, circunscrito a un programa de entrenamiento físico-deportivo y competición atlética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 descr="PntBlue1">
            <a:extLst>
              <a:ext uri="{FF2B5EF4-FFF2-40B4-BE49-F238E27FC236}">
                <a16:creationId xmlns:a16="http://schemas.microsoft.com/office/drawing/2014/main" id="{42294615-27C1-4C99-993C-54126CE89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490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>
            <a:extLst>
              <a:ext uri="{FF2B5EF4-FFF2-40B4-BE49-F238E27FC236}">
                <a16:creationId xmlns:a16="http://schemas.microsoft.com/office/drawing/2014/main" id="{1255AE24-A9C2-471D-9AC8-8DFD3FEA6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2582714"/>
            <a:ext cx="805613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y satisfacer las aspiraciones del atleta o jugadores de un equipo deportivo</a:t>
            </a:r>
          </a:p>
        </p:txBody>
      </p:sp>
      <p:pic>
        <p:nvPicPr>
          <p:cNvPr id="26" name="Picture 10" descr="PntBlue1">
            <a:extLst>
              <a:ext uri="{FF2B5EF4-FFF2-40B4-BE49-F238E27FC236}">
                <a16:creationId xmlns:a16="http://schemas.microsoft.com/office/drawing/2014/main" id="{541D27EE-34A4-4188-AAC0-6BB2B028F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4E3B9A92-C1A3-4BC7-8E0C-B795447CDDAC}"/>
              </a:ext>
            </a:extLst>
          </p:cNvPr>
          <p:cNvSpPr>
            <a:spLocks/>
          </p:cNvSpPr>
          <p:nvPr/>
        </p:nvSpPr>
        <p:spPr bwMode="auto">
          <a:xfrm>
            <a:off x="3024684" y="1163379"/>
            <a:ext cx="2952328" cy="40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INTRODUCCIÓN</a:t>
            </a: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A881D43D-BE1A-49E2-9669-33F2273C8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132" y="5096740"/>
            <a:ext cx="7906332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Monitorear, reflexionar y evaluar la eficacia del programa pertinente a las finalidades del competidor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PntBlue1">
            <a:extLst>
              <a:ext uri="{FF2B5EF4-FFF2-40B4-BE49-F238E27FC236}">
                <a16:creationId xmlns:a16="http://schemas.microsoft.com/office/drawing/2014/main" id="{BC59F582-86D9-4448-BB62-2326DE4CC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07893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floor, person, indoor, group&#10;&#10;Description automatically generated">
            <a:extLst>
              <a:ext uri="{FF2B5EF4-FFF2-40B4-BE49-F238E27FC236}">
                <a16:creationId xmlns:a16="http://schemas.microsoft.com/office/drawing/2014/main" id="{3BB34ABC-20CF-4B4C-9FE7-D2E9466B7D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03398"/>
            <a:ext cx="2736304" cy="1824203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706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7203A885-9E6E-42E3-B01F-8A8BC7DFD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24" y="6021288"/>
            <a:ext cx="85739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</a:t>
            </a:r>
            <a:r>
              <a:rPr lang="es-ES" altLang="es-PR" sz="1200" b="0" dirty="0">
                <a:latin typeface="Times New Roman" pitchFamily="18" charset="0"/>
              </a:rPr>
              <a:t>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successful coach: Guidelines for coaching practice</a:t>
            </a:r>
            <a:r>
              <a:rPr lang="en-US" altLang="es-PR" sz="1200" dirty="0">
                <a:latin typeface="Times New Roman" pitchFamily="18" charset="0"/>
              </a:rPr>
              <a:t>. 3ra ed.; (p. ?),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P. Crisfield, P. Cabral, &amp; F. Carpenter</a:t>
            </a:r>
            <a:r>
              <a:rPr lang="en-US" altLang="es-PR" sz="1200" b="0" dirty="0">
                <a:latin typeface="Times New Roman" pitchFamily="18" charset="0"/>
              </a:rPr>
              <a:t>, 2003,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UK: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SportsCoachUK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Leeds. Copyright 2003 por ?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0D7D08-20BB-44B4-9F0F-3625F1CFD4EA}"/>
              </a:ext>
            </a:extLst>
          </p:cNvPr>
          <p:cNvSpPr>
            <a:spLocks/>
          </p:cNvSpPr>
          <p:nvPr/>
        </p:nvSpPr>
        <p:spPr bwMode="auto">
          <a:xfrm>
            <a:off x="3384725" y="756720"/>
            <a:ext cx="4248472" cy="40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COACHING DEPORTIVO: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BFE4FBA-2DBD-4FE7-A905-88747A705113}"/>
              </a:ext>
            </a:extLst>
          </p:cNvPr>
          <p:cNvSpPr>
            <a:spLocks/>
          </p:cNvSpPr>
          <p:nvPr/>
        </p:nvSpPr>
        <p:spPr bwMode="auto">
          <a:xfrm>
            <a:off x="3384726" y="2103821"/>
            <a:ext cx="5435746" cy="3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ES" altLang="es-PR" sz="24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RESPONSABILIDADES: </a:t>
            </a:r>
            <a:r>
              <a:rPr lang="es-ES" altLang="es-PR" sz="2400" b="0" i="1" u="sng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COACH</a:t>
            </a:r>
            <a:endParaRPr lang="es-PR" altLang="es-PR" sz="2400" b="0" dirty="0">
              <a:solidFill>
                <a:srgbClr val="74007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0F5E17-FFBD-4E32-BD91-16D02033FD16}"/>
              </a:ext>
            </a:extLst>
          </p:cNvPr>
          <p:cNvSpPr/>
          <p:nvPr/>
        </p:nvSpPr>
        <p:spPr>
          <a:xfrm>
            <a:off x="3384725" y="1636116"/>
            <a:ext cx="449964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s-PR" altLang="es-PR" sz="24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FUNCIONES Y DEBERES</a:t>
            </a:r>
            <a:endParaRPr lang="es-PR" altLang="es-PR" sz="2400" dirty="0">
              <a:solidFill>
                <a:srgbClr val="4700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011C5825-BF98-4677-99D2-0E95F47C1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4454922"/>
            <a:ext cx="8056136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Propiciar un contexto motivador que facilite un participación consistente del atleta y disponga los medios para optimizar el potencial de su ejecutoria en los eventos deportivos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 descr="PntBlue1">
            <a:extLst>
              <a:ext uri="{FF2B5EF4-FFF2-40B4-BE49-F238E27FC236}">
                <a16:creationId xmlns:a16="http://schemas.microsoft.com/office/drawing/2014/main" id="{42294615-27C1-4C99-993C-54126CE89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371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94FC45F8-FB09-4BB5-BE49-224034B6D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3158778"/>
            <a:ext cx="7906332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desarrollo de un ámbito estimulante, tanto durante el entrenamiento físico-deportivo como en las actividades competitiva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19" name="Picture 10" descr="PntBlue1">
            <a:extLst>
              <a:ext uri="{FF2B5EF4-FFF2-40B4-BE49-F238E27FC236}">
                <a16:creationId xmlns:a16="http://schemas.microsoft.com/office/drawing/2014/main" id="{E901341C-7166-4A5E-8496-478188A31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4E3B9A92-C1A3-4BC7-8E0C-B795447CDDAC}"/>
              </a:ext>
            </a:extLst>
          </p:cNvPr>
          <p:cNvSpPr>
            <a:spLocks/>
          </p:cNvSpPr>
          <p:nvPr/>
        </p:nvSpPr>
        <p:spPr bwMode="auto">
          <a:xfrm>
            <a:off x="3384725" y="1227403"/>
            <a:ext cx="2952328" cy="40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INTRODUCCIÓN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286790B-6D40-4B7F-A024-0D31712299AF}"/>
              </a:ext>
            </a:extLst>
          </p:cNvPr>
          <p:cNvSpPr>
            <a:spLocks/>
          </p:cNvSpPr>
          <p:nvPr/>
        </p:nvSpPr>
        <p:spPr bwMode="auto">
          <a:xfrm>
            <a:off x="3435029" y="2491557"/>
            <a:ext cx="288032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i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continuación -</a:t>
            </a:r>
          </a:p>
        </p:txBody>
      </p:sp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1BFC7963-062D-4DC8-A3FB-64210D7458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" y="715377"/>
            <a:ext cx="3347863" cy="223190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826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F957269-7D16-4A6C-B28C-D438B518D3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420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90D7D08-20BB-44B4-9F0F-3625F1CFD4EA}"/>
              </a:ext>
            </a:extLst>
          </p:cNvPr>
          <p:cNvSpPr>
            <a:spLocks/>
          </p:cNvSpPr>
          <p:nvPr/>
        </p:nvSpPr>
        <p:spPr bwMode="auto">
          <a:xfrm>
            <a:off x="3492229" y="842666"/>
            <a:ext cx="4248472" cy="40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COACHING DEPORTIVO: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BFE4FBA-2DBD-4FE7-A905-88747A705113}"/>
              </a:ext>
            </a:extLst>
          </p:cNvPr>
          <p:cNvSpPr>
            <a:spLocks/>
          </p:cNvSpPr>
          <p:nvPr/>
        </p:nvSpPr>
        <p:spPr bwMode="auto">
          <a:xfrm>
            <a:off x="3564238" y="1959805"/>
            <a:ext cx="4176463" cy="3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ES" altLang="es-PR" sz="24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PEDAGOGÍA POSITIVA</a:t>
            </a:r>
            <a:endParaRPr lang="es-PR" altLang="es-PR" sz="2400" b="0" dirty="0">
              <a:solidFill>
                <a:srgbClr val="74007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0F5E17-FFBD-4E32-BD91-16D02033FD16}"/>
              </a:ext>
            </a:extLst>
          </p:cNvPr>
          <p:cNvSpPr/>
          <p:nvPr/>
        </p:nvSpPr>
        <p:spPr>
          <a:xfrm>
            <a:off x="3492229" y="1391057"/>
            <a:ext cx="449964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s-PR" altLang="es-PR" sz="24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TENDENCIAS</a:t>
            </a:r>
            <a:endParaRPr lang="es-PR" altLang="es-PR" sz="2400" dirty="0">
              <a:solidFill>
                <a:srgbClr val="4700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C26603B4-339E-419B-820D-F10CCD1B6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40" y="3382786"/>
            <a:ext cx="8164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Centrado en el atleta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0" descr="PntBlue1">
            <a:extLst>
              <a:ext uri="{FF2B5EF4-FFF2-40B4-BE49-F238E27FC236}">
                <a16:creationId xmlns:a16="http://schemas.microsoft.com/office/drawing/2014/main" id="{2199900C-5261-48ED-9FE3-2DEFEDC69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33649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9">
            <a:extLst>
              <a:ext uri="{FF2B5EF4-FFF2-40B4-BE49-F238E27FC236}">
                <a16:creationId xmlns:a16="http://schemas.microsoft.com/office/drawing/2014/main" id="{FB5F321B-CE0D-4E8F-B81F-24BC83605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40" y="4680747"/>
            <a:ext cx="7984128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Intervención instructiva basada en actividades de indagación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>
            <a:extLst>
              <a:ext uri="{FF2B5EF4-FFF2-40B4-BE49-F238E27FC236}">
                <a16:creationId xmlns:a16="http://schemas.microsoft.com/office/drawing/2014/main" id="{F04FA1C1-D6D9-4B93-BBEA-5C53F9331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466293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9">
            <a:extLst>
              <a:ext uri="{FF2B5EF4-FFF2-40B4-BE49-F238E27FC236}">
                <a16:creationId xmlns:a16="http://schemas.microsoft.com/office/drawing/2014/main" id="{1FB4DBB3-E6AF-46CD-AB83-9F824B736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628" y="5536859"/>
            <a:ext cx="815886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Enfoque basado en juegos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0" descr="PntBlue1">
            <a:extLst>
              <a:ext uri="{FF2B5EF4-FFF2-40B4-BE49-F238E27FC236}">
                <a16:creationId xmlns:a16="http://schemas.microsoft.com/office/drawing/2014/main" id="{C02A2BD5-37C7-4C5C-84E6-B703A57EB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20" y="54758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9">
            <a:extLst>
              <a:ext uri="{FF2B5EF4-FFF2-40B4-BE49-F238E27FC236}">
                <a16:creationId xmlns:a16="http://schemas.microsoft.com/office/drawing/2014/main" id="{54004A60-0B44-4E2D-8CB6-9B9FA2C70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628" y="4030858"/>
            <a:ext cx="76903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 la Psicología Positiva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PntBlue1">
            <a:extLst>
              <a:ext uri="{FF2B5EF4-FFF2-40B4-BE49-F238E27FC236}">
                <a16:creationId xmlns:a16="http://schemas.microsoft.com/office/drawing/2014/main" id="{94B407D8-6C68-4991-9C2F-80BB84E06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20" y="401304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9">
            <a:extLst>
              <a:ext uri="{FF2B5EF4-FFF2-40B4-BE49-F238E27FC236}">
                <a16:creationId xmlns:a16="http://schemas.microsoft.com/office/drawing/2014/main" id="{248D8794-3F02-4BD6-95BF-56F35F96B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40" y="2735116"/>
            <a:ext cx="688521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 de enseñanza para los </a:t>
            </a:r>
            <a:r>
              <a:rPr lang="es-ES" altLang="es-PR" sz="26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10" descr="PntBlue1">
            <a:extLst>
              <a:ext uri="{FF2B5EF4-FFF2-40B4-BE49-F238E27FC236}">
                <a16:creationId xmlns:a16="http://schemas.microsoft.com/office/drawing/2014/main" id="{AC7AA79D-16D8-4323-9203-AC26495C3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271730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6">
            <a:extLst>
              <a:ext uri="{FF2B5EF4-FFF2-40B4-BE49-F238E27FC236}">
                <a16:creationId xmlns:a16="http://schemas.microsoft.com/office/drawing/2014/main" id="{9FBE836C-F543-440A-9AC3-B3FC18A1A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5949280"/>
            <a:ext cx="857394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</a:t>
            </a:r>
            <a:r>
              <a:rPr lang="es-ES" altLang="es-PR" sz="1200" b="0" dirty="0">
                <a:latin typeface="Times New Roman" pitchFamily="18" charset="0"/>
              </a:rPr>
              <a:t>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 Pedagogy for Sport Coaching: Athlete-</a:t>
            </a:r>
            <a:r>
              <a:rPr lang="en-US" altLang="es-PR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Centred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Coaching for Individual Sports</a:t>
            </a:r>
            <a:r>
              <a:rPr lang="en-US" altLang="es-PR" sz="1200" dirty="0">
                <a:latin typeface="Times New Roman" pitchFamily="18" charset="0"/>
              </a:rPr>
              <a:t>. 2da ed.; (pp. 157-159),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R. Light &amp;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S.Harvey</a:t>
            </a:r>
            <a:r>
              <a:rPr lang="en-US" altLang="es-PR" sz="1200" b="0" dirty="0">
                <a:latin typeface="Times New Roman" pitchFamily="18" charset="0"/>
              </a:rPr>
              <a:t>, 2019, New York, NY: Routledge, an imprint of the Taylor &amp; Francis Group, an </a:t>
            </a:r>
            <a:r>
              <a:rPr lang="en-US" altLang="es-PR" sz="1200" b="0" dirty="0" err="1">
                <a:latin typeface="Times New Roman" pitchFamily="18" charset="0"/>
              </a:rPr>
              <a:t>informa</a:t>
            </a:r>
            <a:r>
              <a:rPr lang="en-US" altLang="es-PR" sz="1200" b="0" dirty="0">
                <a:latin typeface="Times New Roman" pitchFamily="18" charset="0"/>
              </a:rPr>
              <a:t> business.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Copyright 2019 por Richard Light and Stephen Harvey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3" name="Picture 2" descr="A group of boys playing football&#10;&#10;Description automatically generated with low confidence">
            <a:extLst>
              <a:ext uri="{FF2B5EF4-FFF2-40B4-BE49-F238E27FC236}">
                <a16:creationId xmlns:a16="http://schemas.microsoft.com/office/drawing/2014/main" id="{B7DFAB68-A1CF-4257-BFAB-258C00778F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66" y="548681"/>
            <a:ext cx="3154471" cy="2102980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5355490"/>
      </p:ext>
    </p:extLst>
  </p:cSld>
  <p:clrMapOvr>
    <a:masterClrMapping/>
  </p:clrMapOvr>
  <p:transition spd="slow">
    <p:push/>
    <p:sndAc>
      <p:stSnd>
        <p:snd r:embed="rId4" name="breeze.wav"/>
      </p:stSnd>
    </p:sndAc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9">
            <a:extLst>
              <a:ext uri="{FF2B5EF4-FFF2-40B4-BE49-F238E27FC236}">
                <a16:creationId xmlns:a16="http://schemas.microsoft.com/office/drawing/2014/main" id="{E00715A7-6BCF-4004-AA9A-9B98DEBF8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628" y="3128540"/>
            <a:ext cx="7402276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Involucra metodologías educativas socio-constructivistas que propicien el aprendizaje social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0" descr="PntBlue1">
            <a:extLst>
              <a:ext uri="{FF2B5EF4-FFF2-40B4-BE49-F238E27FC236}">
                <a16:creationId xmlns:a16="http://schemas.microsoft.com/office/drawing/2014/main" id="{5C939DBC-EE59-4BCD-9382-2D7768FB1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20" y="311073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9">
            <a:extLst>
              <a:ext uri="{FF2B5EF4-FFF2-40B4-BE49-F238E27FC236}">
                <a16:creationId xmlns:a16="http://schemas.microsoft.com/office/drawing/2014/main" id="{E52B8CCC-2DE0-4FCA-B94E-4C9252FDD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628" y="4280668"/>
            <a:ext cx="8158868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atletas aprenden mediante la experiencia, reflexión y diálogo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10" descr="PntBlue1">
            <a:extLst>
              <a:ext uri="{FF2B5EF4-FFF2-40B4-BE49-F238E27FC236}">
                <a16:creationId xmlns:a16="http://schemas.microsoft.com/office/drawing/2014/main" id="{D8C74315-5406-4B21-B377-511B90D7D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20" y="426285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9">
            <a:extLst>
              <a:ext uri="{FF2B5EF4-FFF2-40B4-BE49-F238E27FC236}">
                <a16:creationId xmlns:a16="http://schemas.microsoft.com/office/drawing/2014/main" id="{A03B90CE-206E-43BC-B9A7-74D4A3433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628" y="5144764"/>
            <a:ext cx="704223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Diseñado para generar una experiencia positiva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10" descr="PntBlue1">
            <a:extLst>
              <a:ext uri="{FF2B5EF4-FFF2-40B4-BE49-F238E27FC236}">
                <a16:creationId xmlns:a16="http://schemas.microsoft.com/office/drawing/2014/main" id="{5CBB3A69-3E41-4079-9468-FC63C224B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20" y="512695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01EAEBFC-D2D2-487F-8387-3FEDFCDFED50}"/>
              </a:ext>
            </a:extLst>
          </p:cNvPr>
          <p:cNvSpPr>
            <a:spLocks/>
          </p:cNvSpPr>
          <p:nvPr/>
        </p:nvSpPr>
        <p:spPr bwMode="auto">
          <a:xfrm>
            <a:off x="3818793" y="985343"/>
            <a:ext cx="4248472" cy="40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COACHING DEPORTIVO: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99EA648C-EBE8-48DD-A878-77B2CCAEE357}"/>
              </a:ext>
            </a:extLst>
          </p:cNvPr>
          <p:cNvSpPr>
            <a:spLocks/>
          </p:cNvSpPr>
          <p:nvPr/>
        </p:nvSpPr>
        <p:spPr bwMode="auto">
          <a:xfrm>
            <a:off x="3890802" y="2030474"/>
            <a:ext cx="4176463" cy="3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ES" altLang="es-PR" sz="24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PEDAGOGÍA POSITIVA</a:t>
            </a:r>
            <a:endParaRPr lang="es-PR" altLang="es-PR" sz="2400" b="0" dirty="0">
              <a:solidFill>
                <a:srgbClr val="74007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10CBBA2-3C42-458F-BD82-9B2B56E7EC48}"/>
              </a:ext>
            </a:extLst>
          </p:cNvPr>
          <p:cNvSpPr/>
          <p:nvPr/>
        </p:nvSpPr>
        <p:spPr>
          <a:xfrm>
            <a:off x="3818793" y="1533734"/>
            <a:ext cx="449964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s-PR" altLang="es-PR" sz="24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TENDENCIAS</a:t>
            </a:r>
            <a:endParaRPr lang="es-PR" altLang="es-PR" sz="2400" dirty="0">
              <a:solidFill>
                <a:srgbClr val="4700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 Box 6">
            <a:extLst>
              <a:ext uri="{FF2B5EF4-FFF2-40B4-BE49-F238E27FC236}">
                <a16:creationId xmlns:a16="http://schemas.microsoft.com/office/drawing/2014/main" id="{67043155-32A8-40BF-B4C6-0C5334114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24" y="5877272"/>
            <a:ext cx="857394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</a:t>
            </a:r>
            <a:r>
              <a:rPr lang="es-ES" altLang="es-PR" sz="1200" b="0" dirty="0">
                <a:latin typeface="Times New Roman" pitchFamily="18" charset="0"/>
              </a:rPr>
              <a:t>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 Pedagogy for Sport Coaching: Athlete-</a:t>
            </a:r>
            <a:r>
              <a:rPr lang="en-US" altLang="es-PR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Centred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Coaching for Individual Sports</a:t>
            </a:r>
            <a:r>
              <a:rPr lang="en-US" altLang="es-PR" sz="1200" dirty="0">
                <a:latin typeface="Times New Roman" pitchFamily="18" charset="0"/>
              </a:rPr>
              <a:t>. 2da ed.; (pp. 157-159),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R. Light &amp;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S.Harvey</a:t>
            </a:r>
            <a:r>
              <a:rPr lang="en-US" altLang="es-PR" sz="1200" b="0" dirty="0">
                <a:latin typeface="Times New Roman" pitchFamily="18" charset="0"/>
              </a:rPr>
              <a:t>, 2019, New York, NY: Routledge, an imprint of the Taylor &amp; Francis Group, an </a:t>
            </a:r>
            <a:r>
              <a:rPr lang="en-US" altLang="es-PR" sz="1200" b="0" dirty="0" err="1">
                <a:latin typeface="Times New Roman" pitchFamily="18" charset="0"/>
              </a:rPr>
              <a:t>informa</a:t>
            </a:r>
            <a:r>
              <a:rPr lang="en-US" altLang="es-PR" sz="1200" b="0" dirty="0">
                <a:latin typeface="Times New Roman" pitchFamily="18" charset="0"/>
              </a:rPr>
              <a:t> business.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Copyright 2019 por Richard Light and Stephen Harvey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2A4C7E59-46A6-4A4A-8F7A-7DD24F0869D6}"/>
              </a:ext>
            </a:extLst>
          </p:cNvPr>
          <p:cNvSpPr>
            <a:spLocks/>
          </p:cNvSpPr>
          <p:nvPr/>
        </p:nvSpPr>
        <p:spPr bwMode="auto">
          <a:xfrm>
            <a:off x="3869097" y="2501358"/>
            <a:ext cx="288032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i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continuación -</a:t>
            </a:r>
          </a:p>
        </p:txBody>
      </p:sp>
      <p:pic>
        <p:nvPicPr>
          <p:cNvPr id="7" name="Picture 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73F021A-BFCA-435B-B2CE-EBE6EE0DBC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32" y="748272"/>
            <a:ext cx="3422909" cy="2281940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7966417"/>
      </p:ext>
    </p:extLst>
  </p:cSld>
  <p:clrMapOvr>
    <a:masterClrMapping/>
  </p:clrMapOvr>
  <p:transition spd="slow">
    <p:push dir="r"/>
    <p:sndAc>
      <p:stSnd>
        <p:snd r:embed="rId4" name="breeze.wav"/>
      </p:stSnd>
    </p:sndAc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E014602-47FA-4521-A9A6-6DD6ADF626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092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BBD16D-C4B0-49E3-94B1-7BCA36ED2C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29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9388" y="6021288"/>
            <a:ext cx="8640762" cy="575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Reproducido de</a:t>
            </a:r>
            <a:r>
              <a:rPr lang="en-US" altLang="es-PR" sz="1200" dirty="0">
                <a:latin typeface="Times New Roman" pitchFamily="18" charset="0"/>
              </a:rPr>
              <a:t>: </a:t>
            </a:r>
            <a:r>
              <a:rPr lang="en-US" altLang="es-PR" sz="1200" b="1" i="1" dirty="0">
                <a:latin typeface="Times New Roman" pitchFamily="18" charset="0"/>
              </a:rPr>
              <a:t>Becoming a Better Sports Coach: Development Through Theory Applications</a:t>
            </a:r>
            <a:r>
              <a:rPr lang="en-US" altLang="es-PR" sz="1200" i="1" dirty="0">
                <a:latin typeface="Times New Roman" pitchFamily="18" charset="0"/>
              </a:rPr>
              <a:t>.</a:t>
            </a:r>
            <a:r>
              <a:rPr lang="en-US" altLang="es-PR" sz="1200" dirty="0">
                <a:latin typeface="Times New Roman" pitchFamily="18" charset="0"/>
              </a:rPr>
              <a:t> (p. 4), por G. E. Gordon &amp; E. </a:t>
            </a:r>
            <a:r>
              <a:rPr lang="en-US" altLang="es-PR" sz="1200" dirty="0" err="1">
                <a:latin typeface="Times New Roman" pitchFamily="18" charset="0"/>
              </a:rPr>
              <a:t>Golanty</a:t>
            </a:r>
            <a:r>
              <a:rPr lang="en-US" altLang="es-PR" sz="1200" dirty="0">
                <a:latin typeface="Times New Roman" pitchFamily="18" charset="0"/>
              </a:rPr>
              <a:t>, 2021, New York, NY: Routledge, an imprint of the Taylor &amp; Francis Group, an </a:t>
            </a:r>
            <a:r>
              <a:rPr lang="en-US" altLang="es-PR" sz="1200" dirty="0" err="1">
                <a:latin typeface="Times New Roman" pitchFamily="18" charset="0"/>
              </a:rPr>
              <a:t>informa</a:t>
            </a:r>
            <a:r>
              <a:rPr lang="en-US" altLang="es-PR" sz="1200" dirty="0">
                <a:latin typeface="Times New Roman" pitchFamily="18" charset="0"/>
              </a:rPr>
              <a:t> business. Copyright 2021 por: Taylor &amp; Francis.</a:t>
            </a:r>
          </a:p>
        </p:txBody>
      </p:sp>
      <p:pic>
        <p:nvPicPr>
          <p:cNvPr id="4" name="Picture 3" descr="Diagram, venn diagram&#10;&#10;Description automatically generated">
            <a:extLst>
              <a:ext uri="{FF2B5EF4-FFF2-40B4-BE49-F238E27FC236}">
                <a16:creationId xmlns:a16="http://schemas.microsoft.com/office/drawing/2014/main" id="{5DF80BF0-7A78-4E57-A94E-6E62F448F2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88403"/>
            <a:ext cx="5196606" cy="4548503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E143743-7977-4C2E-8357-654CA80F4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804" y="586827"/>
            <a:ext cx="8100392" cy="43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4600"/>
              </a:lnSpc>
            </a:pPr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EL COACH DEPORTIVO COMO UN LÍDER: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4AB8FA28-B813-4961-B368-833534712A97}"/>
              </a:ext>
            </a:extLst>
          </p:cNvPr>
          <p:cNvSpPr txBox="1">
            <a:spLocks/>
          </p:cNvSpPr>
          <p:nvPr/>
        </p:nvSpPr>
        <p:spPr bwMode="auto">
          <a:xfrm>
            <a:off x="377564" y="1056602"/>
            <a:ext cx="8244408" cy="43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26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MODELO INTERACTIVO DE LIDERAZGO *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498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 dir="vert"/>
        <p:sndAc>
          <p:stSnd>
            <p:snd r:embed="rId4" name="chimes.wav"/>
          </p:stSnd>
        </p:sndAc>
      </p:transition>
    </mc:Choice>
    <mc:Fallback xmlns="">
      <p:transition spd="slow">
        <p:checker dir="vert"/>
        <p:sndAc>
          <p:stSnd>
            <p:snd r:embed="rId6" name="chimes.wav"/>
          </p:stSnd>
        </p:sndAc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851BE17-706D-485E-88C5-6BF500729C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945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>
            <a:extLst>
              <a:ext uri="{FF2B5EF4-FFF2-40B4-BE49-F238E27FC236}">
                <a16:creationId xmlns:a16="http://schemas.microsoft.com/office/drawing/2014/main" id="{D77BA72A-8003-4331-9F0A-5B626B832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4330" y="1988840"/>
            <a:ext cx="424815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Gill, A. (Ed.) (2021). </a:t>
            </a:r>
            <a:r>
              <a:rPr lang="en-US" altLang="es-PR" sz="2800" b="0" i="1" dirty="0"/>
              <a:t>Foundations of sports coaching</a:t>
            </a:r>
            <a:r>
              <a:rPr lang="en-US" altLang="es-PR" sz="2800" b="0" dirty="0"/>
              <a:t> (3ra ed.). New York, NY: Routledge, an imprint of the Taylor &amp; Francis Group, an </a:t>
            </a:r>
            <a:r>
              <a:rPr lang="en-US" altLang="es-PR" sz="2800" b="0" dirty="0" err="1"/>
              <a:t>informa</a:t>
            </a:r>
            <a:r>
              <a:rPr lang="en-US" altLang="es-PR" sz="2800" b="0" dirty="0"/>
              <a:t> business.</a:t>
            </a:r>
          </a:p>
        </p:txBody>
      </p:sp>
      <p:pic>
        <p:nvPicPr>
          <p:cNvPr id="3" name="Picture 2" descr="A football ball on a field&#10;&#10;Description automatically generated with low confidence">
            <a:extLst>
              <a:ext uri="{FF2B5EF4-FFF2-40B4-BE49-F238E27FC236}">
                <a16:creationId xmlns:a16="http://schemas.microsoft.com/office/drawing/2014/main" id="{58090F44-EE7D-40F2-BFFF-A813A89FD6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03" y="728219"/>
            <a:ext cx="3987881" cy="563367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1A542B-B508-4F9E-B6FF-28DEFB90CA40}"/>
              </a:ext>
            </a:extLst>
          </p:cNvPr>
          <p:cNvSpPr>
            <a:spLocks/>
          </p:cNvSpPr>
          <p:nvPr/>
        </p:nvSpPr>
        <p:spPr bwMode="auto">
          <a:xfrm>
            <a:off x="1907704" y="547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030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breeze.wav"/>
          </p:stSnd>
        </p:sndAc>
      </p:transition>
    </mc:Choice>
    <mc:Fallback xmlns="">
      <p:transition spd="slow">
        <p:newsflash/>
        <p:sndAc>
          <p:stSnd>
            <p:snd r:embed="rId6" name="breeze.wav"/>
          </p:stSnd>
        </p:sndAc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>
            <a:extLst>
              <a:ext uri="{FF2B5EF4-FFF2-40B4-BE49-F238E27FC236}">
                <a16:creationId xmlns:a16="http://schemas.microsoft.com/office/drawing/2014/main" id="{D77BA72A-8003-4331-9F0A-5B626B832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700808"/>
            <a:ext cx="410413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Carlsson, A. (2021). </a:t>
            </a:r>
            <a:r>
              <a:rPr lang="en-US" altLang="es-PR" sz="2800" b="0" i="1" dirty="0"/>
              <a:t>Becoming a better sports coach: Development through theory application</a:t>
            </a:r>
            <a:r>
              <a:rPr lang="en-US" altLang="es-PR" sz="2800" b="0" dirty="0"/>
              <a:t>. New York, NY: Routledge, an imprint of the Taylor &amp; Francis Group, an </a:t>
            </a:r>
            <a:r>
              <a:rPr lang="en-US" altLang="es-PR" sz="2800" b="0" dirty="0" err="1"/>
              <a:t>informa</a:t>
            </a:r>
            <a:r>
              <a:rPr lang="en-US" altLang="es-PR" sz="2800" b="0" dirty="0"/>
              <a:t> business.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A542B-B508-4F9E-B6FF-28DEFB90CA40}"/>
              </a:ext>
            </a:extLst>
          </p:cNvPr>
          <p:cNvSpPr>
            <a:spLocks/>
          </p:cNvSpPr>
          <p:nvPr/>
        </p:nvSpPr>
        <p:spPr bwMode="auto">
          <a:xfrm>
            <a:off x="1907704" y="547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2021</a:t>
            </a:r>
          </a:p>
        </p:txBody>
      </p:sp>
      <p:pic>
        <p:nvPicPr>
          <p:cNvPr id="6" name="Picture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60376A8-ED84-4A9A-AAEC-9A130A1C1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72716"/>
            <a:ext cx="3672408" cy="5508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442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breeze.wav"/>
          </p:stSnd>
        </p:sndAc>
      </p:transition>
    </mc:Choice>
    <mc:Fallback xmlns="">
      <p:transition spd="slow">
        <p:newsflash/>
        <p:sndAc>
          <p:stSnd>
            <p:snd r:embed="rId6" name="breeze.wav"/>
          </p:stSnd>
        </p:sndAc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>
            <a:extLst>
              <a:ext uri="{FF2B5EF4-FFF2-40B4-BE49-F238E27FC236}">
                <a16:creationId xmlns:a16="http://schemas.microsoft.com/office/drawing/2014/main" id="{D77BA72A-8003-4331-9F0A-5B626B832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4330" y="1484784"/>
            <a:ext cx="410413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Light, R., &amp; Harvey, S. (Eds.). (2021). </a:t>
            </a:r>
            <a:r>
              <a:rPr lang="en-US" altLang="es-PR" sz="2800" b="0" i="1" dirty="0"/>
              <a:t>Applied positive pedagogy in sport coaching: International cases</a:t>
            </a:r>
            <a:r>
              <a:rPr lang="en-US" altLang="es-PR" sz="2800" b="0" dirty="0"/>
              <a:t>.  New York, NY: Routledge, an imprint of the Taylor &amp; Francis Group, an </a:t>
            </a:r>
            <a:r>
              <a:rPr lang="en-US" altLang="es-PR" sz="2800" b="0" dirty="0" err="1"/>
              <a:t>informa</a:t>
            </a:r>
            <a:r>
              <a:rPr lang="en-US" altLang="es-PR" sz="2800" b="0" dirty="0"/>
              <a:t> business.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A542B-B508-4F9E-B6FF-28DEFB90CA40}"/>
              </a:ext>
            </a:extLst>
          </p:cNvPr>
          <p:cNvSpPr>
            <a:spLocks/>
          </p:cNvSpPr>
          <p:nvPr/>
        </p:nvSpPr>
        <p:spPr bwMode="auto">
          <a:xfrm>
            <a:off x="1980034" y="547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2021</a:t>
            </a:r>
          </a:p>
        </p:txBody>
      </p:sp>
      <p:pic>
        <p:nvPicPr>
          <p:cNvPr id="10" name="Picture 9" descr="A picture containing text, person, athletic game, sport&#10;&#10;Description automatically generated">
            <a:extLst>
              <a:ext uri="{FF2B5EF4-FFF2-40B4-BE49-F238E27FC236}">
                <a16:creationId xmlns:a16="http://schemas.microsoft.com/office/drawing/2014/main" id="{22C249AD-3001-4F1D-98BB-E82663B45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12" y="901396"/>
            <a:ext cx="4019327" cy="54872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343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breeze.wav"/>
          </p:stSnd>
        </p:sndAc>
      </p:transition>
    </mc:Choice>
    <mc:Fallback xmlns="">
      <p:transition spd="slow">
        <p:newsflash/>
        <p:sndAc>
          <p:stSnd>
            <p:snd r:embed="rId6" name="breeze.wav"/>
          </p:stSnd>
        </p:sndAc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>
            <a:extLst>
              <a:ext uri="{FF2B5EF4-FFF2-40B4-BE49-F238E27FC236}">
                <a16:creationId xmlns:a16="http://schemas.microsoft.com/office/drawing/2014/main" id="{D77BA72A-8003-4331-9F0A-5B626B832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700808"/>
            <a:ext cx="410413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Wallis, J., &amp; Lambert, J. (Eds.). (2021). </a:t>
            </a:r>
            <a:r>
              <a:rPr lang="en-US" altLang="es-PR" sz="2800" b="0" i="1" dirty="0"/>
              <a:t>Sport coaching with diverse populations: Theory and practice</a:t>
            </a:r>
            <a:r>
              <a:rPr lang="en-US" altLang="es-PR" sz="2800" b="0" dirty="0"/>
              <a:t>. New York, NY: Routledge, an imprint of the Taylor &amp; Francis Group, an </a:t>
            </a:r>
            <a:r>
              <a:rPr lang="en-US" altLang="es-PR" sz="2800" b="0" dirty="0" err="1"/>
              <a:t>informa</a:t>
            </a:r>
            <a:r>
              <a:rPr lang="en-US" altLang="es-PR" sz="2800" b="0" dirty="0"/>
              <a:t> business.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A542B-B508-4F9E-B6FF-28DEFB90CA40}"/>
              </a:ext>
            </a:extLst>
          </p:cNvPr>
          <p:cNvSpPr>
            <a:spLocks/>
          </p:cNvSpPr>
          <p:nvPr/>
        </p:nvSpPr>
        <p:spPr bwMode="auto">
          <a:xfrm>
            <a:off x="1907704" y="547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2021</a:t>
            </a:r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A444FC6-7879-48A8-87B3-8CD1B044D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14" y="850031"/>
            <a:ext cx="3816424" cy="56033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419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breeze.wav"/>
          </p:stSnd>
        </p:sndAc>
      </p:transition>
    </mc:Choice>
    <mc:Fallback xmlns="">
      <p:transition spd="slow">
        <p:newsflash/>
        <p:sndAc>
          <p:stSnd>
            <p:snd r:embed="rId6" name="breeze.wav"/>
          </p:stSnd>
        </p:sndAc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D22DA68-430F-47E3-815A-72DEE8751BFF}"/>
              </a:ext>
            </a:extLst>
          </p:cNvPr>
          <p:cNvSpPr>
            <a:spLocks/>
          </p:cNvSpPr>
          <p:nvPr/>
        </p:nvSpPr>
        <p:spPr bwMode="auto">
          <a:xfrm>
            <a:off x="1907704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D77BA72A-8003-4331-9F0A-5B626B832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651" y="1858996"/>
            <a:ext cx="4248150" cy="351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Cope, E., &amp; Partington, M. (Eds.). (2020). </a:t>
            </a:r>
            <a:r>
              <a:rPr lang="en-US" altLang="es-PR" sz="2800" b="0" i="1" dirty="0"/>
              <a:t>Sports coaching: A theoretical and practical guide</a:t>
            </a:r>
            <a:r>
              <a:rPr lang="en-US" altLang="es-PR" sz="2800" b="0" dirty="0"/>
              <a:t>. New York, NY: Routledge, an imprint of the Taylor &amp; Francis Group, an </a:t>
            </a:r>
            <a:r>
              <a:rPr lang="en-US" altLang="es-PR" sz="2800" b="0" dirty="0" err="1"/>
              <a:t>informa</a:t>
            </a:r>
            <a:r>
              <a:rPr lang="en-US" altLang="es-PR" sz="2800" b="0" dirty="0"/>
              <a:t> business.</a:t>
            </a:r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DCCF3C3-A8D2-4EAE-A747-FAED1F8881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5740"/>
            <a:ext cx="3816350" cy="57187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045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breeze.wav"/>
          </p:stSnd>
        </p:sndAc>
      </p:transition>
    </mc:Choice>
    <mc:Fallback xmlns="">
      <p:transition spd="slow">
        <p:newsflash/>
        <p:sndAc>
          <p:stSnd>
            <p:snd r:embed="rId6" name="breeze.wav"/>
          </p:stSnd>
        </p:sndAc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D22DA68-430F-47E3-815A-72DEE8751BFF}"/>
              </a:ext>
            </a:extLst>
          </p:cNvPr>
          <p:cNvSpPr>
            <a:spLocks/>
          </p:cNvSpPr>
          <p:nvPr/>
        </p:nvSpPr>
        <p:spPr bwMode="auto">
          <a:xfrm>
            <a:off x="1976383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D77BA72A-8003-4331-9F0A-5B626B832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4330" y="1858996"/>
            <a:ext cx="4248150" cy="351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Purdy, L. (2018). </a:t>
            </a:r>
            <a:r>
              <a:rPr lang="en-US" altLang="es-PR" sz="2800" b="0" i="1" dirty="0"/>
              <a:t>Sports coaching: The basics</a:t>
            </a:r>
            <a:r>
              <a:rPr lang="en-US" altLang="es-PR" sz="2800" b="0" dirty="0"/>
              <a:t>. New York, NY: Routledge, an imprint of the Taylor &amp; Francis Group, an </a:t>
            </a:r>
            <a:r>
              <a:rPr lang="en-US" altLang="es-PR" sz="2800" b="0" dirty="0" err="1"/>
              <a:t>informa</a:t>
            </a:r>
            <a:r>
              <a:rPr lang="en-US" altLang="es-PR" sz="2800" b="0" dirty="0"/>
              <a:t> business.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FB33469-AD41-4B54-9A9E-1BEB5454E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78" y="805038"/>
            <a:ext cx="3666610" cy="5622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407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breeze.wav"/>
          </p:stSnd>
        </p:sndAc>
      </p:transition>
    </mc:Choice>
    <mc:Fallback xmlns="">
      <p:transition spd="slow">
        <p:newsflash/>
        <p:sndAc>
          <p:stSnd>
            <p:snd r:embed="rId6" name="breeze.wav"/>
          </p:stSnd>
        </p:sndAc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D22DA68-430F-47E3-815A-72DEE8751BFF}"/>
              </a:ext>
            </a:extLst>
          </p:cNvPr>
          <p:cNvSpPr>
            <a:spLocks/>
          </p:cNvSpPr>
          <p:nvPr/>
        </p:nvSpPr>
        <p:spPr bwMode="auto">
          <a:xfrm>
            <a:off x="1976383" y="547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D77BA72A-8003-4331-9F0A-5B626B832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4330" y="1858996"/>
            <a:ext cx="4248150" cy="351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Lyle, J., &amp; Cushion, C. (2017). </a:t>
            </a:r>
            <a:r>
              <a:rPr lang="en-US" altLang="es-PR" sz="2800" b="0" i="1" dirty="0"/>
              <a:t>Sport coaching concepts: A framework for coaching practice</a:t>
            </a:r>
            <a:r>
              <a:rPr lang="en-US" altLang="es-PR" sz="2800" b="0" dirty="0"/>
              <a:t> (2da ed.). New York, NY: Routledge, an imprint of the Taylor &amp; Francis Group, an </a:t>
            </a:r>
            <a:r>
              <a:rPr lang="en-US" altLang="es-PR" sz="2800" b="0" dirty="0" err="1"/>
              <a:t>informa</a:t>
            </a:r>
            <a:r>
              <a:rPr lang="en-US" altLang="es-PR" sz="2800" b="0" dirty="0"/>
              <a:t> business.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6C79551-8DBB-4666-BB37-3E84BE729C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01" y="901973"/>
            <a:ext cx="3918654" cy="55296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213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breeze.wav"/>
          </p:stSnd>
        </p:sndAc>
      </p:transition>
    </mc:Choice>
    <mc:Fallback xmlns="">
      <p:transition spd="slow">
        <p:newsflash/>
        <p:sndAc>
          <p:stSnd>
            <p:snd r:embed="rId6" name="breeze.wav"/>
          </p:stSnd>
        </p:sndAc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D22DA68-430F-47E3-815A-72DEE8751BFF}"/>
              </a:ext>
            </a:extLst>
          </p:cNvPr>
          <p:cNvSpPr>
            <a:spLocks/>
          </p:cNvSpPr>
          <p:nvPr/>
        </p:nvSpPr>
        <p:spPr bwMode="auto">
          <a:xfrm>
            <a:off x="1904696" y="547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D77BA72A-8003-4331-9F0A-5B626B832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643" y="1858996"/>
            <a:ext cx="4248150" cy="351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 err="1"/>
              <a:t>Kohe</a:t>
            </a:r>
            <a:r>
              <a:rPr lang="en-US" altLang="es-PR" sz="2800" b="0" dirty="0"/>
              <a:t>, G. Z., &amp; Peters, D. M. (Eds.). (2017). </a:t>
            </a:r>
            <a:r>
              <a:rPr lang="en-US" altLang="es-PR" sz="2800" b="0" i="1" dirty="0"/>
              <a:t>High performance disability sport coaching</a:t>
            </a:r>
            <a:r>
              <a:rPr lang="en-US" altLang="es-PR" sz="2800" b="0" dirty="0"/>
              <a:t>. New York, NY: Routledge, an imprint of the Taylor &amp; Francis Group, an </a:t>
            </a:r>
            <a:r>
              <a:rPr lang="en-US" altLang="es-PR" sz="2800" b="0" dirty="0" err="1"/>
              <a:t>informa</a:t>
            </a:r>
            <a:r>
              <a:rPr lang="en-US" altLang="es-PR" sz="2800" b="0" dirty="0"/>
              <a:t> business.</a:t>
            </a:r>
          </a:p>
        </p:txBody>
      </p:sp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B4A9F6F-B029-4AB3-9E67-B7743613D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51587"/>
            <a:ext cx="3816424" cy="55974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413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breeze.wav"/>
          </p:stSnd>
        </p:sndAc>
      </p:transition>
    </mc:Choice>
    <mc:Fallback xmlns="">
      <p:transition spd="slow">
        <p:newsflash/>
        <p:sndAc>
          <p:stSnd>
            <p:snd r:embed="rId6" name="breeze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CD19669-A1EF-4401-A186-7F6F1B1C3A53}"/>
              </a:ext>
            </a:extLst>
          </p:cNvPr>
          <p:cNvSpPr>
            <a:spLocks/>
          </p:cNvSpPr>
          <p:nvPr/>
        </p:nvSpPr>
        <p:spPr bwMode="auto">
          <a:xfrm>
            <a:off x="467544" y="1124744"/>
            <a:ext cx="792088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6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ACCESO A LA PRESENTACIÓN:</a:t>
            </a:r>
            <a:endParaRPr lang="es-PR" altLang="es-PR" sz="6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7E95D03C-7ADB-4208-832A-D828A0CB1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3356992"/>
            <a:ext cx="8892480" cy="275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48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http://www.saludmed.com/</a:t>
            </a:r>
            <a:br>
              <a:rPr lang="es-PR" altLang="es-PR" sz="48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R" altLang="es-PR" sz="48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coachingdeportivo</a:t>
            </a:r>
            <a:r>
              <a:rPr lang="es-PR" altLang="es-PR" sz="48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algn="ctr">
              <a:lnSpc>
                <a:spcPct val="90000"/>
              </a:lnSpc>
            </a:pPr>
            <a:r>
              <a:rPr lang="es-PR" altLang="es-PR" sz="48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presentaciones/</a:t>
            </a:r>
          </a:p>
          <a:p>
            <a:pPr algn="ctr">
              <a:lnSpc>
                <a:spcPct val="90000"/>
              </a:lnSpc>
            </a:pPr>
            <a:r>
              <a:rPr lang="es-PR" altLang="es-PR" sz="48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Coach-Dptv_Intro.pdf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288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D22DA68-430F-47E3-815A-72DEE8751BFF}"/>
              </a:ext>
            </a:extLst>
          </p:cNvPr>
          <p:cNvSpPr>
            <a:spLocks/>
          </p:cNvSpPr>
          <p:nvPr/>
        </p:nvSpPr>
        <p:spPr bwMode="auto">
          <a:xfrm>
            <a:off x="1980034" y="547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D77BA72A-8003-4331-9F0A-5B626B832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4330" y="1196752"/>
            <a:ext cx="424815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Cassidy, T. G., Jones, R. L., &amp; Potrac, P. A. (2016). </a:t>
            </a:r>
            <a:r>
              <a:rPr lang="en-US" altLang="es-PR" sz="2800" b="0" i="1" dirty="0"/>
              <a:t>Understanding sports coaching: The pedagogical, social and cultural foundations of coaching practice</a:t>
            </a:r>
            <a:r>
              <a:rPr lang="en-US" altLang="es-PR" sz="2800" b="0" dirty="0"/>
              <a:t>. New York, NY: Routledge, an imprint of the Taylor &amp; Francis Group, an </a:t>
            </a:r>
            <a:r>
              <a:rPr lang="en-US" altLang="es-PR" sz="2800" b="0" dirty="0" err="1"/>
              <a:t>informa</a:t>
            </a:r>
            <a:r>
              <a:rPr lang="en-US" altLang="es-PR" sz="2800" b="0" dirty="0"/>
              <a:t> business.</a:t>
            </a:r>
          </a:p>
        </p:txBody>
      </p:sp>
      <p:pic>
        <p:nvPicPr>
          <p:cNvPr id="3" name="Picture 2" descr="A group of people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4304F7C7-D2C8-43B6-B2FF-0E5EF0A4A4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74" y="888146"/>
            <a:ext cx="3888432" cy="54931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547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breeze.wav"/>
          </p:stSnd>
        </p:sndAc>
      </p:transition>
    </mc:Choice>
    <mc:Fallback xmlns="">
      <p:transition spd="slow">
        <p:newsflash/>
        <p:sndAc>
          <p:stSnd>
            <p:snd r:embed="rId6" name="breeze.wav"/>
          </p:stSnd>
        </p:sndAc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D22DA68-430F-47E3-815A-72DEE8751BFF}"/>
              </a:ext>
            </a:extLst>
          </p:cNvPr>
          <p:cNvSpPr>
            <a:spLocks/>
          </p:cNvSpPr>
          <p:nvPr/>
        </p:nvSpPr>
        <p:spPr bwMode="auto">
          <a:xfrm>
            <a:off x="1907704" y="547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D77BA72A-8003-4331-9F0A-5B626B832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988840"/>
            <a:ext cx="4248150" cy="265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Nash, C. (2015). </a:t>
            </a:r>
            <a:r>
              <a:rPr lang="en-US" altLang="es-PR" sz="2800" b="0" i="1" dirty="0"/>
              <a:t>Practical Sports Coaching</a:t>
            </a:r>
            <a:r>
              <a:rPr lang="en-US" altLang="es-PR" sz="2800" b="0" dirty="0"/>
              <a:t>. New York, NY: Routledge is an imprint of the Taylor &amp; Francis Group, an </a:t>
            </a:r>
            <a:r>
              <a:rPr lang="en-US" altLang="es-PR" sz="2800" b="0" dirty="0" err="1"/>
              <a:t>informa</a:t>
            </a:r>
            <a:r>
              <a:rPr lang="en-US" altLang="es-PR" sz="2800" b="0" dirty="0"/>
              <a:t> business.</a:t>
            </a:r>
          </a:p>
        </p:txBody>
      </p:sp>
      <p:pic>
        <p:nvPicPr>
          <p:cNvPr id="8" name="Picture 7" descr="A picture containing text, track and field, sport&#10;&#10;Description automatically generated">
            <a:extLst>
              <a:ext uri="{FF2B5EF4-FFF2-40B4-BE49-F238E27FC236}">
                <a16:creationId xmlns:a16="http://schemas.microsoft.com/office/drawing/2014/main" id="{FD882DA9-6E46-4EEF-AF78-53F1A2B87C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80502"/>
            <a:ext cx="3888432" cy="55012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04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breeze.wav"/>
          </p:stSnd>
        </p:sndAc>
      </p:transition>
    </mc:Choice>
    <mc:Fallback xmlns="">
      <p:transition spd="slow">
        <p:newsflash/>
        <p:sndAc>
          <p:stSnd>
            <p:snd r:embed="rId6" name="breeze.wav"/>
          </p:stSnd>
        </p:sndAc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D22DA68-430F-47E3-815A-72DEE8751BFF}"/>
              </a:ext>
            </a:extLst>
          </p:cNvPr>
          <p:cNvSpPr>
            <a:spLocks/>
          </p:cNvSpPr>
          <p:nvPr/>
        </p:nvSpPr>
        <p:spPr bwMode="auto">
          <a:xfrm>
            <a:off x="1907704" y="547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D77BA72A-8003-4331-9F0A-5B626B832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8146" y="2096851"/>
            <a:ext cx="424815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 err="1"/>
              <a:t>Navin</a:t>
            </a:r>
            <a:r>
              <a:rPr lang="en-US" altLang="es-PR" sz="2800" b="0" dirty="0"/>
              <a:t>, A. (Ed.). (2011). </a:t>
            </a:r>
            <a:r>
              <a:rPr lang="en-US" altLang="es-PR" sz="2800" b="0" i="1" dirty="0"/>
              <a:t>Sports coaching: A reference guide for students, coaches and competitors</a:t>
            </a:r>
            <a:r>
              <a:rPr lang="en-US" altLang="es-PR" sz="2800" b="0" dirty="0"/>
              <a:t>. Marlborough, UK: The </a:t>
            </a:r>
            <a:r>
              <a:rPr lang="en-US" altLang="es-PR" sz="2800" b="0" dirty="0" err="1"/>
              <a:t>Crowood</a:t>
            </a:r>
            <a:r>
              <a:rPr lang="en-US" altLang="es-PR" sz="2800" b="0" dirty="0"/>
              <a:t> Press Ltd.</a:t>
            </a:r>
          </a:p>
        </p:txBody>
      </p:sp>
      <p:pic>
        <p:nvPicPr>
          <p:cNvPr id="5" name="Picture 4" descr="Website&#10;&#10;Description automatically generated with low confidence">
            <a:extLst>
              <a:ext uri="{FF2B5EF4-FFF2-40B4-BE49-F238E27FC236}">
                <a16:creationId xmlns:a16="http://schemas.microsoft.com/office/drawing/2014/main" id="{8067E999-74BE-4E0C-B273-D84D7B5F94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85701"/>
            <a:ext cx="3672408" cy="5518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209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breeze.wav"/>
          </p:stSnd>
        </p:sndAc>
      </p:transition>
    </mc:Choice>
    <mc:Fallback xmlns="">
      <p:transition spd="slow">
        <p:newsflash/>
        <p:sndAc>
          <p:stSnd>
            <p:snd r:embed="rId6" name="breeze.wav"/>
          </p:stSnd>
        </p:sndAc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D22DA68-430F-47E3-815A-72DEE8751BFF}"/>
              </a:ext>
            </a:extLst>
          </p:cNvPr>
          <p:cNvSpPr>
            <a:spLocks/>
          </p:cNvSpPr>
          <p:nvPr/>
        </p:nvSpPr>
        <p:spPr bwMode="auto">
          <a:xfrm>
            <a:off x="1907704" y="547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D77BA72A-8003-4331-9F0A-5B626B832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916832"/>
            <a:ext cx="424815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Stafford, I. (Ed.). (2011). </a:t>
            </a:r>
            <a:r>
              <a:rPr lang="en-US" altLang="es-PR" sz="2800" b="0" i="1" dirty="0"/>
              <a:t>Coaching children in sport: An introduction</a:t>
            </a:r>
            <a:r>
              <a:rPr lang="en-US" altLang="es-PR" sz="2800" b="0" dirty="0"/>
              <a:t>. New York, NY: Routledge, an imprint of the Taylor &amp; Francis Group, an </a:t>
            </a:r>
            <a:r>
              <a:rPr lang="en-US" altLang="es-PR" sz="2800" b="0" dirty="0" err="1"/>
              <a:t>informa</a:t>
            </a:r>
            <a:r>
              <a:rPr lang="en-US" altLang="es-PR" sz="2800" b="0" dirty="0"/>
              <a:t> business.</a:t>
            </a:r>
          </a:p>
        </p:txBody>
      </p:sp>
      <p:pic>
        <p:nvPicPr>
          <p:cNvPr id="3" name="Picture 2" descr="A picture containing text, grass&#10;&#10;Description automatically generated">
            <a:extLst>
              <a:ext uri="{FF2B5EF4-FFF2-40B4-BE49-F238E27FC236}">
                <a16:creationId xmlns:a16="http://schemas.microsoft.com/office/drawing/2014/main" id="{F7707381-1532-4139-B3BF-36780FE49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16" y="836711"/>
            <a:ext cx="3901752" cy="5511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996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breeze.wav"/>
          </p:stSnd>
        </p:sndAc>
      </p:transition>
    </mc:Choice>
    <mc:Fallback xmlns="">
      <p:transition spd="slow">
        <p:newsflash/>
        <p:sndAc>
          <p:stSnd>
            <p:snd r:embed="rId6" name="breeze.wav"/>
          </p:stSnd>
        </p:sndAc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5E6BC2B-46E7-4DBC-BBA0-9C87BD9153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769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>
            <a:extLst>
              <a:ext uri="{FF2B5EF4-FFF2-40B4-BE49-F238E27FC236}">
                <a16:creationId xmlns:a16="http://schemas.microsoft.com/office/drawing/2014/main" id="{174B91EA-A3B0-4FBF-8DB5-3963BF766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3" y="692696"/>
            <a:ext cx="8820472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INTERNATIONAL JOURNAL OF</a:t>
            </a:r>
          </a:p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SPORTS SCIENCE &amp; COACHING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047738BF-2CFC-4A1C-86CA-80A378DB6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64" y="1537623"/>
            <a:ext cx="8820472" cy="379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https://journals.sagepub.com/home/spo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DB69101-2492-4736-A720-BC49E2B403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61" y="2132856"/>
            <a:ext cx="7524750" cy="4286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04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9DE3502F-3A5A-4014-8268-9C767C9196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762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>
            <a:extLst>
              <a:ext uri="{FF2B5EF4-FFF2-40B4-BE49-F238E27FC236}">
                <a16:creationId xmlns:a16="http://schemas.microsoft.com/office/drawing/2014/main" id="{174B91EA-A3B0-4FBF-8DB5-3963BF766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64" y="764704"/>
            <a:ext cx="88204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AMERICAN COACHING ASSOCIATION</a:t>
            </a:r>
          </a:p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(ACA)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047738BF-2CFC-4A1C-86CA-80A378DB6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64" y="1484784"/>
            <a:ext cx="882047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https://acasports.net/</a:t>
            </a: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1C42F35-C56C-4219-A204-88E9EA149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32856"/>
            <a:ext cx="8382000" cy="4133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382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>
            <a:extLst>
              <a:ext uri="{FF2B5EF4-FFF2-40B4-BE49-F238E27FC236}">
                <a16:creationId xmlns:a16="http://schemas.microsoft.com/office/drawing/2014/main" id="{047738BF-2CFC-4A1C-86CA-80A378DB6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1412776"/>
            <a:ext cx="882047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https://nhsca.com/</a:t>
            </a:r>
          </a:p>
        </p:txBody>
      </p:sp>
      <p:pic>
        <p:nvPicPr>
          <p:cNvPr id="3" name="Picture 2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8B701D38-FFBA-4CA8-B08D-C8631D869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9144000" cy="4540084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2CA3D326-6CBF-47A3-BC12-90602FC29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64" y="692696"/>
            <a:ext cx="88204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NATIONAL HIGH SCHOOL COACHES ASSOCIATION</a:t>
            </a:r>
          </a:p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(NHSCA)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137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>
            <a:extLst>
              <a:ext uri="{FF2B5EF4-FFF2-40B4-BE49-F238E27FC236}">
                <a16:creationId xmlns:a16="http://schemas.microsoft.com/office/drawing/2014/main" id="{047738BF-2CFC-4A1C-86CA-80A378DB6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64" y="1484784"/>
            <a:ext cx="882047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https://www.nays.org/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4585863-2141-4C00-98DF-88ED4538E2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8688"/>
            <a:ext cx="9144000" cy="4050632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829F3E8-0674-4F36-91B7-DE96CD809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848" y="836712"/>
            <a:ext cx="88204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NATIONAL ALLIANCE FOR YOUTH SPORTS</a:t>
            </a:r>
          </a:p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(NAYS)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791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D0EEE7-729B-496A-8776-09C4B5A0A1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18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>
            <a:extLst>
              <a:ext uri="{FF2B5EF4-FFF2-40B4-BE49-F238E27FC236}">
                <a16:creationId xmlns:a16="http://schemas.microsoft.com/office/drawing/2014/main" id="{047738BF-2CFC-4A1C-86CA-80A378DB6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64" y="1880828"/>
            <a:ext cx="8820472" cy="39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http://nspa.org/</a:t>
            </a:r>
          </a:p>
          <a:p>
            <a:pPr algn="ctr" eaLnBrk="0" hangingPunct="0"/>
            <a:endParaRPr lang="en-US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829F3E8-0674-4F36-91B7-DE96CD809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848" y="944724"/>
            <a:ext cx="88204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NATIONAL SPORTS PERFORMANCE ASSOCIATION</a:t>
            </a:r>
          </a:p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(NSPA)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82B53C9-CF9D-4734-BCBA-0587270069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412"/>
            <a:ext cx="9144000" cy="36678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2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14A9C4A-54D5-4046-9DFA-DB3EBE5B4F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226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>
            <a:extLst>
              <a:ext uri="{FF2B5EF4-FFF2-40B4-BE49-F238E27FC236}">
                <a16:creationId xmlns:a16="http://schemas.microsoft.com/office/drawing/2014/main" id="{174B91EA-A3B0-4FBF-8DB5-3963BF766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680" y="1052735"/>
            <a:ext cx="5364088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60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CoachLearn</a:t>
            </a:r>
            <a:endParaRPr lang="en-US" altLang="es-PR" sz="60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047738BF-2CFC-4A1C-86CA-80A378DB6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64" y="2060848"/>
            <a:ext cx="8820472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https://www.coachlearn.eu/</a:t>
            </a:r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3D40A9A-1D02-42FE-A733-757D9D17D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0928"/>
            <a:ext cx="9144000" cy="34686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0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>
            <a:extLst>
              <a:ext uri="{FF2B5EF4-FFF2-40B4-BE49-F238E27FC236}">
                <a16:creationId xmlns:a16="http://schemas.microsoft.com/office/drawing/2014/main" id="{174B91EA-A3B0-4FBF-8DB5-3963BF766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836712"/>
            <a:ext cx="820891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UK Coaching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047738BF-2CFC-4A1C-86CA-80A378DB6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1628800"/>
            <a:ext cx="8424936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https://www.ukcoaching.org/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CD22C06-C2E2-4933-A268-8E92587347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1104"/>
            <a:ext cx="9144000" cy="42522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54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EDA1BD3-59B5-4295-AEDF-384F5E04CD55}"/>
              </a:ext>
            </a:extLst>
          </p:cNvPr>
          <p:cNvSpPr>
            <a:spLocks/>
          </p:cNvSpPr>
          <p:nvPr/>
        </p:nvSpPr>
        <p:spPr bwMode="auto">
          <a:xfrm>
            <a:off x="2051720" y="836712"/>
            <a:ext cx="482453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es-PR" altLang="es-PR" sz="27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COACHING DEPORTIVO:</a:t>
            </a:r>
            <a:br>
              <a:rPr lang="es-PR" altLang="es-PR" sz="27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NATURALEZA Y CONCEPTO</a:t>
            </a:r>
          </a:p>
        </p:txBody>
      </p:sp>
      <p:sp>
        <p:nvSpPr>
          <p:cNvPr id="7" name="WordArt 6">
            <a:extLst>
              <a:ext uri="{FF2B5EF4-FFF2-40B4-BE49-F238E27FC236}">
                <a16:creationId xmlns:a16="http://schemas.microsoft.com/office/drawing/2014/main" id="{00711DB8-D134-4A81-BCCE-EB926E57F8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71700" y="1700808"/>
            <a:ext cx="5400600" cy="43204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REFERENCIAS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AFA5A838-954A-4EF0-BFC9-261C15D73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331890"/>
            <a:ext cx="849694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Alaminos, M. J., Bastida, A., &amp; Sancho, E. (2013). </a:t>
            </a:r>
            <a:r>
              <a:rPr lang="es-E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Coaching deportivo: Mucho más que entrenamiento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(p. 66). Badalona, España: Editorial 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Paidotribo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s-P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87FB8DF0-8C22-4347-A878-D65A4E294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3556026"/>
            <a:ext cx="849694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Bompa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, T. O., &amp; Buzzichelli, C. (2019). </a:t>
            </a:r>
            <a:r>
              <a:rPr lang="en-U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Periodization: Theory and methodology of training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(6ta ed., pp. 3, 329). Champaign, IL: Human Kinetics.</a:t>
            </a:r>
            <a:endParaRPr lang="en-US" altLang="es-P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2B4AC333-92DE-48AC-887C-48F988B24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725144"/>
            <a:ext cx="849694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Callary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, B., Culver, D., </a:t>
            </a: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Werthner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, D., &amp; Bales, J. (2014). An overview of seven national high performance coach education programs. </a:t>
            </a:r>
            <a:r>
              <a:rPr lang="en-U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International Sport Coaching Journal, 1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, 152-164. http://dx.doi.org/10.1123/iscj.2014-0094</a:t>
            </a:r>
            <a:endParaRPr lang="en-US" altLang="es-P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252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">
            <a:extLst>
              <a:ext uri="{FF2B5EF4-FFF2-40B4-BE49-F238E27FC236}">
                <a16:creationId xmlns:a16="http://schemas.microsoft.com/office/drawing/2014/main" id="{2ECC1AFA-3488-42B4-92D9-C82CCA9E6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204864"/>
            <a:ext cx="8496944" cy="2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Cronin, C., &amp; </a:t>
            </a: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Armour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, K. M. (2017). ‘Being’ in the coaching world: New insights on youth performance coaching from an interpretative phenomenological approach. </a:t>
            </a:r>
            <a:r>
              <a:rPr lang="en-U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Sport, Education and Society, 22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(8), 919–931. http://dx.doi.org/10.1080/13573322.2015.1108912. </a:t>
            </a: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Disponble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s-PR" sz="2000" b="1" i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https://www.researchgate.net/publication/283539129_'Being'_in_the_coaching_world_new_insights_on_youth_performance_coaching_from_an_interpretative_phenomenological_approach</a:t>
            </a:r>
            <a:endParaRPr lang="en-US" altLang="es-P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CA341BA8-F161-42BE-8E7C-B583EBFE1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764704"/>
            <a:ext cx="8496944" cy="131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Carrera, S. (2016). Coaching deportivo. </a:t>
            </a:r>
            <a:r>
              <a:rPr lang="es-E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Ecuador: Comisión Editorial de la Universidad de las Fuerzas Armadas ESPE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.  Recuperado de </a:t>
            </a:r>
            <a:r>
              <a:rPr lang="es-ES" altLang="es-PR" sz="2000" b="1" i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https://repositorio.espe.edu.ec/bitstream/21000/11682/1/Listo%20coaching%20sportivo.pdf</a:t>
            </a:r>
            <a:endParaRPr lang="en-US" altLang="es-P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E0B719D8-B178-4BF5-8F9C-41B05FD82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65" y="4780162"/>
            <a:ext cx="8496944" cy="131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Cronin, C., &amp; </a:t>
            </a: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Armour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, K. (2019). Introduction to care in coaching. </a:t>
            </a: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C. Cronin &amp; K. </a:t>
            </a: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Armour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(Eds.), </a:t>
            </a:r>
            <a:r>
              <a:rPr lang="en-U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Care in sport coaching: Pedagogical cases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(pp. 1-14). New York, NY: Routledge, an imprint of the Taylor &amp; Francis Group, an </a:t>
            </a: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informa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business.</a:t>
            </a:r>
            <a:endParaRPr lang="en-US" altLang="es-P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817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9BD3290C-4395-4597-B602-0A09CF93B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564904"/>
            <a:ext cx="8496944" cy="16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González Campos, G. (2010). ¿Qué importancia tiene la función psicopedagógica del técnico deportivo parala mejora de sus jugadores en un club? </a:t>
            </a:r>
            <a:r>
              <a:rPr lang="es-E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Retos. Nuevas tendencias en Educación Física, Deporte y Recreación, 18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, 35-40. Recuperado de </a:t>
            </a:r>
            <a:r>
              <a:rPr lang="es-ES" altLang="es-PR" sz="2000" b="1" i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https://www.redalyc.org/pdf/3457/345732284007.pdf</a:t>
            </a:r>
            <a:endParaRPr lang="es-ES" altLang="es-P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6BCBF9A7-EBA9-44C8-A750-7012F83AB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836712"/>
            <a:ext cx="8640960" cy="167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European Coaching Council (2007). Review of the EU 5-level Structure for the Recognition of Coaching Competence and Qualifications. </a:t>
            </a:r>
            <a:r>
              <a:rPr lang="en-U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Köln: European Network of Sports Science, Education and Employment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Recuperado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000" b="1" i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https://www.icce.ws/_assets/files/documents/ECC_5_level_review.pdf</a:t>
            </a:r>
            <a:endParaRPr lang="en-US" altLang="es-P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3A06A2AF-E9ED-4D94-8FA3-D73B1A774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348114"/>
            <a:ext cx="8496944" cy="131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Hassam, D., &amp; Lynch, R. (2014). Reflections on athletes with disabilities. </a:t>
            </a: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D. Hassan, S. Dowling &amp; R. McConkey (Eds.), </a:t>
            </a:r>
            <a:r>
              <a:rPr lang="en-U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Sport, coaching and intellectual disability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(pp. 69-84). New York, NY: Routledge, an imprint of the Taylor &amp; Francis Group, an </a:t>
            </a: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informa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business.</a:t>
            </a:r>
            <a:endParaRPr lang="en-US" altLang="es-P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320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E43E75AB-75A5-41BE-A301-748E5FC98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683818"/>
            <a:ext cx="8496944" cy="1529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International Council for Coaching Excellence [ICCE], &amp; Association of Summer Olympic International Federations [ASOIF] (2013). </a:t>
            </a:r>
            <a:r>
              <a:rPr lang="en-U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International sport coaching framework, version 1.2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(p. 14). Champaign, IL: Human Kinetics. </a:t>
            </a: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Recuperado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de https://www.icce.ws/_assets/files/iscf-1.2-10-7-15.pdf</a:t>
            </a:r>
            <a:endParaRPr lang="en-US" altLang="es-P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C661EBBA-6CA2-4234-A459-7573DE0EF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620688"/>
            <a:ext cx="849694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Hinkle Smith, S. L. (2014). Interscholastic coaching. </a:t>
            </a: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The Editors of Salem Press (Eds.), Athletics and physical education (pp. 48-53). Ipswich, MA: Salem Press, a Division of EBSCO Information Services, Inc.</a:t>
            </a:r>
          </a:p>
          <a:p>
            <a:pPr>
              <a:spcBef>
                <a:spcPct val="50000"/>
              </a:spcBef>
            </a:pP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s-P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DE865F1F-321D-4703-B672-0A64D6E1F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3412010"/>
            <a:ext cx="8496944" cy="131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Kohe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, G. Z., &amp; Peters, D, M. (2017). Beyond high performance: Disability sport coaching? </a:t>
            </a: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G. Z. </a:t>
            </a: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Kohe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&amp; D. M. Peters (Eds.), </a:t>
            </a:r>
            <a:r>
              <a:rPr lang="en-U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High performance disability sport coaching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(pp. 186-207). New York, NY: Routledge, an imprint of the Taylor &amp; Francis Group, an </a:t>
            </a: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informa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business.</a:t>
            </a:r>
            <a:endParaRPr lang="en-US" altLang="es-P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22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6" name="chimes.wav"/>
          </p:stSnd>
        </p:sndAc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>
            <a:extLst>
              <a:ext uri="{FF2B5EF4-FFF2-40B4-BE49-F238E27FC236}">
                <a16:creationId xmlns:a16="http://schemas.microsoft.com/office/drawing/2014/main" id="{9427DBC1-02C7-4E14-8280-C61BF7271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221088"/>
            <a:ext cx="849694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Ochoa, J. (2013). </a:t>
            </a:r>
            <a:r>
              <a:rPr lang="es-E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Curso introductorio al coaching deportivo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(p. 9). Colombia: Equipo Internacional de Coaching Deportivo (EICD). Recuperado de </a:t>
            </a:r>
            <a:r>
              <a:rPr lang="es-ES" altLang="es-PR" sz="2000" b="1" i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https://www.scribd.com/document/416214078/Manual-Introduccion-al-Coaching-Deportivo-pdf</a:t>
            </a:r>
            <a:endParaRPr lang="es-ES" altLang="es-P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5834A3E4-26B5-4AA0-97F6-A35A69CBB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420888"/>
            <a:ext cx="8496944" cy="95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Lyle, J., &amp; Cushion, C. (2017). </a:t>
            </a:r>
            <a:r>
              <a:rPr lang="en-U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Sport coaching concepts: A framework for coaching practice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. New York, NY: Routledge, an imprint of the Taylor &amp; Francis Group, an </a:t>
            </a: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informa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business.</a:t>
            </a:r>
            <a:endParaRPr lang="en-US" altLang="es-P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AD9BE81E-8DB2-45CF-AE59-10746339C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3445990"/>
            <a:ext cx="8496944" cy="66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Martens, R. (2012). </a:t>
            </a:r>
            <a:r>
              <a:rPr lang="en-U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Successful coaching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(4ta ed., pp. ). Champaign, IL: Human Kinetics.</a:t>
            </a:r>
            <a:endParaRPr lang="en-US" altLang="es-P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96F0DDB3-97FA-477F-9CBC-C63E286D9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980728"/>
            <a:ext cx="8496944" cy="118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LLyle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, J. (2011). </a:t>
            </a:r>
            <a:r>
              <a:rPr lang="en-U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What is a coach and what is coaching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I. Stafford (Ed.), Coaching children in sport: An introduction (pp. 5-16). New York, NY: Routledge, an imprint of the Taylor &amp; Francis Group, an </a:t>
            </a: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informa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business.</a:t>
            </a:r>
          </a:p>
          <a:p>
            <a:pPr>
              <a:spcBef>
                <a:spcPct val="50000"/>
              </a:spcBef>
            </a:pP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s-P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577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6" name="chimes.wav"/>
          </p:stSnd>
        </p:sndAc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man running in nature">
            <a:extLst>
              <a:ext uri="{FF2B5EF4-FFF2-40B4-BE49-F238E27FC236}">
                <a16:creationId xmlns:a16="http://schemas.microsoft.com/office/drawing/2014/main" id="{8AE2A6AA-3A0E-4BC3-BE7E-E0C52DF124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14660"/>
            <a:ext cx="10282572" cy="6855048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2DA6715-915F-463A-A9A4-2741DD8BF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4128" y="2482912"/>
            <a:ext cx="6034176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8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GRACIAS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39179</TotalTime>
  <Words>5728</Words>
  <Application>Microsoft Office PowerPoint</Application>
  <PresentationFormat>On-screen Show (4:3)</PresentationFormat>
  <Paragraphs>585</Paragraphs>
  <Slides>101</Slides>
  <Notes>101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11" baseType="lpstr">
      <vt:lpstr>Arial</vt:lpstr>
      <vt:lpstr>Arial Black</vt:lpstr>
      <vt:lpstr>Berlin Sans FB</vt:lpstr>
      <vt:lpstr>Calibri</vt:lpstr>
      <vt:lpstr>Georgia</vt:lpstr>
      <vt:lpstr>Times New Roman</vt:lpstr>
      <vt:lpstr>Trebuchet MS</vt:lpstr>
      <vt:lpstr>Verdana</vt:lpstr>
      <vt:lpstr>Wingdings 2</vt:lpstr>
      <vt:lpstr>Urban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Laboratorio: Potencia Vertical</dc:title>
  <dc:creator>Valued Acer Customer</dc:creator>
  <cp:lastModifiedBy>Edgar Lopategui Corsino</cp:lastModifiedBy>
  <cp:revision>4208</cp:revision>
  <cp:lastPrinted>2016-10-09T22:16:41Z</cp:lastPrinted>
  <dcterms:created xsi:type="dcterms:W3CDTF">2012-03-25T21:01:47Z</dcterms:created>
  <dcterms:modified xsi:type="dcterms:W3CDTF">2021-09-07T20:22:52Z</dcterms:modified>
</cp:coreProperties>
</file>