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0"/>
  </p:notesMasterIdLst>
  <p:handoutMasterIdLst>
    <p:handoutMasterId r:id="rId61"/>
  </p:handoutMasterIdLst>
  <p:sldIdLst>
    <p:sldId id="256" r:id="rId2"/>
    <p:sldId id="859" r:id="rId3"/>
    <p:sldId id="882" r:id="rId4"/>
    <p:sldId id="878" r:id="rId5"/>
    <p:sldId id="1071" r:id="rId6"/>
    <p:sldId id="1118" r:id="rId7"/>
    <p:sldId id="1120" r:id="rId8"/>
    <p:sldId id="979" r:id="rId9"/>
    <p:sldId id="1121" r:id="rId10"/>
    <p:sldId id="980" r:id="rId11"/>
    <p:sldId id="982" r:id="rId12"/>
    <p:sldId id="1123" r:id="rId13"/>
    <p:sldId id="1122" r:id="rId14"/>
    <p:sldId id="978" r:id="rId15"/>
    <p:sldId id="1125" r:id="rId16"/>
    <p:sldId id="983" r:id="rId17"/>
    <p:sldId id="1124" r:id="rId18"/>
    <p:sldId id="985" r:id="rId19"/>
    <p:sldId id="986" r:id="rId20"/>
    <p:sldId id="984" r:id="rId21"/>
    <p:sldId id="988" r:id="rId22"/>
    <p:sldId id="989" r:id="rId23"/>
    <p:sldId id="990" r:id="rId24"/>
    <p:sldId id="992" r:id="rId25"/>
    <p:sldId id="994" r:id="rId26"/>
    <p:sldId id="1126" r:id="rId27"/>
    <p:sldId id="993" r:id="rId28"/>
    <p:sldId id="995" r:id="rId29"/>
    <p:sldId id="997" r:id="rId30"/>
    <p:sldId id="996" r:id="rId31"/>
    <p:sldId id="991" r:id="rId32"/>
    <p:sldId id="999" r:id="rId33"/>
    <p:sldId id="1001" r:id="rId34"/>
    <p:sldId id="1000" r:id="rId35"/>
    <p:sldId id="998" r:id="rId36"/>
    <p:sldId id="1003" r:id="rId37"/>
    <p:sldId id="1002" r:id="rId38"/>
    <p:sldId id="1005" r:id="rId39"/>
    <p:sldId id="1004" r:id="rId40"/>
    <p:sldId id="1006" r:id="rId41"/>
    <p:sldId id="1007" r:id="rId42"/>
    <p:sldId id="1008" r:id="rId43"/>
    <p:sldId id="1010" r:id="rId44"/>
    <p:sldId id="1011" r:id="rId45"/>
    <p:sldId id="1012" r:id="rId46"/>
    <p:sldId id="1013" r:id="rId47"/>
    <p:sldId id="1009" r:id="rId48"/>
    <p:sldId id="1015" r:id="rId49"/>
    <p:sldId id="1016" r:id="rId50"/>
    <p:sldId id="1017" r:id="rId51"/>
    <p:sldId id="1018" r:id="rId52"/>
    <p:sldId id="1014" r:id="rId53"/>
    <p:sldId id="987" r:id="rId54"/>
    <p:sldId id="1020" r:id="rId55"/>
    <p:sldId id="1019" r:id="rId56"/>
    <p:sldId id="945" r:id="rId57"/>
    <p:sldId id="857" r:id="rId58"/>
    <p:sldId id="1117" r:id="rId59"/>
  </p:sldIdLst>
  <p:sldSz cx="9144000" cy="6858000" type="screen4x3"/>
  <p:notesSz cx="7010400" cy="9296400"/>
  <p:custDataLst>
    <p:tags r:id="rId62"/>
  </p:custDataLst>
  <p:defaultTextStyle>
    <a:defPPr>
      <a:defRPr lang="en-US"/>
    </a:defPPr>
    <a:lvl1pPr algn="r" rtl="0" fontAlgn="base">
      <a:spcBef>
        <a:spcPct val="0"/>
      </a:spcBef>
      <a:spcAft>
        <a:spcPct val="0"/>
      </a:spcAft>
      <a:defRPr sz="3200" kern="1200">
        <a:solidFill>
          <a:schemeClr val="tx1"/>
        </a:solidFill>
        <a:latin typeface="Georgia" pitchFamily="18" charset="0"/>
        <a:ea typeface="+mn-ea"/>
        <a:cs typeface="+mn-cs"/>
      </a:defRPr>
    </a:lvl1pPr>
    <a:lvl2pPr marL="457200" algn="r" rtl="0" fontAlgn="base">
      <a:spcBef>
        <a:spcPct val="0"/>
      </a:spcBef>
      <a:spcAft>
        <a:spcPct val="0"/>
      </a:spcAft>
      <a:defRPr sz="3200" kern="1200">
        <a:solidFill>
          <a:schemeClr val="tx1"/>
        </a:solidFill>
        <a:latin typeface="Georgia" pitchFamily="18" charset="0"/>
        <a:ea typeface="+mn-ea"/>
        <a:cs typeface="+mn-cs"/>
      </a:defRPr>
    </a:lvl2pPr>
    <a:lvl3pPr marL="914400" algn="r" rtl="0" fontAlgn="base">
      <a:spcBef>
        <a:spcPct val="0"/>
      </a:spcBef>
      <a:spcAft>
        <a:spcPct val="0"/>
      </a:spcAft>
      <a:defRPr sz="3200" kern="1200">
        <a:solidFill>
          <a:schemeClr val="tx1"/>
        </a:solidFill>
        <a:latin typeface="Georgia" pitchFamily="18" charset="0"/>
        <a:ea typeface="+mn-ea"/>
        <a:cs typeface="+mn-cs"/>
      </a:defRPr>
    </a:lvl3pPr>
    <a:lvl4pPr marL="1371600" algn="r" rtl="0" fontAlgn="base">
      <a:spcBef>
        <a:spcPct val="0"/>
      </a:spcBef>
      <a:spcAft>
        <a:spcPct val="0"/>
      </a:spcAft>
      <a:defRPr sz="3200" kern="1200">
        <a:solidFill>
          <a:schemeClr val="tx1"/>
        </a:solidFill>
        <a:latin typeface="Georgia" pitchFamily="18" charset="0"/>
        <a:ea typeface="+mn-ea"/>
        <a:cs typeface="+mn-cs"/>
      </a:defRPr>
    </a:lvl4pPr>
    <a:lvl5pPr marL="1828800" algn="r" rtl="0" fontAlgn="base">
      <a:spcBef>
        <a:spcPct val="0"/>
      </a:spcBef>
      <a:spcAft>
        <a:spcPct val="0"/>
      </a:spcAft>
      <a:defRPr sz="3200" kern="1200">
        <a:solidFill>
          <a:schemeClr val="tx1"/>
        </a:solidFill>
        <a:latin typeface="Georgia" pitchFamily="18" charset="0"/>
        <a:ea typeface="+mn-ea"/>
        <a:cs typeface="+mn-cs"/>
      </a:defRPr>
    </a:lvl5pPr>
    <a:lvl6pPr marL="2286000" algn="l" defTabSz="914400" rtl="0" eaLnBrk="1" latinLnBrk="0" hangingPunct="1">
      <a:defRPr sz="3200" kern="1200">
        <a:solidFill>
          <a:schemeClr val="tx1"/>
        </a:solidFill>
        <a:latin typeface="Georgia" pitchFamily="18" charset="0"/>
        <a:ea typeface="+mn-ea"/>
        <a:cs typeface="+mn-cs"/>
      </a:defRPr>
    </a:lvl6pPr>
    <a:lvl7pPr marL="2743200" algn="l" defTabSz="914400" rtl="0" eaLnBrk="1" latinLnBrk="0" hangingPunct="1">
      <a:defRPr sz="3200" kern="1200">
        <a:solidFill>
          <a:schemeClr val="tx1"/>
        </a:solidFill>
        <a:latin typeface="Georgia" pitchFamily="18" charset="0"/>
        <a:ea typeface="+mn-ea"/>
        <a:cs typeface="+mn-cs"/>
      </a:defRPr>
    </a:lvl7pPr>
    <a:lvl8pPr marL="3200400" algn="l" defTabSz="914400" rtl="0" eaLnBrk="1" latinLnBrk="0" hangingPunct="1">
      <a:defRPr sz="3200" kern="1200">
        <a:solidFill>
          <a:schemeClr val="tx1"/>
        </a:solidFill>
        <a:latin typeface="Georgia" pitchFamily="18" charset="0"/>
        <a:ea typeface="+mn-ea"/>
        <a:cs typeface="+mn-cs"/>
      </a:defRPr>
    </a:lvl8pPr>
    <a:lvl9pPr marL="3657600" algn="l" defTabSz="914400" rtl="0" eaLnBrk="1" latinLnBrk="0" hangingPunct="1">
      <a:defRPr sz="3200" kern="1200">
        <a:solidFill>
          <a:schemeClr val="tx1"/>
        </a:solidFill>
        <a:latin typeface="Georgia"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0049"/>
    <a:srgbClr val="FF0066"/>
    <a:srgbClr val="421C5E"/>
    <a:srgbClr val="FF6600"/>
    <a:srgbClr val="000066"/>
    <a:srgbClr val="006600"/>
    <a:srgbClr val="CC0000"/>
    <a:srgbClr val="660066"/>
    <a:srgbClr val="484876"/>
    <a:srgbClr val="2626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660"/>
  </p:normalViewPr>
  <p:slideViewPr>
    <p:cSldViewPr>
      <p:cViewPr varScale="1">
        <p:scale>
          <a:sx n="68" d="100"/>
          <a:sy n="68" d="100"/>
        </p:scale>
        <p:origin x="1392"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3" name="Date Placeholder 2"/>
          <p:cNvSpPr>
            <a:spLocks noGrp="1"/>
          </p:cNvSpPr>
          <p:nvPr>
            <p:ph type="dt" sz="quarter" idx="1"/>
          </p:nvPr>
        </p:nvSpPr>
        <p:spPr bwMode="auto">
          <a:xfrm>
            <a:off x="3970338"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defTabSz="915988">
              <a:defRPr sz="1200">
                <a:latin typeface="Calibri" pitchFamily="34" charset="0"/>
              </a:defRPr>
            </a:lvl1pPr>
          </a:lstStyle>
          <a:p>
            <a:fld id="{0633D0CA-0D20-4EAF-B2E8-CE157CDB9D25}" type="datetimeFigureOut">
              <a:rPr lang="en-US" altLang="es-PR"/>
              <a:pPr/>
              <a:t>8/8/2019</a:t>
            </a:fld>
            <a:endParaRPr lang="en-US" altLang="es-PR"/>
          </a:p>
        </p:txBody>
      </p:sp>
      <p:sp>
        <p:nvSpPr>
          <p:cNvPr id="4" name="Footer Placeholder 3"/>
          <p:cNvSpPr>
            <a:spLocks noGrp="1"/>
          </p:cNvSpPr>
          <p:nvPr>
            <p:ph type="ftr" sz="quarter" idx="2"/>
          </p:nvPr>
        </p:nvSpPr>
        <p:spPr bwMode="auto">
          <a:xfrm>
            <a:off x="0"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5" name="Slide Number Placeholder 4"/>
          <p:cNvSpPr>
            <a:spLocks noGrp="1"/>
          </p:cNvSpPr>
          <p:nvPr>
            <p:ph type="sldNum" sz="quarter" idx="3"/>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defTabSz="915988">
              <a:defRPr sz="1200">
                <a:latin typeface="Calibri" pitchFamily="34" charset="0"/>
              </a:defRPr>
            </a:lvl1pPr>
          </a:lstStyle>
          <a:p>
            <a:fld id="{03F63D7B-6665-4470-84FD-F285846CE6F7}" type="slidenum">
              <a:rPr lang="en-US" altLang="es-PR"/>
              <a:pPr/>
              <a:t>‹#›</a:t>
            </a:fld>
            <a:endParaRPr lang="en-US" altLang="es-PR"/>
          </a:p>
        </p:txBody>
      </p:sp>
    </p:spTree>
    <p:extLst>
      <p:ext uri="{BB962C8B-B14F-4D97-AF65-F5344CB8AC3E}">
        <p14:creationId xmlns:p14="http://schemas.microsoft.com/office/powerpoint/2010/main" val="2056585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3" name="Date Placeholder 2"/>
          <p:cNvSpPr>
            <a:spLocks noGrp="1"/>
          </p:cNvSpPr>
          <p:nvPr>
            <p:ph type="dt" idx="1"/>
          </p:nvPr>
        </p:nvSpPr>
        <p:spPr bwMode="auto">
          <a:xfrm>
            <a:off x="3970338"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defTabSz="915988">
              <a:defRPr sz="1200">
                <a:latin typeface="Calibri" pitchFamily="34" charset="0"/>
              </a:defRPr>
            </a:lvl1pPr>
          </a:lstStyle>
          <a:p>
            <a:fld id="{EB82A5C1-085C-4597-9D6E-C3DB8248D2F5}" type="datetimeFigureOut">
              <a:rPr lang="es-PR" altLang="es-PR"/>
              <a:pPr/>
              <a:t>08/08/2019</a:t>
            </a:fld>
            <a:endParaRPr lang="es-PR" altLang="es-PR"/>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p:cNvSpPr>
            <a:spLocks noGrp="1"/>
          </p:cNvSpPr>
          <p:nvPr>
            <p:ph type="body" sz="quarter" idx="3"/>
          </p:nvPr>
        </p:nvSpPr>
        <p:spPr bwMode="auto">
          <a:xfrm>
            <a:off x="701675" y="4416425"/>
            <a:ext cx="56070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p:cNvSpPr>
            <a:spLocks noGrp="1"/>
          </p:cNvSpPr>
          <p:nvPr>
            <p:ph type="ftr" sz="quarter" idx="4"/>
          </p:nvPr>
        </p:nvSpPr>
        <p:spPr bwMode="auto">
          <a:xfrm>
            <a:off x="0"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7" name="Slide Number Placeholder 6"/>
          <p:cNvSpPr>
            <a:spLocks noGrp="1"/>
          </p:cNvSpPr>
          <p:nvPr>
            <p:ph type="sldNum" sz="quarter" idx="5"/>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defTabSz="915988">
              <a:defRPr sz="1200">
                <a:latin typeface="Calibri" pitchFamily="34" charset="0"/>
              </a:defRPr>
            </a:lvl1pPr>
          </a:lstStyle>
          <a:p>
            <a:fld id="{B3BD5189-F4C6-4D62-92A0-7AA9412E4CB4}" type="slidenum">
              <a:rPr lang="es-PR" altLang="es-PR"/>
              <a:pPr/>
              <a:t>‹#›</a:t>
            </a:fld>
            <a:endParaRPr lang="es-PR" altLang="es-PR"/>
          </a:p>
        </p:txBody>
      </p:sp>
    </p:spTree>
    <p:extLst>
      <p:ext uri="{BB962C8B-B14F-4D97-AF65-F5344CB8AC3E}">
        <p14:creationId xmlns:p14="http://schemas.microsoft.com/office/powerpoint/2010/main" val="77140535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p:txBody>
          <a:bodyPr/>
          <a:lstStyle/>
          <a:p>
            <a:pPr>
              <a:spcBef>
                <a:spcPct val="0"/>
              </a:spcBef>
            </a:pPr>
            <a:endParaRPr lang="es-PR" altLang="es-PR"/>
          </a:p>
        </p:txBody>
      </p:sp>
      <p:sp>
        <p:nvSpPr>
          <p:cNvPr id="8196" name="Slide Number Placeholder 3"/>
          <p:cNvSpPr>
            <a:spLocks noGrp="1"/>
          </p:cNvSpPr>
          <p:nvPr>
            <p:ph type="sldNum" sz="quarter" idx="5"/>
          </p:nvPr>
        </p:nvSpPr>
        <p:spPr>
          <a:noFill/>
        </p:spPr>
        <p:txBody>
          <a:bodyPr/>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1EEA0E17-5107-4506-8D4D-DC641B6EF860}" type="slidenum">
              <a:rPr lang="es-PR" altLang="es-PR">
                <a:latin typeface="Calibri" pitchFamily="34" charset="0"/>
              </a:rPr>
              <a:pPr algn="r"/>
              <a:t>1</a:t>
            </a:fld>
            <a:endParaRPr lang="es-PR" altLang="es-PR">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10</a:t>
            </a:fld>
            <a:endParaRPr lang="es-PR" altLang="es-PR"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11</a:t>
            </a:fld>
            <a:endParaRPr lang="es-PR" altLang="es-PR"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12</a:t>
            </a:fld>
            <a:endParaRPr lang="es-PR" altLang="es-PR" sz="1200">
              <a:latin typeface="Calibri" pitchFamily="34" charset="0"/>
            </a:endParaRPr>
          </a:p>
        </p:txBody>
      </p:sp>
    </p:spTree>
    <p:extLst>
      <p:ext uri="{BB962C8B-B14F-4D97-AF65-F5344CB8AC3E}">
        <p14:creationId xmlns:p14="http://schemas.microsoft.com/office/powerpoint/2010/main" val="58300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13</a:t>
            </a:fld>
            <a:endParaRPr lang="es-PR" altLang="es-PR" sz="1200">
              <a:latin typeface="Calibri" pitchFamily="34" charset="0"/>
            </a:endParaRPr>
          </a:p>
        </p:txBody>
      </p:sp>
    </p:spTree>
    <p:extLst>
      <p:ext uri="{BB962C8B-B14F-4D97-AF65-F5344CB8AC3E}">
        <p14:creationId xmlns:p14="http://schemas.microsoft.com/office/powerpoint/2010/main" val="604238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14</a:t>
            </a:fld>
            <a:endParaRPr lang="es-PR" altLang="es-PR"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15</a:t>
            </a:fld>
            <a:endParaRPr lang="es-PR" altLang="es-PR" sz="1200">
              <a:latin typeface="Calibri" pitchFamily="34" charset="0"/>
            </a:endParaRPr>
          </a:p>
        </p:txBody>
      </p:sp>
    </p:spTree>
    <p:extLst>
      <p:ext uri="{BB962C8B-B14F-4D97-AF65-F5344CB8AC3E}">
        <p14:creationId xmlns:p14="http://schemas.microsoft.com/office/powerpoint/2010/main" val="1578515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16</a:t>
            </a:fld>
            <a:endParaRPr lang="es-PR" altLang="es-PR"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17</a:t>
            </a:fld>
            <a:endParaRPr lang="es-PR" altLang="es-PR" sz="1200">
              <a:latin typeface="Calibri" pitchFamily="34" charset="0"/>
            </a:endParaRPr>
          </a:p>
        </p:txBody>
      </p:sp>
    </p:spTree>
    <p:extLst>
      <p:ext uri="{BB962C8B-B14F-4D97-AF65-F5344CB8AC3E}">
        <p14:creationId xmlns:p14="http://schemas.microsoft.com/office/powerpoint/2010/main" val="2162115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18</a:t>
            </a:fld>
            <a:endParaRPr lang="es-PR" altLang="es-PR"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19</a:t>
            </a:fld>
            <a:endParaRPr lang="es-PR" altLang="es-PR"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70787" name="Notes Placeholder 2"/>
          <p:cNvSpPr>
            <a:spLocks noGrp="1"/>
          </p:cNvSpPr>
          <p:nvPr>
            <p:ph type="body" idx="1"/>
          </p:nvPr>
        </p:nvSpPr>
        <p:spPr/>
        <p:txBody>
          <a:bodyPr/>
          <a:lstStyle/>
          <a:p>
            <a:pPr>
              <a:spcBef>
                <a:spcPct val="0"/>
              </a:spcBef>
            </a:pPr>
            <a:endParaRPr lang="es-PR" altLang="es-PR"/>
          </a:p>
        </p:txBody>
      </p:sp>
      <p:sp>
        <p:nvSpPr>
          <p:cNvPr id="12707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B04A961-7DFD-4BBE-8207-CDB41A924583}" type="slidenum">
              <a:rPr lang="es-PR" altLang="es-PR" sz="1200">
                <a:latin typeface="Calibri" pitchFamily="34" charset="0"/>
              </a:rPr>
              <a:pPr algn="r"/>
              <a:t>2</a:t>
            </a:fld>
            <a:endParaRPr lang="es-PR" altLang="es-PR"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20</a:t>
            </a:fld>
            <a:endParaRPr lang="es-PR" altLang="es-PR"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21</a:t>
            </a:fld>
            <a:endParaRPr lang="es-PR" altLang="es-PR"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22</a:t>
            </a:fld>
            <a:endParaRPr lang="es-PR" altLang="es-PR" sz="12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23</a:t>
            </a:fld>
            <a:endParaRPr lang="es-PR" altLang="es-PR"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24</a:t>
            </a:fld>
            <a:endParaRPr lang="es-PR" altLang="es-PR"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25</a:t>
            </a:fld>
            <a:endParaRPr lang="es-PR" altLang="es-PR"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26</a:t>
            </a:fld>
            <a:endParaRPr lang="es-PR" altLang="es-PR" sz="1200">
              <a:latin typeface="Calibri" pitchFamily="34" charset="0"/>
            </a:endParaRPr>
          </a:p>
        </p:txBody>
      </p:sp>
    </p:spTree>
    <p:extLst>
      <p:ext uri="{BB962C8B-B14F-4D97-AF65-F5344CB8AC3E}">
        <p14:creationId xmlns:p14="http://schemas.microsoft.com/office/powerpoint/2010/main" val="3853210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27</a:t>
            </a:fld>
            <a:endParaRPr lang="es-PR" altLang="es-PR" sz="120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28</a:t>
            </a:fld>
            <a:endParaRPr lang="es-PR" altLang="es-PR"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29</a:t>
            </a:fld>
            <a:endParaRPr lang="es-PR" altLang="es-PR"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7891" name="Notes Placeholder 2"/>
          <p:cNvSpPr>
            <a:spLocks noGrp="1"/>
          </p:cNvSpPr>
          <p:nvPr>
            <p:ph type="body" idx="1"/>
          </p:nvPr>
        </p:nvSpPr>
        <p:spPr/>
        <p:txBody>
          <a:bodyPr/>
          <a:lstStyle/>
          <a:p>
            <a:pPr>
              <a:spcBef>
                <a:spcPct val="0"/>
              </a:spcBef>
            </a:pPr>
            <a:endParaRPr lang="es-PR" altLang="es-PR"/>
          </a:p>
        </p:txBody>
      </p:sp>
      <p:sp>
        <p:nvSpPr>
          <p:cNvPr id="13178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19E2340A-1DBC-4AE1-8CAA-2097ECB416F1}" type="slidenum">
              <a:rPr lang="es-PR" altLang="es-PR" sz="1200">
                <a:latin typeface="Calibri" pitchFamily="34" charset="0"/>
              </a:rPr>
              <a:pPr algn="r"/>
              <a:t>3</a:t>
            </a:fld>
            <a:endParaRPr lang="es-PR" altLang="es-PR" sz="120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30</a:t>
            </a:fld>
            <a:endParaRPr lang="es-PR" altLang="es-PR" sz="120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31</a:t>
            </a:fld>
            <a:endParaRPr lang="es-PR" altLang="es-PR" sz="120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32</a:t>
            </a:fld>
            <a:endParaRPr lang="es-PR" altLang="es-PR"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33</a:t>
            </a:fld>
            <a:endParaRPr lang="es-PR" altLang="es-PR" sz="120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34</a:t>
            </a:fld>
            <a:endParaRPr lang="es-PR" altLang="es-PR"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35</a:t>
            </a:fld>
            <a:endParaRPr lang="es-PR" altLang="es-PR" sz="120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36</a:t>
            </a:fld>
            <a:endParaRPr lang="es-PR" altLang="es-PR" sz="120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37</a:t>
            </a:fld>
            <a:endParaRPr lang="es-PR" altLang="es-PR" sz="120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38</a:t>
            </a:fld>
            <a:endParaRPr lang="es-PR" altLang="es-PR" sz="120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39</a:t>
            </a:fld>
            <a:endParaRPr lang="es-PR" altLang="es-PR"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a:t>
            </a:fld>
            <a:endParaRPr lang="es-PR" altLang="es-PR" sz="120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40</a:t>
            </a:fld>
            <a:endParaRPr lang="es-PR" altLang="es-PR" sz="120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41</a:t>
            </a:fld>
            <a:endParaRPr lang="es-PR" altLang="es-PR" sz="120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42</a:t>
            </a:fld>
            <a:endParaRPr lang="es-PR" altLang="es-PR" sz="120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43</a:t>
            </a:fld>
            <a:endParaRPr lang="es-PR" altLang="es-PR" sz="120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44</a:t>
            </a:fld>
            <a:endParaRPr lang="es-PR" altLang="es-PR" sz="120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45</a:t>
            </a:fld>
            <a:endParaRPr lang="es-PR" altLang="es-PR" sz="120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46</a:t>
            </a:fld>
            <a:endParaRPr lang="es-PR" altLang="es-PR" sz="120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47</a:t>
            </a:fld>
            <a:endParaRPr lang="es-PR" altLang="es-PR" sz="1200">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48</a:t>
            </a:fld>
            <a:endParaRPr lang="es-PR" altLang="es-PR" sz="120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49</a:t>
            </a:fld>
            <a:endParaRPr lang="es-PR" altLang="es-PR"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a:t>
            </a:fld>
            <a:endParaRPr lang="es-PR" altLang="es-PR" sz="120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50</a:t>
            </a:fld>
            <a:endParaRPr lang="es-PR" altLang="es-PR" sz="120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51</a:t>
            </a:fld>
            <a:endParaRPr lang="es-PR" altLang="es-PR" sz="120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52</a:t>
            </a:fld>
            <a:endParaRPr lang="es-PR" altLang="es-PR" sz="120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53</a:t>
            </a:fld>
            <a:endParaRPr lang="es-PR" altLang="es-PR" sz="1200">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54</a:t>
            </a:fld>
            <a:endParaRPr lang="es-PR" altLang="es-PR" sz="1200">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55</a:t>
            </a:fld>
            <a:endParaRPr lang="es-PR" altLang="es-PR" sz="1200">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6691" name="Notes Placeholder 2"/>
          <p:cNvSpPr>
            <a:spLocks noGrp="1"/>
          </p:cNvSpPr>
          <p:nvPr>
            <p:ph type="body" idx="1"/>
          </p:nvPr>
        </p:nvSpPr>
        <p:spPr/>
        <p:txBody>
          <a:bodyPr/>
          <a:lstStyle/>
          <a:p>
            <a:pPr>
              <a:spcBef>
                <a:spcPct val="0"/>
              </a:spcBef>
            </a:pPr>
            <a:endParaRPr lang="es-PR" altLang="es-PR"/>
          </a:p>
        </p:txBody>
      </p:sp>
      <p:sp>
        <p:nvSpPr>
          <p:cNvPr id="12666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78F4ABB-0A5F-49CA-A0D2-5792926C3F84}" type="slidenum">
              <a:rPr lang="es-PR" altLang="es-PR" sz="1200">
                <a:latin typeface="Calibri" pitchFamily="34" charset="0"/>
              </a:rPr>
              <a:pPr algn="r"/>
              <a:t>56</a:t>
            </a:fld>
            <a:endParaRPr lang="es-PR" altLang="es-PR" sz="1200">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6691" name="Notes Placeholder 2"/>
          <p:cNvSpPr>
            <a:spLocks noGrp="1"/>
          </p:cNvSpPr>
          <p:nvPr>
            <p:ph type="body" idx="1"/>
          </p:nvPr>
        </p:nvSpPr>
        <p:spPr/>
        <p:txBody>
          <a:bodyPr/>
          <a:lstStyle/>
          <a:p>
            <a:pPr>
              <a:spcBef>
                <a:spcPct val="0"/>
              </a:spcBef>
            </a:pPr>
            <a:endParaRPr lang="es-PR" altLang="es-PR"/>
          </a:p>
        </p:txBody>
      </p:sp>
      <p:sp>
        <p:nvSpPr>
          <p:cNvPr id="12666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78F4ABB-0A5F-49CA-A0D2-5792926C3F84}" type="slidenum">
              <a:rPr lang="es-PR" altLang="es-PR" sz="1200">
                <a:latin typeface="Calibri" pitchFamily="34" charset="0"/>
              </a:rPr>
              <a:pPr algn="r"/>
              <a:t>57</a:t>
            </a:fld>
            <a:endParaRPr lang="es-PR" altLang="es-PR" sz="1200">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6691" name="Notes Placeholder 2"/>
          <p:cNvSpPr>
            <a:spLocks noGrp="1"/>
          </p:cNvSpPr>
          <p:nvPr>
            <p:ph type="body" idx="1"/>
          </p:nvPr>
        </p:nvSpPr>
        <p:spPr/>
        <p:txBody>
          <a:bodyPr/>
          <a:lstStyle/>
          <a:p>
            <a:pPr>
              <a:spcBef>
                <a:spcPct val="0"/>
              </a:spcBef>
            </a:pPr>
            <a:endParaRPr lang="es-PR" altLang="es-PR"/>
          </a:p>
        </p:txBody>
      </p:sp>
      <p:sp>
        <p:nvSpPr>
          <p:cNvPr id="12666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78F4ABB-0A5F-49CA-A0D2-5792926C3F84}" type="slidenum">
              <a:rPr lang="es-PR" altLang="es-PR" sz="1200">
                <a:latin typeface="Calibri" pitchFamily="34" charset="0"/>
              </a:rPr>
              <a:pPr algn="r"/>
              <a:t>58</a:t>
            </a:fld>
            <a:endParaRPr lang="es-PR" altLang="es-PR" sz="1200">
              <a:latin typeface="Calibri" pitchFamily="34" charset="0"/>
            </a:endParaRPr>
          </a:p>
        </p:txBody>
      </p:sp>
    </p:spTree>
    <p:extLst>
      <p:ext uri="{BB962C8B-B14F-4D97-AF65-F5344CB8AC3E}">
        <p14:creationId xmlns:p14="http://schemas.microsoft.com/office/powerpoint/2010/main" val="50126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6</a:t>
            </a:fld>
            <a:endParaRPr lang="es-PR" altLang="es-PR" sz="1200">
              <a:latin typeface="Calibri" pitchFamily="34" charset="0"/>
            </a:endParaRPr>
          </a:p>
        </p:txBody>
      </p:sp>
    </p:spTree>
    <p:extLst>
      <p:ext uri="{BB962C8B-B14F-4D97-AF65-F5344CB8AC3E}">
        <p14:creationId xmlns:p14="http://schemas.microsoft.com/office/powerpoint/2010/main" val="34331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7</a:t>
            </a:fld>
            <a:endParaRPr lang="es-PR" altLang="es-PR" sz="1200">
              <a:latin typeface="Calibri" pitchFamily="34" charset="0"/>
            </a:endParaRPr>
          </a:p>
        </p:txBody>
      </p:sp>
    </p:spTree>
    <p:extLst>
      <p:ext uri="{BB962C8B-B14F-4D97-AF65-F5344CB8AC3E}">
        <p14:creationId xmlns:p14="http://schemas.microsoft.com/office/powerpoint/2010/main" val="4057731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8</a:t>
            </a:fld>
            <a:endParaRPr lang="es-PR" altLang="es-PR"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9</a:t>
            </a:fld>
            <a:endParaRPr lang="es-PR" altLang="es-PR" sz="1200">
              <a:latin typeface="Calibri" pitchFamily="34" charset="0"/>
            </a:endParaRPr>
          </a:p>
        </p:txBody>
      </p:sp>
    </p:spTree>
    <p:extLst>
      <p:ext uri="{BB962C8B-B14F-4D97-AF65-F5344CB8AC3E}">
        <p14:creationId xmlns:p14="http://schemas.microsoft.com/office/powerpoint/2010/main" val="63566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36" descr="saludmed-com_Ban_PPT-MASTER-1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0"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userDrawn="1"/>
        </p:nvSpPr>
        <p:spPr bwMode="auto">
          <a:xfrm>
            <a:off x="1693863" y="6157913"/>
            <a:ext cx="741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1200" dirty="0" err="1">
                <a:latin typeface="Arial" charset="0"/>
              </a:rPr>
              <a:t>Saludmed</a:t>
            </a:r>
            <a:r>
              <a:rPr lang="es-PR" altLang="es-PR" sz="1200" dirty="0">
                <a:latin typeface="Arial" charset="0"/>
              </a:rPr>
              <a:t> 2019, por </a:t>
            </a:r>
            <a:r>
              <a:rPr lang="es-PR" altLang="es-PR" sz="1200" b="1" i="1" dirty="0">
                <a:latin typeface="Arial" charset="0"/>
                <a:hlinkClick r:id="rId4"/>
              </a:rPr>
              <a:t>Edgar Lopategui Corsino</a:t>
            </a:r>
            <a:r>
              <a:rPr lang="es-PR" altLang="es-PR" sz="1200" dirty="0">
                <a:latin typeface="Arial" charset="0"/>
              </a:rPr>
              <a:t>, se encuentra bajo una licencia </a:t>
            </a:r>
            <a:r>
              <a:rPr lang="es-PR" altLang="es-PR" sz="1200" i="1" dirty="0">
                <a:latin typeface="Arial" charset="0"/>
                <a:hlinkClick r:id="rId5"/>
              </a:rPr>
              <a:t>"</a:t>
            </a:r>
            <a:r>
              <a:rPr lang="es-PR" altLang="es-PR" sz="1200" i="1" dirty="0" err="1">
                <a:latin typeface="Arial" charset="0"/>
                <a:hlinkClick r:id="rId5"/>
              </a:rPr>
              <a:t>Creative</a:t>
            </a:r>
            <a:r>
              <a:rPr lang="es-PR" altLang="es-PR" sz="1200" i="1" dirty="0">
                <a:latin typeface="Arial" charset="0"/>
                <a:hlinkClick r:id="rId5"/>
              </a:rPr>
              <a:t> </a:t>
            </a:r>
            <a:r>
              <a:rPr lang="es-PR" altLang="es-PR" sz="1200" i="1" dirty="0" err="1">
                <a:latin typeface="Arial" charset="0"/>
                <a:hlinkClick r:id="rId5"/>
              </a:rPr>
              <a:t>Commons</a:t>
            </a:r>
            <a:r>
              <a:rPr lang="es-PR" altLang="es-PR" sz="1200" i="1" dirty="0">
                <a:latin typeface="Arial" charset="0"/>
                <a:hlinkClick r:id="rId5"/>
              </a:rPr>
              <a:t>"</a:t>
            </a:r>
            <a:r>
              <a:rPr lang="es-PR" altLang="es-PR" sz="1200" dirty="0">
                <a:latin typeface="Arial" charset="0"/>
              </a:rPr>
              <a:t>, </a:t>
            </a:r>
          </a:p>
          <a:p>
            <a:r>
              <a:rPr lang="es-PR" altLang="es-PR" sz="1200" dirty="0">
                <a:latin typeface="Arial" charset="0"/>
              </a:rPr>
              <a:t>de tipo: </a:t>
            </a:r>
            <a:r>
              <a:rPr lang="es-PR" altLang="es-PR" sz="1200" b="1" i="1" dirty="0">
                <a:latin typeface="Arial" charset="0"/>
                <a:hlinkClick r:id="rId5"/>
              </a:rPr>
              <a:t>Reconocimiento-</a:t>
            </a:r>
            <a:r>
              <a:rPr lang="es-PR" altLang="es-PR" sz="1200" b="1" i="1" dirty="0" err="1">
                <a:latin typeface="Arial" charset="0"/>
                <a:hlinkClick r:id="rId5"/>
              </a:rPr>
              <a:t>NoComercial</a:t>
            </a:r>
            <a:r>
              <a:rPr lang="es-PR" altLang="es-PR" sz="1200" b="1" i="1" dirty="0">
                <a:latin typeface="Arial" charset="0"/>
                <a:hlinkClick r:id="rId5"/>
              </a:rPr>
              <a:t>-Sin Obras Derivadas 3.0.  Licencia de Puerto Rico</a:t>
            </a:r>
            <a:r>
              <a:rPr lang="es-PR" altLang="es-PR" sz="1200" dirty="0">
                <a:latin typeface="Arial" charset="0"/>
              </a:rPr>
              <a:t>.  </a:t>
            </a:r>
          </a:p>
          <a:p>
            <a:r>
              <a:rPr lang="es-PR" altLang="es-PR" sz="1200" dirty="0">
                <a:latin typeface="Arial" charset="0"/>
              </a:rPr>
              <a:t>Basado en las páginas publicadas para el sitio Web: </a:t>
            </a:r>
            <a:r>
              <a:rPr lang="es-PR" altLang="es-PR" sz="1200" b="1" i="1" dirty="0">
                <a:latin typeface="Arial" charset="0"/>
                <a:hlinkClick r:id="rId4"/>
              </a:rPr>
              <a:t>www.saludmed.com</a:t>
            </a:r>
            <a:r>
              <a:rPr lang="es-PR" altLang="es-PR" sz="1200" dirty="0">
                <a:latin typeface="Arial" charset="0"/>
              </a:rPr>
              <a:t>.</a:t>
            </a:r>
            <a:endParaRPr lang="es-PR" altLang="es-PR" sz="1800" dirty="0">
              <a:latin typeface="Arial" charset="0"/>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0" name="Slide Number Placeholder 28"/>
          <p:cNvSpPr>
            <a:spLocks noGrp="1"/>
          </p:cNvSpPr>
          <p:nvPr>
            <p:ph type="sldNum" sz="quarter" idx="10"/>
          </p:nvPr>
        </p:nvSpPr>
        <p:spPr>
          <a:xfrm>
            <a:off x="8320088" y="1588"/>
            <a:ext cx="747712" cy="365125"/>
          </a:xfrm>
        </p:spPr>
        <p:txBody>
          <a:bodyPr/>
          <a:lstStyle>
            <a:lvl1pPr algn="r">
              <a:defRPr sz="1800" smtClean="0">
                <a:solidFill>
                  <a:schemeClr val="bg1"/>
                </a:solidFill>
              </a:defRPr>
            </a:lvl1pPr>
          </a:lstStyle>
          <a:p>
            <a:pPr>
              <a:defRPr/>
            </a:pPr>
            <a:fld id="{5BD507CC-D6FF-4C02-B7AF-9FF1DB42A289}" type="slidenum">
              <a:rPr lang="es-PR"/>
              <a:pPr>
                <a:defRPr/>
              </a:pPr>
              <a:t>‹#›</a:t>
            </a:fld>
            <a:endParaRPr lang="es-PR"/>
          </a:p>
        </p:txBody>
      </p:sp>
      <p:pic>
        <p:nvPicPr>
          <p:cNvPr id="23" name="Picture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7101" y="4188692"/>
            <a:ext cx="2076987" cy="1616572"/>
          </a:xfrm>
          <a:prstGeom prst="rect">
            <a:avLst/>
          </a:prstGeom>
        </p:spPr>
      </p:pic>
      <p:pic>
        <p:nvPicPr>
          <p:cNvPr id="24" name="Picture 2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13477" y="4193318"/>
            <a:ext cx="1951011" cy="14679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5" name="Rectangle 24"/>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6" name="Rectangle 25"/>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7" name="Rectangle 26"/>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8" name="Rectangle 27"/>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9" name="Rectangle 28"/>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30" name="Rounded Rectangle 29"/>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1" name="Rounded Rectangle 30"/>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Rectangle 31"/>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33" name="Date Placeholder 27"/>
          <p:cNvSpPr>
            <a:spLocks noGrp="1"/>
          </p:cNvSpPr>
          <p:nvPr>
            <p:ph type="dt" sz="half" idx="11"/>
          </p:nvPr>
        </p:nvSpPr>
        <p:spPr>
          <a:xfrm>
            <a:off x="6705600" y="4206875"/>
            <a:ext cx="960438" cy="457200"/>
          </a:xfrm>
        </p:spPr>
        <p:txBody>
          <a:bodyPr/>
          <a:lstStyle>
            <a:lvl1pPr>
              <a:defRPr/>
            </a:lvl1pPr>
          </a:lstStyle>
          <a:p>
            <a:pPr>
              <a:defRPr/>
            </a:pPr>
            <a:fld id="{D63EB079-D60A-413C-80DB-7E96FD29B20F}" type="datetimeFigureOut">
              <a:rPr lang="es-PR"/>
              <a:pPr>
                <a:defRPr/>
              </a:pPr>
              <a:t>08/08/2019</a:t>
            </a:fld>
            <a:endParaRPr lang="es-PR"/>
          </a:p>
        </p:txBody>
      </p:sp>
      <p:sp>
        <p:nvSpPr>
          <p:cNvPr id="34" name="Footer Placeholder 16"/>
          <p:cNvSpPr>
            <a:spLocks noGrp="1"/>
          </p:cNvSpPr>
          <p:nvPr>
            <p:ph type="ftr" sz="quarter" idx="12"/>
          </p:nvPr>
        </p:nvSpPr>
        <p:spPr>
          <a:xfrm>
            <a:off x="5410200" y="4205288"/>
            <a:ext cx="1295400" cy="457200"/>
          </a:xfrm>
        </p:spPr>
        <p:txBody>
          <a:bodyPr/>
          <a:lstStyle>
            <a:lvl1pPr>
              <a:defRPr/>
            </a:lvl1pPr>
          </a:lstStyle>
          <a:p>
            <a:pPr>
              <a:defRPr/>
            </a:pPr>
            <a:endParaRPr lang="es-PR"/>
          </a:p>
        </p:txBody>
      </p:sp>
    </p:spTree>
    <p:extLst>
      <p:ext uri="{BB962C8B-B14F-4D97-AF65-F5344CB8AC3E}">
        <p14:creationId xmlns:p14="http://schemas.microsoft.com/office/powerpoint/2010/main" val="3824105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1D92D64D-0A1D-4F7E-973D-DEE51C09B1CC}" type="datetimeFigureOut">
              <a:rPr lang="es-PR"/>
              <a:pPr>
                <a:defRPr/>
              </a:pPr>
              <a:t>08/08/2019</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39D3AC3E-511A-4182-B3A3-2A0FD218EECF}" type="slidenum">
              <a:rPr lang="es-PR"/>
              <a:pPr>
                <a:defRPr/>
              </a:pPr>
              <a:t>‹#›</a:t>
            </a:fld>
            <a:endParaRPr lang="es-PR"/>
          </a:p>
        </p:txBody>
      </p:sp>
    </p:spTree>
    <p:extLst>
      <p:ext uri="{BB962C8B-B14F-4D97-AF65-F5344CB8AC3E}">
        <p14:creationId xmlns:p14="http://schemas.microsoft.com/office/powerpoint/2010/main" val="331674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6C14E0DE-27CD-4FA9-A4FB-4324A6253CEE}" type="datetimeFigureOut">
              <a:rPr lang="es-PR"/>
              <a:pPr>
                <a:defRPr/>
              </a:pPr>
              <a:t>08/08/2019</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9DF1D834-7441-4276-9FA7-BEB31C248C45}" type="slidenum">
              <a:rPr lang="es-PR"/>
              <a:pPr>
                <a:defRPr/>
              </a:pPr>
              <a:t>‹#›</a:t>
            </a:fld>
            <a:endParaRPr lang="es-PR"/>
          </a:p>
        </p:txBody>
      </p:sp>
    </p:spTree>
    <p:extLst>
      <p:ext uri="{BB962C8B-B14F-4D97-AF65-F5344CB8AC3E}">
        <p14:creationId xmlns:p14="http://schemas.microsoft.com/office/powerpoint/2010/main" val="417252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F1F1839-B2C6-47C0-9554-D5C4844EF17C}" type="datetimeFigureOut">
              <a:rPr lang="es-PR"/>
              <a:pPr>
                <a:defRPr/>
              </a:pPr>
              <a:t>08/08/2019</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DE384D1F-D3CF-488C-BB43-3BF5608A3431}" type="slidenum">
              <a:rPr lang="es-PR"/>
              <a:pPr>
                <a:defRPr/>
              </a:pPr>
              <a:t>‹#›</a:t>
            </a:fld>
            <a:endParaRPr lang="es-PR"/>
          </a:p>
        </p:txBody>
      </p:sp>
    </p:spTree>
    <p:extLst>
      <p:ext uri="{BB962C8B-B14F-4D97-AF65-F5344CB8AC3E}">
        <p14:creationId xmlns:p14="http://schemas.microsoft.com/office/powerpoint/2010/main" val="3762653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D00F0C41-BCD0-483A-8CCD-E97D8229491E}" type="datetimeFigureOut">
              <a:rPr lang="es-PR"/>
              <a:pPr>
                <a:defRPr/>
              </a:pPr>
              <a:t>08/08/2019</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B22755B1-92AA-4D9E-8CEC-095F7F2D865C}" type="slidenum">
              <a:rPr lang="es-PR"/>
              <a:pPr>
                <a:defRPr/>
              </a:pPr>
              <a:t>‹#›</a:t>
            </a:fld>
            <a:endParaRPr lang="es-PR"/>
          </a:p>
        </p:txBody>
      </p:sp>
    </p:spTree>
    <p:extLst>
      <p:ext uri="{BB962C8B-B14F-4D97-AF65-F5344CB8AC3E}">
        <p14:creationId xmlns:p14="http://schemas.microsoft.com/office/powerpoint/2010/main" val="427968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57DD574C-2A4E-4A8C-95BC-F4B48470574F}" type="datetimeFigureOut">
              <a:rPr lang="es-PR"/>
              <a:pPr>
                <a:defRPr/>
              </a:pPr>
              <a:t>08/08/2019</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74CDF056-0E20-4125-9B25-A5AFF1DC5E0D}" type="slidenum">
              <a:rPr lang="es-PR"/>
              <a:pPr>
                <a:defRPr/>
              </a:pPr>
              <a:t>‹#›</a:t>
            </a:fld>
            <a:endParaRPr lang="es-PR"/>
          </a:p>
        </p:txBody>
      </p:sp>
    </p:spTree>
    <p:extLst>
      <p:ext uri="{BB962C8B-B14F-4D97-AF65-F5344CB8AC3E}">
        <p14:creationId xmlns:p14="http://schemas.microsoft.com/office/powerpoint/2010/main" val="233257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9" name="Rectangle 8"/>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1" name="Rectangle 10"/>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12" name="Rounded Rectangle 11"/>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13" name="Rounded Rectangle 12"/>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7" name="Rectangle 16"/>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8" name="Rectangle 17"/>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9" name="Rectangle 18"/>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20"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p:cNvSpPr>
            <a:spLocks noGrp="1"/>
          </p:cNvSpPr>
          <p:nvPr>
            <p:ph type="dt" sz="half" idx="10"/>
          </p:nvPr>
        </p:nvSpPr>
        <p:spPr/>
        <p:txBody>
          <a:bodyPr rtlCol="0"/>
          <a:lstStyle>
            <a:lvl1pPr>
              <a:defRPr/>
            </a:lvl1pPr>
          </a:lstStyle>
          <a:p>
            <a:pPr>
              <a:defRPr/>
            </a:pPr>
            <a:fld id="{36312FE0-CE6D-4EA1-BAB5-FA51225BACB7}" type="datetimeFigureOut">
              <a:rPr lang="es-PR"/>
              <a:pPr>
                <a:defRPr/>
              </a:pPr>
              <a:t>08/08/2019</a:t>
            </a:fld>
            <a:endParaRPr lang="es-PR"/>
          </a:p>
        </p:txBody>
      </p:sp>
      <p:sp>
        <p:nvSpPr>
          <p:cNvPr id="22" name="Footer Placeholder 27"/>
          <p:cNvSpPr>
            <a:spLocks noGrp="1"/>
          </p:cNvSpPr>
          <p:nvPr>
            <p:ph type="ftr" sz="quarter" idx="11"/>
          </p:nvPr>
        </p:nvSpPr>
        <p:spPr/>
        <p:txBody>
          <a:bodyPr rtlCol="0"/>
          <a:lstStyle>
            <a:lvl1pPr>
              <a:defRPr/>
            </a:lvl1pPr>
          </a:lstStyle>
          <a:p>
            <a:pPr>
              <a:defRPr/>
            </a:pPr>
            <a:endParaRPr lang="es-PR"/>
          </a:p>
        </p:txBody>
      </p:sp>
      <p:sp>
        <p:nvSpPr>
          <p:cNvPr id="23" name="Slide Number Placeholder 26"/>
          <p:cNvSpPr>
            <a:spLocks noGrp="1"/>
          </p:cNvSpPr>
          <p:nvPr>
            <p:ph type="sldNum" sz="quarter" idx="12"/>
          </p:nvPr>
        </p:nvSpPr>
        <p:spPr/>
        <p:txBody>
          <a:bodyPr rtlCol="0"/>
          <a:lstStyle>
            <a:lvl1pPr>
              <a:defRPr/>
            </a:lvl1pPr>
          </a:lstStyle>
          <a:p>
            <a:pPr>
              <a:defRPr/>
            </a:pPr>
            <a:fld id="{9FFDDB5D-8796-4CB2-92A8-CE5F42473029}" type="slidenum">
              <a:rPr lang="es-PR"/>
              <a:pPr>
                <a:defRPr/>
              </a:pPr>
              <a:t>‹#›</a:t>
            </a:fld>
            <a:endParaRPr lang="es-PR"/>
          </a:p>
        </p:txBody>
      </p:sp>
    </p:spTree>
    <p:extLst>
      <p:ext uri="{BB962C8B-B14F-4D97-AF65-F5344CB8AC3E}">
        <p14:creationId xmlns:p14="http://schemas.microsoft.com/office/powerpoint/2010/main" val="27478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ctangle 3"/>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5" name="Rectangle 4"/>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7" name="Rectangle 6"/>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8" name="Rounded Rectangle 7"/>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9" name="Rounded Rectangle 8"/>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3" name="Rectangle 12"/>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Rectangle 14"/>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16"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p:cNvSpPr>
            <a:spLocks noGrp="1"/>
          </p:cNvSpPr>
          <p:nvPr>
            <p:ph type="dt" sz="half" idx="10"/>
          </p:nvPr>
        </p:nvSpPr>
        <p:spPr>
          <a:xfrm>
            <a:off x="6583363" y="612775"/>
            <a:ext cx="958850" cy="457200"/>
          </a:xfrm>
        </p:spPr>
        <p:txBody>
          <a:bodyPr/>
          <a:lstStyle>
            <a:lvl1pPr>
              <a:defRPr/>
            </a:lvl1pPr>
          </a:lstStyle>
          <a:p>
            <a:pPr>
              <a:defRPr/>
            </a:pPr>
            <a:fld id="{3EBAF10E-0F6C-4CE2-84C3-7F4C94216F79}" type="datetimeFigureOut">
              <a:rPr lang="es-PR"/>
              <a:pPr>
                <a:defRPr/>
              </a:pPr>
              <a:t>08/08/2019</a:t>
            </a:fld>
            <a:endParaRPr lang="es-PR"/>
          </a:p>
        </p:txBody>
      </p:sp>
      <p:sp>
        <p:nvSpPr>
          <p:cNvPr id="18" name="Footer Placeholder 3"/>
          <p:cNvSpPr>
            <a:spLocks noGrp="1"/>
          </p:cNvSpPr>
          <p:nvPr>
            <p:ph type="ftr" sz="quarter" idx="11"/>
          </p:nvPr>
        </p:nvSpPr>
        <p:spPr/>
        <p:txBody>
          <a:bodyPr/>
          <a:lstStyle>
            <a:lvl1pPr>
              <a:defRPr/>
            </a:lvl1pPr>
          </a:lstStyle>
          <a:p>
            <a:pPr>
              <a:defRPr/>
            </a:pPr>
            <a:endParaRPr lang="es-PR"/>
          </a:p>
        </p:txBody>
      </p:sp>
      <p:sp>
        <p:nvSpPr>
          <p:cNvPr id="19" name="Slide Number Placeholder 4"/>
          <p:cNvSpPr>
            <a:spLocks noGrp="1"/>
          </p:cNvSpPr>
          <p:nvPr>
            <p:ph type="sldNum" sz="quarter" idx="12"/>
          </p:nvPr>
        </p:nvSpPr>
        <p:spPr/>
        <p:txBody>
          <a:bodyPr/>
          <a:lstStyle>
            <a:lvl1pPr>
              <a:defRPr/>
            </a:lvl1pPr>
          </a:lstStyle>
          <a:p>
            <a:pPr>
              <a:defRPr/>
            </a:pPr>
            <a:fld id="{7E474219-15B5-44E5-BC9C-ADA7FFD005AB}" type="slidenum">
              <a:rPr lang="es-PR"/>
              <a:pPr>
                <a:defRPr/>
              </a:pPr>
              <a:t>‹#›</a:t>
            </a:fld>
            <a:endParaRPr lang="es-PR"/>
          </a:p>
        </p:txBody>
      </p:sp>
    </p:spTree>
    <p:extLst>
      <p:ext uri="{BB962C8B-B14F-4D97-AF65-F5344CB8AC3E}">
        <p14:creationId xmlns:p14="http://schemas.microsoft.com/office/powerpoint/2010/main" val="412222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1C933EF-9769-4563-8F7C-097E431D6946}" type="datetimeFigureOut">
              <a:rPr lang="es-PR"/>
              <a:pPr>
                <a:defRPr/>
              </a:pPr>
              <a:t>08/08/2019</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98DD367A-3BD4-4C54-8BF9-56466CCD14DA}" type="slidenum">
              <a:rPr lang="es-PR"/>
              <a:pPr>
                <a:defRPr/>
              </a:pPr>
              <a:t>‹#›</a:t>
            </a:fld>
            <a:endParaRPr lang="es-PR"/>
          </a:p>
        </p:txBody>
      </p:sp>
    </p:spTree>
    <p:extLst>
      <p:ext uri="{BB962C8B-B14F-4D97-AF65-F5344CB8AC3E}">
        <p14:creationId xmlns:p14="http://schemas.microsoft.com/office/powerpoint/2010/main" val="333442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9C9B073-E444-4766-8F08-19C019B39C92}" type="datetimeFigureOut">
              <a:rPr lang="es-PR"/>
              <a:pPr>
                <a:defRPr/>
              </a:pPr>
              <a:t>08/08/2019</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81167218-D020-4E00-A7D7-B81F2D92E12F}" type="slidenum">
              <a:rPr lang="es-PR"/>
              <a:pPr>
                <a:defRPr/>
              </a:pPr>
              <a:t>‹#›</a:t>
            </a:fld>
            <a:endParaRPr lang="es-PR"/>
          </a:p>
        </p:txBody>
      </p:sp>
    </p:spTree>
    <p:extLst>
      <p:ext uri="{BB962C8B-B14F-4D97-AF65-F5344CB8AC3E}">
        <p14:creationId xmlns:p14="http://schemas.microsoft.com/office/powerpoint/2010/main" val="2105115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D761AF05-6ED9-4C49-8817-F11CCA21930D}" type="datetimeFigureOut">
              <a:rPr lang="es-PR"/>
              <a:pPr>
                <a:defRPr/>
              </a:pPr>
              <a:t>08/08/2019</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983AD977-CB88-4383-A921-BDB4EB298463}" type="slidenum">
              <a:rPr lang="es-PR"/>
              <a:pPr>
                <a:defRPr/>
              </a:pPr>
              <a:t>‹#›</a:t>
            </a:fld>
            <a:endParaRPr lang="es-PR"/>
          </a:p>
        </p:txBody>
      </p:sp>
    </p:spTree>
    <p:extLst>
      <p:ext uri="{BB962C8B-B14F-4D97-AF65-F5344CB8AC3E}">
        <p14:creationId xmlns:p14="http://schemas.microsoft.com/office/powerpoint/2010/main" val="278435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9"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1"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32"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defRPr>
            </a:lvl1pPr>
          </a:lstStyle>
          <a:p>
            <a:pPr>
              <a:defRPr/>
            </a:pPr>
            <a:fld id="{D2CE0C28-9456-421B-BE3B-0352C9682FBF}" type="datetimeFigureOut">
              <a:rPr lang="es-PR"/>
              <a:pPr>
                <a:defRPr/>
              </a:pPr>
              <a:t>08/08/2019</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58" name="Picture 34" descr="saludmed-com_Ban_PPT-MASTER-2_v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smtClean="0">
                <a:solidFill>
                  <a:srgbClr val="FFFFFF"/>
                </a:solidFill>
                <a:latin typeface="+mn-lt"/>
              </a:defRPr>
            </a:lvl1pPr>
          </a:lstStyle>
          <a:p>
            <a:pPr>
              <a:defRPr/>
            </a:pPr>
            <a:fld id="{F4D4A8AA-47CC-4376-967B-98A4B8062D3F}"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a:spcBef>
                <a:spcPct val="50000"/>
              </a:spcBef>
            </a:pPr>
            <a:r>
              <a:rPr lang="en-US" altLang="es-PR" sz="1000" dirty="0">
                <a:latin typeface="Arial" charset="0"/>
              </a:rPr>
              <a:t>Copyright © 2019 Edgar Lopategui Corsino | </a:t>
            </a:r>
            <a:r>
              <a:rPr lang="en-US" altLang="es-PR" sz="1000" dirty="0" err="1">
                <a:latin typeface="Arial" charset="0"/>
              </a:rPr>
              <a:t>Saludmed</a:t>
            </a:r>
            <a:r>
              <a:rPr lang="en-US" altLang="es-PR" sz="1000" dirty="0">
                <a:latin typeface="Arial" charset="0"/>
              </a:rPr>
              <a:t> </a:t>
            </a:r>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6" r:id="rId5"/>
    <p:sldLayoutId id="2147483697" r:id="rId6"/>
    <p:sldLayoutId id="2147483691" r:id="rId7"/>
    <p:sldLayoutId id="2147483690" r:id="rId8"/>
    <p:sldLayoutId id="2147483689" r:id="rId9"/>
    <p:sldLayoutId id="2147483688" r:id="rId10"/>
    <p:sldLayoutId id="2147483687" r:id="rId11"/>
  </p:sldLayoutIdLst>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fontAlgn="base">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fontAlgn="base">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fontAlgn="base">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fontAlgn="base">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fontAlgn="base">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audio" Target="../media/audio2.wav"/><Relationship Id="rId5" Type="http://schemas.openxmlformats.org/officeDocument/2006/relationships/image" Target="../media/image23.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audio" Target="../media/audio2.wav"/><Relationship Id="rId5" Type="http://schemas.openxmlformats.org/officeDocument/2006/relationships/image" Target="../media/image24.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audio" Target="../media/audio3.wav"/><Relationship Id="rId5" Type="http://schemas.openxmlformats.org/officeDocument/2006/relationships/image" Target="../media/image25.jpe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7.jpg"/><Relationship Id="rId5" Type="http://schemas.openxmlformats.org/officeDocument/2006/relationships/image" Target="../media/image26.wmf"/><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notesSlide" Target="../notesSlides/notesSlide14.xml"/><Relationship Id="rId7" Type="http://schemas.openxmlformats.org/officeDocument/2006/relationships/image" Target="../media/image29.jp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8.jpg"/><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audio" Target="../media/audio3.wav"/><Relationship Id="rId5" Type="http://schemas.openxmlformats.org/officeDocument/2006/relationships/image" Target="../media/image31.jp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audio" Target="../media/audio2.wav"/><Relationship Id="rId5" Type="http://schemas.openxmlformats.org/officeDocument/2006/relationships/image" Target="../media/image32.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hyperlink" Target="http://pubmedcentralcanada.ca/pmcc/articles/PMC1424733/pdf/pubhealthrep00100-0016.pdf" TargetMode="External"/><Relationship Id="rId5" Type="http://schemas.openxmlformats.org/officeDocument/2006/relationships/image" Target="../media/image33.jpe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audio" Target="../media/audio2.wav"/><Relationship Id="rId5" Type="http://schemas.openxmlformats.org/officeDocument/2006/relationships/image" Target="../media/image34.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notesSlide" Target="../notesSlides/notesSlide19.xml"/><Relationship Id="rId7"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audio" Target="../media/audio2.wav"/><Relationship Id="rId9"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notesSlide" Target="../notesSlides/notesSlide2.xml"/><Relationship Id="rId7"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wmf"/><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audio" Target="../media/audio1.wav"/><Relationship Id="rId5" Type="http://schemas.openxmlformats.org/officeDocument/2006/relationships/image" Target="../media/image39.jp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40.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41.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42.png"/><Relationship Id="rId5" Type="http://schemas.openxmlformats.org/officeDocument/2006/relationships/image" Target="../media/image26.wmf"/><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43.png"/><Relationship Id="rId5" Type="http://schemas.openxmlformats.org/officeDocument/2006/relationships/image" Target="../media/image26.wmf"/><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44.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audio" Target="../media/audio3.wav"/><Relationship Id="rId5" Type="http://schemas.openxmlformats.org/officeDocument/2006/relationships/image" Target="../media/image45.jp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46.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audio" Target="../media/audio2.wav"/><Relationship Id="rId5" Type="http://schemas.openxmlformats.org/officeDocument/2006/relationships/image" Target="../media/image47.jp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6.wmf"/><Relationship Id="rId5" Type="http://schemas.openxmlformats.org/officeDocument/2006/relationships/image" Target="../media/image48.jp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5.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49.png"/><Relationship Id="rId5" Type="http://schemas.openxmlformats.org/officeDocument/2006/relationships/image" Target="../media/image26.wmf"/><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26.wmf"/><Relationship Id="rId5" Type="http://schemas.openxmlformats.org/officeDocument/2006/relationships/image" Target="../media/image50.jp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51.pn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33.xml"/><Relationship Id="rId7" Type="http://schemas.openxmlformats.org/officeDocument/2006/relationships/image" Target="../media/image53.jp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26.wmf"/><Relationship Id="rId5" Type="http://schemas.openxmlformats.org/officeDocument/2006/relationships/image" Target="../media/image52.jp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audio" Target="../media/audio2.wav"/><Relationship Id="rId5" Type="http://schemas.openxmlformats.org/officeDocument/2006/relationships/image" Target="../media/image54.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55.png"/><Relationship Id="rId5" Type="http://schemas.openxmlformats.org/officeDocument/2006/relationships/image" Target="../media/image26.wmf"/><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36.xml"/><Relationship Id="rId7" Type="http://schemas.openxmlformats.org/officeDocument/2006/relationships/image" Target="../media/image57.wmf"/><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56.png"/><Relationship Id="rId5" Type="http://schemas.openxmlformats.org/officeDocument/2006/relationships/image" Target="../media/image26.wmf"/><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notesSlide" Target="../notesSlides/notesSlide37.xml"/><Relationship Id="rId7" Type="http://schemas.openxmlformats.org/officeDocument/2006/relationships/image" Target="../media/image59.jp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58.png"/><Relationship Id="rId5" Type="http://schemas.openxmlformats.org/officeDocument/2006/relationships/image" Target="../media/image26.wmf"/><Relationship Id="rId4" Type="http://schemas.openxmlformats.org/officeDocument/2006/relationships/audio" Target="../media/audio2.wav"/><Relationship Id="rId9"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61.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26.wmf"/><Relationship Id="rId5" Type="http://schemas.openxmlformats.org/officeDocument/2006/relationships/image" Target="../media/image62.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audio" Target="../media/audio2.wav"/><Relationship Id="rId5" Type="http://schemas.openxmlformats.org/officeDocument/2006/relationships/image" Target="../media/image16.pn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63.png"/><Relationship Id="rId5" Type="http://schemas.openxmlformats.org/officeDocument/2006/relationships/image" Target="../media/image26.wmf"/><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audio" Target="../media/audio2.wav"/><Relationship Id="rId5" Type="http://schemas.openxmlformats.org/officeDocument/2006/relationships/image" Target="../media/image64.png"/><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audio" Target="../media/audio2.wav"/><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audio" Target="../media/audio2.wav"/><Relationship Id="rId5" Type="http://schemas.openxmlformats.org/officeDocument/2006/relationships/image" Target="../media/image65.jpg"/><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audio" Target="../media/audio2.wav"/><Relationship Id="rId5" Type="http://schemas.openxmlformats.org/officeDocument/2006/relationships/image" Target="../media/image66.pn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audio" Target="../media/audio2.wav"/><Relationship Id="rId5" Type="http://schemas.openxmlformats.org/officeDocument/2006/relationships/image" Target="../media/image67.pn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68.pn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audio" Target="../media/audio2.wav"/><Relationship Id="rId5" Type="http://schemas.openxmlformats.org/officeDocument/2006/relationships/image" Target="../media/image69.pn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70.png"/><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71.png"/><Relationship Id="rId5" Type="http://schemas.openxmlformats.org/officeDocument/2006/relationships/image" Target="../media/image26.wm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audio" Target="../media/audio3.wav"/><Relationship Id="rId5" Type="http://schemas.openxmlformats.org/officeDocument/2006/relationships/image" Target="../media/image17.jpg"/><Relationship Id="rId4" Type="http://schemas.openxmlformats.org/officeDocument/2006/relationships/audio" Target="../media/audio3.wav"/></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audio" Target="../media/audio2.wav"/><Relationship Id="rId5" Type="http://schemas.openxmlformats.org/officeDocument/2006/relationships/image" Target="../media/image72.pn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51.xml"/><Relationship Id="rId7" Type="http://schemas.openxmlformats.org/officeDocument/2006/relationships/image" Target="../media/image74.jpg"/><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73.png"/><Relationship Id="rId5" Type="http://schemas.openxmlformats.org/officeDocument/2006/relationships/image" Target="../media/image26.wmf"/><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audio" Target="../media/audio2.wav"/><Relationship Id="rId5" Type="http://schemas.openxmlformats.org/officeDocument/2006/relationships/image" Target="../media/image75.jpg"/><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76.png"/><Relationship Id="rId5" Type="http://schemas.openxmlformats.org/officeDocument/2006/relationships/image" Target="../media/image26.wmf"/><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77.png"/><Relationship Id="rId5" Type="http://schemas.openxmlformats.org/officeDocument/2006/relationships/image" Target="../media/image26.wmf"/><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audio" Target="../media/audio2.wav"/><Relationship Id="rId5" Type="http://schemas.openxmlformats.org/officeDocument/2006/relationships/image" Target="../media/image78.jpg"/><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audio" Target="../media/audio1.wav"/><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audio" Target="../media/audio1.wav"/><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26.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image" Target="../media/image18.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audio" Target="../media/audio3.wav"/><Relationship Id="rId5" Type="http://schemas.openxmlformats.org/officeDocument/2006/relationships/image" Target="../media/image19.jpe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hyperlink" Target="http://pubmedcentralcanada.ca/pmcc/articles/PMC1424733/pdf/pubhealthrep00100-0016.pdf" TargetMode="External"/><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lgn="ctr">
              <a:spcBef>
                <a:spcPts val="300"/>
              </a:spcBef>
              <a:buClr>
                <a:srgbClr val="A04DA3"/>
              </a:buClr>
              <a:buFont typeface="Georgia" pitchFamily="18" charset="0"/>
              <a:defRPr sz="2800">
                <a:solidFill>
                  <a:schemeClr val="tx1"/>
                </a:solidFill>
                <a:latin typeface="Georgia" pitchFamily="18" charset="0"/>
              </a:defRPr>
            </a:lvl1pPr>
            <a:lvl2pPr marL="742950" indent="-285750" algn="ctr">
              <a:spcBef>
                <a:spcPts val="300"/>
              </a:spcBef>
              <a:buClr>
                <a:schemeClr val="accent2"/>
              </a:buClr>
              <a:buFont typeface="Georgia" pitchFamily="18" charset="0"/>
              <a:defRPr sz="2600">
                <a:solidFill>
                  <a:schemeClr val="accent2"/>
                </a:solidFill>
                <a:latin typeface="Georgia" pitchFamily="18" charset="0"/>
              </a:defRPr>
            </a:lvl2pPr>
            <a:lvl3pPr marL="1143000" indent="-228600" algn="ctr">
              <a:spcBef>
                <a:spcPts val="300"/>
              </a:spcBef>
              <a:buClr>
                <a:schemeClr val="accent1"/>
              </a:buClr>
              <a:buFont typeface="Wingdings 2" pitchFamily="18" charset="2"/>
              <a:defRPr sz="2400">
                <a:solidFill>
                  <a:schemeClr val="accent1"/>
                </a:solidFill>
                <a:latin typeface="Georgia" pitchFamily="18" charset="0"/>
              </a:defRPr>
            </a:lvl3pPr>
            <a:lvl4pPr marL="1600200" indent="-228600" algn="ctr">
              <a:spcBef>
                <a:spcPts val="300"/>
              </a:spcBef>
              <a:buClr>
                <a:schemeClr val="accent1"/>
              </a:buClr>
              <a:buFont typeface="Wingdings 2" pitchFamily="18" charset="2"/>
              <a:defRPr sz="2200">
                <a:solidFill>
                  <a:schemeClr val="accent1"/>
                </a:solidFill>
                <a:latin typeface="Georgia" pitchFamily="18" charset="0"/>
              </a:defRPr>
            </a:lvl4pPr>
            <a:lvl5pPr marL="2057400" indent="-228600" algn="ctr">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90000"/>
              </a:lnSpc>
            </a:pPr>
            <a:r>
              <a:rPr lang="es-PR" altLang="es-PR" sz="2400" b="1" dirty="0">
                <a:solidFill>
                  <a:srgbClr val="484876"/>
                </a:solidFill>
                <a:latin typeface="Arial" charset="0"/>
                <a:cs typeface="Arial" charset="0"/>
              </a:rPr>
              <a:t>Prof. Edgar </a:t>
            </a:r>
            <a:r>
              <a:rPr lang="es-PR" altLang="es-PR" sz="2400" b="1" dirty="0" err="1">
                <a:solidFill>
                  <a:srgbClr val="484876"/>
                </a:solidFill>
                <a:latin typeface="Arial" charset="0"/>
                <a:cs typeface="Arial" charset="0"/>
              </a:rPr>
              <a:t>Lopategui</a:t>
            </a:r>
            <a:r>
              <a:rPr lang="es-PR" altLang="es-PR" sz="2400" b="1" dirty="0">
                <a:solidFill>
                  <a:srgbClr val="484876"/>
                </a:solidFill>
                <a:latin typeface="Arial" charset="0"/>
                <a:cs typeface="Arial" charset="0"/>
              </a:rPr>
              <a:t> </a:t>
            </a:r>
            <a:r>
              <a:rPr lang="es-PR" altLang="es-PR" sz="2400" b="1" dirty="0" err="1">
                <a:solidFill>
                  <a:srgbClr val="484876"/>
                </a:solidFill>
                <a:latin typeface="Arial" charset="0"/>
                <a:cs typeface="Arial" charset="0"/>
              </a:rPr>
              <a:t>Corsino</a:t>
            </a:r>
            <a:endParaRPr lang="es-PR" altLang="es-PR" sz="2400" b="1" dirty="0">
              <a:solidFill>
                <a:srgbClr val="484876"/>
              </a:solidFill>
              <a:latin typeface="Arial" charset="0"/>
              <a:cs typeface="Arial" charset="0"/>
            </a:endParaRPr>
          </a:p>
          <a:p>
            <a:pPr algn="l">
              <a:lnSpc>
                <a:spcPct val="90000"/>
              </a:lnSpc>
            </a:pPr>
            <a:r>
              <a:rPr lang="es-PR" altLang="es-PR" sz="2400" b="1" i="1" dirty="0">
                <a:solidFill>
                  <a:srgbClr val="484876"/>
                </a:solidFill>
                <a:latin typeface="Arial" charset="0"/>
                <a:cs typeface="Arial" charset="0"/>
              </a:rPr>
              <a:t>M.A., Fisiología del Ejercicio</a:t>
            </a:r>
          </a:p>
        </p:txBody>
      </p:sp>
      <p:pic>
        <p:nvPicPr>
          <p:cNvPr id="12" name="Picture 10" descr="RSEAUX~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08635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7"/>
          <p:cNvSpPr>
            <a:spLocks noChangeArrowheads="1"/>
          </p:cNvSpPr>
          <p:nvPr/>
        </p:nvSpPr>
        <p:spPr bwMode="auto">
          <a:xfrm>
            <a:off x="682625" y="4727575"/>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a:solidFill>
                  <a:srgbClr val="484876"/>
                </a:solidFill>
              </a:rPr>
              <a:t>Web:        </a:t>
            </a:r>
            <a:r>
              <a:rPr lang="es-PR" altLang="es-PR" sz="1800" b="1" i="1">
                <a:solidFill>
                  <a:srgbClr val="484876"/>
                </a:solidFill>
              </a:rPr>
              <a:t>http://www.saludmed.com/</a:t>
            </a:r>
            <a:endParaRPr lang="es-PR" altLang="es-PR" sz="2800" i="1">
              <a:solidFill>
                <a:srgbClr val="484876"/>
              </a:solidFill>
            </a:endParaRPr>
          </a:p>
        </p:txBody>
      </p:sp>
      <p:pic>
        <p:nvPicPr>
          <p:cNvPr id="14" name="Picture 18"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72598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0"/>
          <p:cNvSpPr>
            <a:spLocks noChangeArrowheads="1"/>
          </p:cNvSpPr>
          <p:nvPr/>
        </p:nvSpPr>
        <p:spPr bwMode="auto">
          <a:xfrm>
            <a:off x="682625" y="5086350"/>
            <a:ext cx="432117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a:solidFill>
                  <a:srgbClr val="484876"/>
                </a:solidFill>
              </a:rPr>
              <a:t>E-Mail:</a:t>
            </a:r>
            <a:r>
              <a:rPr lang="es-PR" altLang="es-PR" sz="1800" b="1" i="1">
                <a:solidFill>
                  <a:srgbClr val="484876"/>
                </a:solidFill>
              </a:rPr>
              <a:t>     elopategui@intermetro.edu</a:t>
            </a:r>
          </a:p>
        </p:txBody>
      </p:sp>
      <p:pic>
        <p:nvPicPr>
          <p:cNvPr id="16" name="Picture 23"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51973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7"/>
          <p:cNvSpPr>
            <a:spLocks noChangeArrowheads="1"/>
          </p:cNvSpPr>
          <p:nvPr/>
        </p:nvSpPr>
        <p:spPr bwMode="auto">
          <a:xfrm>
            <a:off x="684213" y="5591175"/>
            <a:ext cx="84597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b="1" dirty="0">
                <a:solidFill>
                  <a:srgbClr val="484876"/>
                </a:solidFill>
              </a:rPr>
              <a:t>Artículo:   </a:t>
            </a:r>
            <a:r>
              <a:rPr lang="es-PR" altLang="es-PR" sz="1700" b="1" i="1" dirty="0">
                <a:solidFill>
                  <a:srgbClr val="484876"/>
                </a:solidFill>
              </a:rPr>
              <a:t>http://www.saludmed.com/</a:t>
            </a:r>
            <a:br>
              <a:rPr lang="es-PR" altLang="es-PR" sz="1700" b="1" i="1" dirty="0">
                <a:solidFill>
                  <a:srgbClr val="484876"/>
                </a:solidFill>
              </a:rPr>
            </a:br>
            <a:r>
              <a:rPr lang="es-PR" altLang="es-PR" sz="1700" b="1" i="1" dirty="0" err="1"/>
              <a:t>articulos</a:t>
            </a:r>
            <a:r>
              <a:rPr lang="es-PR" altLang="es-PR" sz="1700" b="1" i="1" dirty="0"/>
              <a:t>/</a:t>
            </a:r>
            <a:r>
              <a:rPr lang="es-PR" altLang="es-PR" sz="1700" b="1" i="1" dirty="0" err="1"/>
              <a:t>Fisiologia_del_Ejercicio</a:t>
            </a:r>
            <a:r>
              <a:rPr lang="es-PR" altLang="es-PR" sz="1700" b="1" i="1" dirty="0"/>
              <a:t>/Pruebas_Apt-Fisica_Campo_Facil.html</a:t>
            </a:r>
            <a:endParaRPr lang="es-PR" altLang="es-PR" sz="1700" b="1" i="1" dirty="0">
              <a:solidFill>
                <a:srgbClr val="484876"/>
              </a:solidFil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85" y="1195388"/>
            <a:ext cx="3839686" cy="2408143"/>
          </a:xfrm>
          <a:prstGeom prst="rect">
            <a:avLst/>
          </a:prstGeom>
          <a:effectLst>
            <a:innerShdw blurRad="63500" dist="50800" dir="2700000">
              <a:prstClr val="black">
                <a:alpha val="50000"/>
              </a:prstClr>
            </a:innerShdw>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8104" y="992458"/>
            <a:ext cx="3600400" cy="2654290"/>
          </a:xfrm>
          <a:prstGeom prst="rect">
            <a:avLst/>
          </a:prstGeom>
          <a:effectLst>
            <a:softEdge rad="317500"/>
          </a:effec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5688" y="969900"/>
            <a:ext cx="1644418" cy="2771043"/>
          </a:xfrm>
          <a:prstGeom prst="rect">
            <a:avLst/>
          </a:prstGeom>
          <a:effectLst>
            <a:softEdge rad="317500"/>
          </a:effectLst>
        </p:spPr>
      </p:pic>
      <p:sp>
        <p:nvSpPr>
          <p:cNvPr id="26" name="Title 1"/>
          <p:cNvSpPr txBox="1">
            <a:spLocks/>
          </p:cNvSpPr>
          <p:nvPr/>
        </p:nvSpPr>
        <p:spPr bwMode="auto">
          <a:xfrm>
            <a:off x="0" y="476250"/>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lnSpcReduction="10000"/>
          </a:bodyPr>
          <a:lstStyle>
            <a:lvl1pPr algn="l" rtl="0" fontAlgn="base">
              <a:spcBef>
                <a:spcPct val="0"/>
              </a:spcBef>
              <a:spcAft>
                <a:spcPct val="0"/>
              </a:spcAft>
              <a:defRPr sz="4400" kern="1200">
                <a:solidFill>
                  <a:schemeClr val="bg1"/>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700" dirty="0">
                <a:solidFill>
                  <a:srgbClr val="99CCFF"/>
                </a:solidFill>
                <a:effectLst>
                  <a:outerShdw blurRad="38100" dist="38100" dir="2700000" algn="tl">
                    <a:srgbClr val="C0C0C0"/>
                  </a:outerShdw>
                </a:effectLst>
                <a:latin typeface="Arial Black" pitchFamily="34" charset="0"/>
              </a:rPr>
              <a:t>EL CONCEPTO DE:</a:t>
            </a:r>
            <a:br>
              <a:rPr lang="es-PR" altLang="es-PR" sz="2400" dirty="0">
                <a:effectLst>
                  <a:outerShdw blurRad="38100" dist="38100" dir="2700000" algn="tl">
                    <a:srgbClr val="C0C0C0"/>
                  </a:outerShdw>
                </a:effectLst>
                <a:latin typeface="Arial Black" pitchFamily="34" charset="0"/>
              </a:rPr>
            </a:br>
            <a:r>
              <a:rPr lang="es-PR" altLang="es-PR" sz="2900" i="1" dirty="0" err="1">
                <a:solidFill>
                  <a:srgbClr val="E6E6EF"/>
                </a:solidFill>
                <a:effectLst>
                  <a:outerShdw blurRad="38100" dist="38100" dir="2700000" algn="tl">
                    <a:srgbClr val="C0C0C0"/>
                  </a:outerShdw>
                </a:effectLst>
                <a:latin typeface="Arial Black" pitchFamily="34" charset="0"/>
              </a:rPr>
              <a:t>Apitud</a:t>
            </a:r>
            <a:r>
              <a:rPr lang="es-PR" altLang="es-PR" sz="2900" i="1" dirty="0">
                <a:solidFill>
                  <a:srgbClr val="E6E6EF"/>
                </a:solidFill>
                <a:effectLst>
                  <a:outerShdw blurRad="38100" dist="38100" dir="2700000" algn="tl">
                    <a:srgbClr val="C0C0C0"/>
                  </a:outerShdw>
                </a:effectLst>
                <a:latin typeface="Arial Black" pitchFamily="34" charset="0"/>
              </a:rPr>
              <a:t> Física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r"/>
        <p:sndAc>
          <p:stSnd>
            <p:snd r:embed="rId4" name="chimes.wav"/>
          </p:stSnd>
        </p:sndAc>
      </p:transition>
    </mc:Choice>
    <mc:Fallback xmlns="">
      <p:transition spd="slow">
        <p:fade/>
        <p:sndAc>
          <p:stSnd>
            <p:snd r:embed="rId10"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171528" y="736104"/>
            <a:ext cx="3352800" cy="1828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3" name="Text Box 3"/>
          <p:cNvSpPr txBox="1">
            <a:spLocks noChangeArrowheads="1"/>
          </p:cNvSpPr>
          <p:nvPr/>
        </p:nvSpPr>
        <p:spPr bwMode="auto">
          <a:xfrm>
            <a:off x="323528" y="3284984"/>
            <a:ext cx="864096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pPr>
            <a:r>
              <a:rPr lang="es-PR" altLang="es-PR" sz="2500" b="1" dirty="0">
                <a:latin typeface="Arial" panose="020B0604020202020204" pitchFamily="34" charset="0"/>
                <a:cs typeface="Arial" panose="020B0604020202020204" pitchFamily="34" charset="0"/>
              </a:rPr>
              <a:t>“Un Estado de Energía Dinámica y Vitalidad que</a:t>
            </a:r>
          </a:p>
          <a:p>
            <a:pPr algn="ctr">
              <a:lnSpc>
                <a:spcPct val="90000"/>
              </a:lnSpc>
            </a:pPr>
            <a:r>
              <a:rPr lang="es-PR" altLang="es-PR" sz="2500" b="1" dirty="0">
                <a:latin typeface="Arial" panose="020B0604020202020204" pitchFamily="34" charset="0"/>
                <a:cs typeface="Arial" panose="020B0604020202020204" pitchFamily="34" charset="0"/>
              </a:rPr>
              <a:t>nos Capacita/Permite no Solamente Llevar a</a:t>
            </a:r>
          </a:p>
          <a:p>
            <a:pPr algn="ctr">
              <a:lnSpc>
                <a:spcPct val="90000"/>
              </a:lnSpc>
            </a:pPr>
            <a:r>
              <a:rPr lang="es-PR" altLang="es-PR" sz="2500" b="1" dirty="0">
                <a:latin typeface="Arial" panose="020B0604020202020204" pitchFamily="34" charset="0"/>
                <a:cs typeface="Arial" panose="020B0604020202020204" pitchFamily="34" charset="0"/>
              </a:rPr>
              <a:t>Cabo Nuestras Tareas Diarias, Práctica de</a:t>
            </a:r>
          </a:p>
          <a:p>
            <a:pPr algn="ctr">
              <a:lnSpc>
                <a:spcPct val="90000"/>
              </a:lnSpc>
            </a:pPr>
            <a:r>
              <a:rPr lang="es-PR" altLang="es-PR" sz="2500" b="1" dirty="0">
                <a:latin typeface="Arial" panose="020B0604020202020204" pitchFamily="34" charset="0"/>
                <a:cs typeface="Arial" panose="020B0604020202020204" pitchFamily="34" charset="0"/>
              </a:rPr>
              <a:t>Actividades Recreativas y Encarar Emergencias</a:t>
            </a:r>
          </a:p>
          <a:p>
            <a:pPr algn="ctr">
              <a:lnSpc>
                <a:spcPct val="90000"/>
              </a:lnSpc>
            </a:pPr>
            <a:r>
              <a:rPr lang="es-PR" altLang="es-PR" sz="2500" b="1" dirty="0">
                <a:latin typeface="Arial" panose="020B0604020202020204" pitchFamily="34" charset="0"/>
                <a:cs typeface="Arial" panose="020B0604020202020204" pitchFamily="34" charset="0"/>
              </a:rPr>
              <a:t>Imprevistas, sino también nos Ayuda a Prevenir</a:t>
            </a:r>
          </a:p>
          <a:p>
            <a:pPr algn="ctr">
              <a:lnSpc>
                <a:spcPct val="90000"/>
              </a:lnSpc>
            </a:pPr>
            <a:r>
              <a:rPr lang="es-PR" altLang="es-PR" sz="2500" b="1" dirty="0">
                <a:latin typeface="Arial" panose="020B0604020202020204" pitchFamily="34" charset="0"/>
                <a:cs typeface="Arial" panose="020B0604020202020204" pitchFamily="34" charset="0"/>
              </a:rPr>
              <a:t>las Enfermedades </a:t>
            </a:r>
            <a:r>
              <a:rPr lang="es-PR" altLang="es-PR" sz="2500" b="1" dirty="0" err="1">
                <a:latin typeface="Arial" panose="020B0604020202020204" pitchFamily="34" charset="0"/>
                <a:cs typeface="Arial" panose="020B0604020202020204" pitchFamily="34" charset="0"/>
              </a:rPr>
              <a:t>Hipocinéticas</a:t>
            </a:r>
            <a:r>
              <a:rPr lang="es-PR" altLang="es-PR" sz="2500" b="1" dirty="0">
                <a:latin typeface="Arial" panose="020B0604020202020204" pitchFamily="34" charset="0"/>
                <a:cs typeface="Arial" panose="020B0604020202020204" pitchFamily="34" charset="0"/>
              </a:rPr>
              <a:t>, mientras se </a:t>
            </a:r>
          </a:p>
          <a:p>
            <a:pPr algn="ctr">
              <a:lnSpc>
                <a:spcPct val="90000"/>
              </a:lnSpc>
            </a:pPr>
            <a:r>
              <a:rPr lang="es-PR" altLang="es-PR" sz="2500" b="1" dirty="0">
                <a:latin typeface="Arial" panose="020B0604020202020204" pitchFamily="34" charset="0"/>
                <a:cs typeface="Arial" panose="020B0604020202020204" pitchFamily="34" charset="0"/>
              </a:rPr>
              <a:t>Funciona a Niveles Óptimos de la Capacidad</a:t>
            </a:r>
          </a:p>
          <a:p>
            <a:pPr algn="ctr">
              <a:lnSpc>
                <a:spcPct val="90000"/>
              </a:lnSpc>
            </a:pPr>
            <a:r>
              <a:rPr lang="es-PR" altLang="es-PR" sz="2500" b="1" dirty="0">
                <a:latin typeface="Arial" panose="020B0604020202020204" pitchFamily="34" charset="0"/>
                <a:cs typeface="Arial" panose="020B0604020202020204" pitchFamily="34" charset="0"/>
              </a:rPr>
              <a:t>Intelectual y Experimentar el Disfrute de la Vida”</a:t>
            </a:r>
          </a:p>
        </p:txBody>
      </p:sp>
      <p:sp>
        <p:nvSpPr>
          <p:cNvPr id="4" name="Text Box 4"/>
          <p:cNvSpPr txBox="1">
            <a:spLocks noChangeArrowheads="1"/>
          </p:cNvSpPr>
          <p:nvPr/>
        </p:nvSpPr>
        <p:spPr bwMode="auto">
          <a:xfrm>
            <a:off x="1138782" y="2676030"/>
            <a:ext cx="6483058"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40000"/>
              </a:lnSpc>
            </a:pP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a:t>
            </a:r>
            <a:r>
              <a:rPr lang="es-PR" altLang="es-PR" sz="28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Nieman</a:t>
            </a: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D.C., 1986, p. 34 *</a:t>
            </a:r>
          </a:p>
        </p:txBody>
      </p:sp>
      <p:pic>
        <p:nvPicPr>
          <p:cNvPr id="5" name="Picture 5" descr="Hiking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7528" y="629282"/>
            <a:ext cx="2685968" cy="201447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144462" y="6094561"/>
            <a:ext cx="9036050" cy="358775"/>
          </a:xfrm>
          <a:prstGeom prst="rect">
            <a:avLst/>
          </a:prstGeom>
          <a:noFill/>
          <a:ln w="9525">
            <a:noFill/>
            <a:miter lim="800000"/>
            <a:headEnd/>
            <a:tailEnd/>
          </a:ln>
          <a:effectLst/>
        </p:spPr>
        <p:txBody>
          <a:bodyPr/>
          <a:lstStyle>
            <a:defPPr>
              <a:defRPr lang="en-US"/>
            </a:defPPr>
            <a:lvl1pPr algn="ctr" rtl="0" fontAlgn="base">
              <a:spcBef>
                <a:spcPct val="0"/>
              </a:spcBef>
              <a:spcAft>
                <a:spcPct val="0"/>
              </a:spcAft>
              <a:defRPr sz="2000" b="1" kern="1200">
                <a:solidFill>
                  <a:schemeClr val="tx1"/>
                </a:solidFill>
                <a:latin typeface="Georgia" pitchFamily="18" charset="0"/>
                <a:ea typeface="+mn-ea"/>
                <a:cs typeface="+mn-cs"/>
              </a:defRPr>
            </a:lvl1pPr>
            <a:lvl2pPr marL="457200" algn="ctr" rtl="0" fontAlgn="base">
              <a:spcBef>
                <a:spcPct val="0"/>
              </a:spcBef>
              <a:spcAft>
                <a:spcPct val="0"/>
              </a:spcAft>
              <a:defRPr sz="2000" b="1" kern="1200">
                <a:solidFill>
                  <a:schemeClr val="tx1"/>
                </a:solidFill>
                <a:latin typeface="Georgia" pitchFamily="18" charset="0"/>
                <a:ea typeface="+mn-ea"/>
                <a:cs typeface="+mn-cs"/>
              </a:defRPr>
            </a:lvl2pPr>
            <a:lvl3pPr marL="914400" algn="ctr" rtl="0" fontAlgn="base">
              <a:spcBef>
                <a:spcPct val="0"/>
              </a:spcBef>
              <a:spcAft>
                <a:spcPct val="0"/>
              </a:spcAft>
              <a:defRPr sz="2000" b="1" kern="1200">
                <a:solidFill>
                  <a:schemeClr val="tx1"/>
                </a:solidFill>
                <a:latin typeface="Georgia" pitchFamily="18" charset="0"/>
                <a:ea typeface="+mn-ea"/>
                <a:cs typeface="+mn-cs"/>
              </a:defRPr>
            </a:lvl3pPr>
            <a:lvl4pPr marL="1371600" algn="ctr" rtl="0" fontAlgn="base">
              <a:spcBef>
                <a:spcPct val="0"/>
              </a:spcBef>
              <a:spcAft>
                <a:spcPct val="0"/>
              </a:spcAft>
              <a:defRPr sz="2000" b="1" kern="1200">
                <a:solidFill>
                  <a:schemeClr val="tx1"/>
                </a:solidFill>
                <a:latin typeface="Georgia" pitchFamily="18" charset="0"/>
                <a:ea typeface="+mn-ea"/>
                <a:cs typeface="+mn-cs"/>
              </a:defRPr>
            </a:lvl4pPr>
            <a:lvl5pPr marL="1828800" algn="ctr" rtl="0" fontAlgn="base">
              <a:spcBef>
                <a:spcPct val="0"/>
              </a:spcBef>
              <a:spcAft>
                <a:spcPct val="0"/>
              </a:spcAft>
              <a:defRPr sz="2000" b="1" kern="1200">
                <a:solidFill>
                  <a:schemeClr val="tx1"/>
                </a:solidFill>
                <a:latin typeface="Georgia" pitchFamily="18" charset="0"/>
                <a:ea typeface="+mn-ea"/>
                <a:cs typeface="+mn-cs"/>
              </a:defRPr>
            </a:lvl5pPr>
            <a:lvl6pPr marL="2286000" algn="l" defTabSz="914400" rtl="0" eaLnBrk="1" latinLnBrk="0" hangingPunct="1">
              <a:defRPr sz="2000" b="1" kern="1200">
                <a:solidFill>
                  <a:schemeClr val="tx1"/>
                </a:solidFill>
                <a:latin typeface="Georgia" pitchFamily="18" charset="0"/>
                <a:ea typeface="+mn-ea"/>
                <a:cs typeface="+mn-cs"/>
              </a:defRPr>
            </a:lvl6pPr>
            <a:lvl7pPr marL="2743200" algn="l" defTabSz="914400" rtl="0" eaLnBrk="1" latinLnBrk="0" hangingPunct="1">
              <a:defRPr sz="2000" b="1" kern="1200">
                <a:solidFill>
                  <a:schemeClr val="tx1"/>
                </a:solidFill>
                <a:latin typeface="Georgia" pitchFamily="18" charset="0"/>
                <a:ea typeface="+mn-ea"/>
                <a:cs typeface="+mn-cs"/>
              </a:defRPr>
            </a:lvl7pPr>
            <a:lvl8pPr marL="3200400" algn="l" defTabSz="914400" rtl="0" eaLnBrk="1" latinLnBrk="0" hangingPunct="1">
              <a:defRPr sz="2000" b="1" kern="1200">
                <a:solidFill>
                  <a:schemeClr val="tx1"/>
                </a:solidFill>
                <a:latin typeface="Georgia" pitchFamily="18" charset="0"/>
                <a:ea typeface="+mn-ea"/>
                <a:cs typeface="+mn-cs"/>
              </a:defRPr>
            </a:lvl8pPr>
            <a:lvl9pPr marL="3657600" algn="l" defTabSz="914400" rtl="0" eaLnBrk="1" latinLnBrk="0" hangingPunct="1">
              <a:defRPr sz="2000" b="1" kern="1200">
                <a:solidFill>
                  <a:schemeClr val="tx1"/>
                </a:solidFill>
                <a:latin typeface="Georgia" pitchFamily="18" charset="0"/>
                <a:ea typeface="+mn-ea"/>
                <a:cs typeface="+mn-cs"/>
              </a:defRPr>
            </a:lvl9pPr>
          </a:lstStyle>
          <a:p>
            <a:pPr algn="l"/>
            <a:r>
              <a:rPr lang="en-US" altLang="es-PR" sz="1200" i="1" dirty="0">
                <a:latin typeface="Times New Roman" pitchFamily="18" charset="0"/>
                <a:cs typeface="Times New Roman" pitchFamily="18" charset="0"/>
              </a:rPr>
              <a:t>NOTA</a:t>
            </a:r>
            <a:r>
              <a:rPr lang="en-US" altLang="es-PR" sz="1200" dirty="0">
                <a:latin typeface="Times New Roman" pitchFamily="18" charset="0"/>
                <a:cs typeface="Times New Roman" pitchFamily="18" charset="0"/>
              </a:rPr>
              <a:t>.</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Reproducido</a:t>
            </a:r>
            <a:r>
              <a:rPr lang="en-US" altLang="es-PR" sz="1200" b="0" dirty="0">
                <a:latin typeface="Times New Roman" pitchFamily="18" charset="0"/>
                <a:cs typeface="Times New Roman" pitchFamily="18" charset="0"/>
              </a:rPr>
              <a:t> de: </a:t>
            </a:r>
            <a:r>
              <a:rPr lang="en-US" altLang="es-PR" sz="1200" i="1" dirty="0">
                <a:latin typeface="Times New Roman" pitchFamily="18" charset="0"/>
                <a:cs typeface="Times New Roman" pitchFamily="18" charset="0"/>
              </a:rPr>
              <a:t>The Sports Medicine Fitness Course</a:t>
            </a:r>
            <a:r>
              <a:rPr lang="en-US" altLang="es-PR" sz="1200" b="0" dirty="0">
                <a:latin typeface="Times New Roman" pitchFamily="18" charset="0"/>
                <a:cs typeface="Times New Roman" pitchFamily="18" charset="0"/>
              </a:rPr>
              <a:t>. (p. 34),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D. C. </a:t>
            </a:r>
            <a:r>
              <a:rPr lang="en-US" altLang="es-PR" sz="1200" b="0" dirty="0" err="1">
                <a:latin typeface="Times New Roman" pitchFamily="18" charset="0"/>
                <a:cs typeface="Times New Roman" pitchFamily="18" charset="0"/>
              </a:rPr>
              <a:t>Nieman</a:t>
            </a:r>
            <a:r>
              <a:rPr lang="en-US" altLang="es-PR" sz="1200" b="0" dirty="0">
                <a:latin typeface="Times New Roman" pitchFamily="18" charset="0"/>
                <a:cs typeface="Times New Roman" pitchFamily="18" charset="0"/>
              </a:rPr>
              <a:t>, 1986, Palo Alto, CA: Bull Publishing Company. Copyright 1986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Bull Publishing Co.</a:t>
            </a:r>
          </a:p>
          <a:p>
            <a:r>
              <a:rPr lang="en-US" altLang="es-PR" sz="1200" b="0" dirty="0">
                <a:latin typeface="Times New Roman" pitchFamily="18" charset="0"/>
              </a:rPr>
              <a:t>.</a:t>
            </a:r>
          </a:p>
        </p:txBody>
      </p:sp>
    </p:spTree>
    <p:custDataLst>
      <p:tags r:id="rId1"/>
    </p:custDataLst>
    <p:extLst>
      <p:ext uri="{BB962C8B-B14F-4D97-AF65-F5344CB8AC3E}">
        <p14:creationId xmlns:p14="http://schemas.microsoft.com/office/powerpoint/2010/main" val="4259741943"/>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breeze.wav"/>
          </p:stSnd>
        </p:sndAc>
      </p:transition>
    </mc:Choice>
    <mc:Fallback xmlns="">
      <p:transition spd="slow">
        <p:fade/>
        <p:sndAc>
          <p:stSnd>
            <p:snd r:embed="rId6" name="breez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644361" y="692696"/>
            <a:ext cx="3023983" cy="162493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3" name="Text Box 3"/>
          <p:cNvSpPr txBox="1">
            <a:spLocks noChangeArrowheads="1"/>
          </p:cNvSpPr>
          <p:nvPr/>
        </p:nvSpPr>
        <p:spPr bwMode="auto">
          <a:xfrm>
            <a:off x="589279" y="2996952"/>
            <a:ext cx="7994496" cy="319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2800" b="1" dirty="0">
                <a:latin typeface="Arial" panose="020B0604020202020204" pitchFamily="34" charset="0"/>
                <a:cs typeface="Arial" panose="020B0604020202020204" pitchFamily="34" charset="0"/>
              </a:rPr>
              <a:t>Habilidades o Potencial Particular para Llevar</a:t>
            </a:r>
          </a:p>
          <a:p>
            <a:pPr algn="ctr">
              <a:lnSpc>
                <a:spcPct val="90000"/>
              </a:lnSpc>
            </a:pPr>
            <a:r>
              <a:rPr lang="es-PR" altLang="es-PR" sz="2800" b="1" dirty="0">
                <a:latin typeface="Arial" panose="020B0604020202020204" pitchFamily="34" charset="0"/>
                <a:cs typeface="Arial" panose="020B0604020202020204" pitchFamily="34" charset="0"/>
              </a:rPr>
              <a:t>a cabo Efectivamente, y sin Fatiga Excesiva,</a:t>
            </a:r>
          </a:p>
          <a:p>
            <a:pPr algn="ctr">
              <a:lnSpc>
                <a:spcPct val="90000"/>
              </a:lnSpc>
            </a:pPr>
            <a:r>
              <a:rPr lang="es-PR" altLang="es-PR" sz="2800" b="1" dirty="0">
                <a:latin typeface="Arial" panose="020B0604020202020204" pitchFamily="34" charset="0"/>
                <a:cs typeface="Arial" panose="020B0604020202020204" pitchFamily="34" charset="0"/>
              </a:rPr>
              <a:t>Actividades Físicas de Diversas Dimensiones</a:t>
            </a:r>
          </a:p>
          <a:p>
            <a:pPr algn="ctr">
              <a:lnSpc>
                <a:spcPct val="90000"/>
              </a:lnSpc>
            </a:pPr>
            <a:r>
              <a:rPr lang="es-PR" altLang="es-PR" sz="2800" b="1" dirty="0">
                <a:latin typeface="Arial" panose="020B0604020202020204" pitchFamily="34" charset="0"/>
                <a:cs typeface="Arial" panose="020B0604020202020204" pitchFamily="34" charset="0"/>
              </a:rPr>
              <a:t>(Particularmente Actividades que Involucren</a:t>
            </a:r>
          </a:p>
          <a:p>
            <a:pPr algn="ctr">
              <a:lnSpc>
                <a:spcPct val="90000"/>
              </a:lnSpc>
            </a:pPr>
            <a:r>
              <a:rPr lang="es-PR" altLang="es-PR" sz="2800" b="1" dirty="0">
                <a:latin typeface="Arial" panose="020B0604020202020204" pitchFamily="34" charset="0"/>
                <a:cs typeface="Arial" panose="020B0604020202020204" pitchFamily="34" charset="0"/>
              </a:rPr>
              <a:t>Demandas </a:t>
            </a:r>
            <a:r>
              <a:rPr lang="es-PR" altLang="es-PR" sz="2800" b="1" dirty="0" err="1">
                <a:latin typeface="Arial" panose="020B0604020202020204" pitchFamily="34" charset="0"/>
                <a:cs typeface="Arial" panose="020B0604020202020204" pitchFamily="34" charset="0"/>
              </a:rPr>
              <a:t>Cardio</a:t>
            </a:r>
            <a:r>
              <a:rPr lang="es-PR" altLang="es-PR" sz="2800" b="1" dirty="0">
                <a:latin typeface="Arial" panose="020B0604020202020204" pitchFamily="34" charset="0"/>
                <a:cs typeface="Arial" panose="020B0604020202020204" pitchFamily="34" charset="0"/>
              </a:rPr>
              <a:t>-Respiratorias o Aeróbicas)</a:t>
            </a:r>
          </a:p>
          <a:p>
            <a:pPr algn="ctr">
              <a:lnSpc>
                <a:spcPct val="90000"/>
              </a:lnSpc>
            </a:pPr>
            <a:r>
              <a:rPr lang="es-PR" altLang="es-PR" sz="2800" b="1" dirty="0">
                <a:latin typeface="Arial" panose="020B0604020202020204" pitchFamily="34" charset="0"/>
                <a:cs typeface="Arial" panose="020B0604020202020204" pitchFamily="34" charset="0"/>
              </a:rPr>
              <a:t>y Tareas Cotidianas Diarias, con Reservas </a:t>
            </a:r>
          </a:p>
          <a:p>
            <a:pPr algn="ctr">
              <a:lnSpc>
                <a:spcPct val="90000"/>
              </a:lnSpc>
            </a:pPr>
            <a:r>
              <a:rPr lang="es-PR" altLang="es-PR" sz="2800" b="1" dirty="0">
                <a:latin typeface="Arial" panose="020B0604020202020204" pitchFamily="34" charset="0"/>
                <a:cs typeface="Arial" panose="020B0604020202020204" pitchFamily="34" charset="0"/>
              </a:rPr>
              <a:t>Energéticas para Cualquier otra</a:t>
            </a:r>
          </a:p>
          <a:p>
            <a:pPr algn="ctr">
              <a:lnSpc>
                <a:spcPct val="90000"/>
              </a:lnSpc>
            </a:pPr>
            <a:r>
              <a:rPr lang="es-PR" altLang="es-PR" sz="2800" b="1" dirty="0">
                <a:latin typeface="Arial" panose="020B0604020202020204" pitchFamily="34" charset="0"/>
                <a:cs typeface="Arial" panose="020B0604020202020204" pitchFamily="34" charset="0"/>
              </a:rPr>
              <a:t>Emergencia de </a:t>
            </a:r>
            <a:r>
              <a:rPr lang="es-PR" altLang="es-PR" sz="2800" b="1" dirty="0" err="1">
                <a:latin typeface="Arial" panose="020B0604020202020204" pitchFamily="34" charset="0"/>
                <a:cs typeface="Arial" panose="020B0604020202020204" pitchFamily="34" charset="0"/>
              </a:rPr>
              <a:t>Caracter</a:t>
            </a:r>
            <a:r>
              <a:rPr lang="es-PR" altLang="es-PR" sz="2800" b="1" dirty="0">
                <a:latin typeface="Arial" panose="020B0604020202020204" pitchFamily="34" charset="0"/>
                <a:cs typeface="Arial" panose="020B0604020202020204" pitchFamily="34" charset="0"/>
              </a:rPr>
              <a:t> Físico</a:t>
            </a:r>
          </a:p>
        </p:txBody>
      </p:sp>
      <p:sp>
        <p:nvSpPr>
          <p:cNvPr id="4" name="Text Box 4"/>
          <p:cNvSpPr txBox="1">
            <a:spLocks noChangeArrowheads="1"/>
          </p:cNvSpPr>
          <p:nvPr/>
        </p:nvSpPr>
        <p:spPr bwMode="auto">
          <a:xfrm>
            <a:off x="589279" y="2347031"/>
            <a:ext cx="7994496" cy="68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40000"/>
              </a:lnSpc>
            </a:pP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E.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Lopategui</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Corsino</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2006 *</a:t>
            </a:r>
          </a:p>
        </p:txBody>
      </p:sp>
      <p:pic>
        <p:nvPicPr>
          <p:cNvPr id="5" name="Picture 5" descr="CycVel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041" y="565262"/>
            <a:ext cx="2474168" cy="1855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144462" y="6094561"/>
            <a:ext cx="9036050" cy="358775"/>
          </a:xfrm>
          <a:prstGeom prst="rect">
            <a:avLst/>
          </a:prstGeom>
          <a:noFill/>
          <a:ln w="9525">
            <a:noFill/>
            <a:miter lim="800000"/>
            <a:headEnd/>
            <a:tailEnd/>
          </a:ln>
          <a:effectLst/>
        </p:spPr>
        <p:txBody>
          <a:bodyPr/>
          <a:lstStyle>
            <a:defPPr>
              <a:defRPr lang="en-US"/>
            </a:defPPr>
            <a:lvl1pPr algn="ctr" rtl="0" fontAlgn="base">
              <a:spcBef>
                <a:spcPct val="0"/>
              </a:spcBef>
              <a:spcAft>
                <a:spcPct val="0"/>
              </a:spcAft>
              <a:defRPr sz="2000" b="1" kern="1200">
                <a:solidFill>
                  <a:schemeClr val="tx1"/>
                </a:solidFill>
                <a:latin typeface="Georgia" pitchFamily="18" charset="0"/>
                <a:ea typeface="+mn-ea"/>
                <a:cs typeface="+mn-cs"/>
              </a:defRPr>
            </a:lvl1pPr>
            <a:lvl2pPr marL="457200" algn="ctr" rtl="0" fontAlgn="base">
              <a:spcBef>
                <a:spcPct val="0"/>
              </a:spcBef>
              <a:spcAft>
                <a:spcPct val="0"/>
              </a:spcAft>
              <a:defRPr sz="2000" b="1" kern="1200">
                <a:solidFill>
                  <a:schemeClr val="tx1"/>
                </a:solidFill>
                <a:latin typeface="Georgia" pitchFamily="18" charset="0"/>
                <a:ea typeface="+mn-ea"/>
                <a:cs typeface="+mn-cs"/>
              </a:defRPr>
            </a:lvl2pPr>
            <a:lvl3pPr marL="914400" algn="ctr" rtl="0" fontAlgn="base">
              <a:spcBef>
                <a:spcPct val="0"/>
              </a:spcBef>
              <a:spcAft>
                <a:spcPct val="0"/>
              </a:spcAft>
              <a:defRPr sz="2000" b="1" kern="1200">
                <a:solidFill>
                  <a:schemeClr val="tx1"/>
                </a:solidFill>
                <a:latin typeface="Georgia" pitchFamily="18" charset="0"/>
                <a:ea typeface="+mn-ea"/>
                <a:cs typeface="+mn-cs"/>
              </a:defRPr>
            </a:lvl3pPr>
            <a:lvl4pPr marL="1371600" algn="ctr" rtl="0" fontAlgn="base">
              <a:spcBef>
                <a:spcPct val="0"/>
              </a:spcBef>
              <a:spcAft>
                <a:spcPct val="0"/>
              </a:spcAft>
              <a:defRPr sz="2000" b="1" kern="1200">
                <a:solidFill>
                  <a:schemeClr val="tx1"/>
                </a:solidFill>
                <a:latin typeface="Georgia" pitchFamily="18" charset="0"/>
                <a:ea typeface="+mn-ea"/>
                <a:cs typeface="+mn-cs"/>
              </a:defRPr>
            </a:lvl4pPr>
            <a:lvl5pPr marL="1828800" algn="ctr" rtl="0" fontAlgn="base">
              <a:spcBef>
                <a:spcPct val="0"/>
              </a:spcBef>
              <a:spcAft>
                <a:spcPct val="0"/>
              </a:spcAft>
              <a:defRPr sz="2000" b="1" kern="1200">
                <a:solidFill>
                  <a:schemeClr val="tx1"/>
                </a:solidFill>
                <a:latin typeface="Georgia" pitchFamily="18" charset="0"/>
                <a:ea typeface="+mn-ea"/>
                <a:cs typeface="+mn-cs"/>
              </a:defRPr>
            </a:lvl5pPr>
            <a:lvl6pPr marL="2286000" algn="l" defTabSz="914400" rtl="0" eaLnBrk="1" latinLnBrk="0" hangingPunct="1">
              <a:defRPr sz="2000" b="1" kern="1200">
                <a:solidFill>
                  <a:schemeClr val="tx1"/>
                </a:solidFill>
                <a:latin typeface="Georgia" pitchFamily="18" charset="0"/>
                <a:ea typeface="+mn-ea"/>
                <a:cs typeface="+mn-cs"/>
              </a:defRPr>
            </a:lvl6pPr>
            <a:lvl7pPr marL="2743200" algn="l" defTabSz="914400" rtl="0" eaLnBrk="1" latinLnBrk="0" hangingPunct="1">
              <a:defRPr sz="2000" b="1" kern="1200">
                <a:solidFill>
                  <a:schemeClr val="tx1"/>
                </a:solidFill>
                <a:latin typeface="Georgia" pitchFamily="18" charset="0"/>
                <a:ea typeface="+mn-ea"/>
                <a:cs typeface="+mn-cs"/>
              </a:defRPr>
            </a:lvl7pPr>
            <a:lvl8pPr marL="3200400" algn="l" defTabSz="914400" rtl="0" eaLnBrk="1" latinLnBrk="0" hangingPunct="1">
              <a:defRPr sz="2000" b="1" kern="1200">
                <a:solidFill>
                  <a:schemeClr val="tx1"/>
                </a:solidFill>
                <a:latin typeface="Georgia" pitchFamily="18" charset="0"/>
                <a:ea typeface="+mn-ea"/>
                <a:cs typeface="+mn-cs"/>
              </a:defRPr>
            </a:lvl8pPr>
            <a:lvl9pPr marL="3657600" algn="l" defTabSz="914400" rtl="0" eaLnBrk="1" latinLnBrk="0" hangingPunct="1">
              <a:defRPr sz="2000" b="1" kern="1200">
                <a:solidFill>
                  <a:schemeClr val="tx1"/>
                </a:solidFill>
                <a:latin typeface="Georgia" pitchFamily="18" charset="0"/>
                <a:ea typeface="+mn-ea"/>
                <a:cs typeface="+mn-cs"/>
              </a:defRPr>
            </a:lvl9pPr>
          </a:lstStyle>
          <a:p>
            <a:pPr algn="l"/>
            <a:r>
              <a:rPr lang="en-US" altLang="es-PR" sz="1200" i="1" dirty="0">
                <a:latin typeface="Times New Roman" pitchFamily="18" charset="0"/>
                <a:cs typeface="Times New Roman" pitchFamily="18" charset="0"/>
              </a:rPr>
              <a:t>NOTA</a:t>
            </a:r>
            <a:r>
              <a:rPr lang="en-US" altLang="es-PR" sz="1200" dirty="0">
                <a:latin typeface="Times New Roman" pitchFamily="18" charset="0"/>
                <a:cs typeface="Times New Roman" pitchFamily="18" charset="0"/>
              </a:rPr>
              <a:t>.</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Adaptado</a:t>
            </a:r>
            <a:r>
              <a:rPr lang="en-US" altLang="es-PR" sz="1200" b="0" dirty="0">
                <a:latin typeface="Times New Roman" pitchFamily="18" charset="0"/>
                <a:cs typeface="Times New Roman" pitchFamily="18" charset="0"/>
              </a:rPr>
              <a:t> de: </a:t>
            </a:r>
            <a:r>
              <a:rPr lang="en-US" altLang="es-PR" sz="1200" i="1" dirty="0" err="1">
                <a:latin typeface="Times New Roman" pitchFamily="18" charset="0"/>
                <a:cs typeface="Times New Roman" pitchFamily="18" charset="0"/>
              </a:rPr>
              <a:t>Bienestar</a:t>
            </a:r>
            <a:r>
              <a:rPr lang="en-US" altLang="es-PR" sz="1200" i="1" dirty="0">
                <a:latin typeface="Times New Roman" pitchFamily="18" charset="0"/>
                <a:cs typeface="Times New Roman" pitchFamily="18" charset="0"/>
              </a:rPr>
              <a:t> y </a:t>
            </a:r>
            <a:r>
              <a:rPr lang="en-US" altLang="es-PR" sz="1200" i="1" dirty="0" err="1">
                <a:latin typeface="Times New Roman" pitchFamily="18" charset="0"/>
                <a:cs typeface="Times New Roman" pitchFamily="18" charset="0"/>
              </a:rPr>
              <a:t>Calidad</a:t>
            </a:r>
            <a:r>
              <a:rPr lang="en-US" altLang="es-PR" sz="1200" i="1" dirty="0">
                <a:latin typeface="Times New Roman" pitchFamily="18" charset="0"/>
                <a:cs typeface="Times New Roman" pitchFamily="18" charset="0"/>
              </a:rPr>
              <a:t> de Vida</a:t>
            </a:r>
            <a:r>
              <a:rPr lang="en-US" altLang="es-PR" sz="1200" b="0" dirty="0">
                <a:latin typeface="Times New Roman" pitchFamily="18" charset="0"/>
                <a:cs typeface="Times New Roman" pitchFamily="18" charset="0"/>
              </a:rPr>
              <a:t>. (p. 44),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E. </a:t>
            </a:r>
            <a:r>
              <a:rPr lang="en-US" altLang="es-PR" sz="1200" b="0" dirty="0" err="1">
                <a:latin typeface="Times New Roman" pitchFamily="18" charset="0"/>
                <a:cs typeface="Times New Roman" pitchFamily="18" charset="0"/>
              </a:rPr>
              <a:t>Lopategui</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Corsino</a:t>
            </a:r>
            <a:r>
              <a:rPr lang="en-US" altLang="es-PR" sz="1200" b="0" dirty="0">
                <a:latin typeface="Times New Roman" pitchFamily="18" charset="0"/>
                <a:cs typeface="Times New Roman" pitchFamily="18" charset="0"/>
              </a:rPr>
              <a:t>, 2006, Hoboken, NJ: John Wiley &amp; Sons, Inc. Copyright 2006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Edgar </a:t>
            </a:r>
            <a:r>
              <a:rPr lang="en-US" altLang="es-PR" sz="1200" b="0" dirty="0" err="1">
                <a:latin typeface="Times New Roman" pitchFamily="18" charset="0"/>
                <a:cs typeface="Times New Roman" pitchFamily="18" charset="0"/>
              </a:rPr>
              <a:t>Lopategui</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Corsino</a:t>
            </a:r>
            <a:r>
              <a:rPr lang="en-US" altLang="es-PR" sz="1200" b="0" dirty="0">
                <a:latin typeface="Times New Roman" pitchFamily="18" charset="0"/>
                <a:cs typeface="Times New Roman" pitchFamily="18" charset="0"/>
              </a:rPr>
              <a:t>.</a:t>
            </a:r>
          </a:p>
          <a:p>
            <a:r>
              <a:rPr lang="en-US" altLang="es-PR" sz="1200" b="0" dirty="0">
                <a:latin typeface="Times New Roman" pitchFamily="18" charset="0"/>
              </a:rPr>
              <a:t>.</a:t>
            </a:r>
          </a:p>
        </p:txBody>
      </p:sp>
    </p:spTree>
    <p:custDataLst>
      <p:tags r:id="rId1"/>
    </p:custDataLst>
    <p:extLst>
      <p:ext uri="{BB962C8B-B14F-4D97-AF65-F5344CB8AC3E}">
        <p14:creationId xmlns:p14="http://schemas.microsoft.com/office/powerpoint/2010/main" val="722100245"/>
      </p:ext>
    </p:extLst>
  </p:cSld>
  <p:clrMapOvr>
    <a:masterClrMapping/>
  </p:clrMapOvr>
  <mc:AlternateContent xmlns:mc="http://schemas.openxmlformats.org/markup-compatibility/2006" xmlns:p14="http://schemas.microsoft.com/office/powerpoint/2010/main">
    <mc:Choice Requires="p14">
      <p:transition spd="slow" p14:dur="800">
        <p14:flythrough/>
        <p:sndAc>
          <p:stSnd>
            <p:snd r:embed="rId4" name="breeze.wav"/>
          </p:stSnd>
        </p:sndAc>
      </p:transition>
    </mc:Choice>
    <mc:Fallback xmlns="">
      <p:transition spd="slow">
        <p:fade/>
        <p:sndAc>
          <p:stSnd>
            <p:snd r:embed="rId6" name="breeze.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T16_Aptitud_Fisica_LOPA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692150"/>
            <a:ext cx="7200900" cy="5854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6513581"/>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1799" y="589155"/>
            <a:ext cx="5400601" cy="9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TE PUEDES CONSIDERAR</a:t>
            </a:r>
          </a:p>
          <a:p>
            <a:r>
              <a:rPr lang="es-PR" altLang="es-PR" sz="2800">
                <a:solidFill>
                  <a:srgbClr val="484876"/>
                </a:solidFill>
                <a:effectLst>
                  <a:outerShdw blurRad="38100" dist="38100" dir="2700000" algn="tl">
                    <a:srgbClr val="C0C0C0"/>
                  </a:outerShdw>
                </a:effectLst>
                <a:latin typeface="Arial Black" pitchFamily="34" charset="0"/>
                <a:cs typeface="Arial" charset="0"/>
              </a:rPr>
              <a:t>FÍSICAMENTE </a:t>
            </a:r>
            <a:r>
              <a:rPr lang="es-PR" altLang="es-PR" sz="2800" dirty="0">
                <a:solidFill>
                  <a:srgbClr val="484876"/>
                </a:solidFill>
                <a:effectLst>
                  <a:outerShdw blurRad="38100" dist="38100" dir="2700000" algn="tl">
                    <a:srgbClr val="C0C0C0"/>
                  </a:outerShdw>
                </a:effectLst>
                <a:latin typeface="Arial Black" pitchFamily="34" charset="0"/>
                <a:cs typeface="Arial" charset="0"/>
              </a:rPr>
              <a:t>ÁPTO SI:</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3" name="Text Box 9"/>
          <p:cNvSpPr txBox="1">
            <a:spLocks noChangeArrowheads="1"/>
          </p:cNvSpPr>
          <p:nvPr/>
        </p:nvSpPr>
        <p:spPr bwMode="auto">
          <a:xfrm>
            <a:off x="972444" y="1713950"/>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 satisfacen las demandas energéticas diarias</a:t>
            </a:r>
          </a:p>
        </p:txBody>
      </p:sp>
      <p:pic>
        <p:nvPicPr>
          <p:cNvPr id="4"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167576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972444" y="2605900"/>
            <a:ext cx="7615704"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 posee la capacidad de manejar efectivamente emergencias súbitas, e imprevistas, que requieren una intervención física/metabólica</a:t>
            </a:r>
          </a:p>
        </p:txBody>
      </p:sp>
      <p:pic>
        <p:nvPicPr>
          <p:cNvPr id="6"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256771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972444" y="4205406"/>
            <a:ext cx="775972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El organismo humano se encuentra en un nivel de aptitud física óptimo, de manera que se establece un riesgo mínimo para incurrir en problemas de la salud, como bien lo podrían ser las cardiopatías coronarias</a:t>
            </a:r>
          </a:p>
        </p:txBody>
      </p:sp>
      <p:pic>
        <p:nvPicPr>
          <p:cNvPr id="8"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416721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251966" y="6093296"/>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206),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04" y="480767"/>
            <a:ext cx="2048287" cy="10644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extLst>
      <p:ext uri="{BB962C8B-B14F-4D97-AF65-F5344CB8AC3E}">
        <p14:creationId xmlns:p14="http://schemas.microsoft.com/office/powerpoint/2010/main" val="3279461818"/>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7" name="whoosh.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p:cNvSpPr>
          <p:nvPr/>
        </p:nvSpPr>
        <p:spPr bwMode="auto">
          <a:xfrm>
            <a:off x="2644160" y="620688"/>
            <a:ext cx="6047085"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APTITUD FÍSICA:</a:t>
            </a:r>
          </a:p>
          <a:p>
            <a:r>
              <a:rPr lang="es-PR" altLang="es-PR" sz="3200" b="0" i="1" dirty="0">
                <a:solidFill>
                  <a:srgbClr val="484876"/>
                </a:solidFill>
                <a:effectLst>
                  <a:outerShdw blurRad="38100" dist="38100" dir="2700000" algn="tl">
                    <a:srgbClr val="C0C0C0"/>
                  </a:outerShdw>
                </a:effectLst>
                <a:latin typeface="Arial Black" pitchFamily="34" charset="0"/>
                <a:cs typeface="Arial" charset="0"/>
              </a:rPr>
              <a:t>CARACTERÍSTICAS</a:t>
            </a:r>
          </a:p>
        </p:txBody>
      </p:sp>
      <p:sp>
        <p:nvSpPr>
          <p:cNvPr id="39" name="Text Box 4"/>
          <p:cNvSpPr txBox="1">
            <a:spLocks noChangeArrowheads="1"/>
          </p:cNvSpPr>
          <p:nvPr/>
        </p:nvSpPr>
        <p:spPr bwMode="auto">
          <a:xfrm>
            <a:off x="560188" y="1846993"/>
            <a:ext cx="8548315"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400" b="1" dirty="0">
                <a:solidFill>
                  <a:schemeClr val="tx1"/>
                </a:solidFill>
                <a:latin typeface="Arial" panose="020B0604020202020204" pitchFamily="34" charset="0"/>
                <a:cs typeface="Arial" panose="020B0604020202020204" pitchFamily="34" charset="0"/>
              </a:rPr>
              <a:t>Energía dinámica y vitalidad: </a:t>
            </a:r>
            <a:r>
              <a:rPr lang="es-PR" altLang="es-PR" sz="2100" b="1" i="1" dirty="0">
                <a:solidFill>
                  <a:schemeClr val="tx1"/>
                </a:solidFill>
                <a:latin typeface="Arial" panose="020B0604020202020204" pitchFamily="34" charset="0"/>
                <a:cs typeface="Arial" panose="020B0604020202020204" pitchFamily="34" charset="0"/>
              </a:rPr>
              <a:t>Reservas de </a:t>
            </a:r>
            <a:r>
              <a:rPr lang="es-PR" altLang="es-PR" sz="2100" b="1" i="1" dirty="0">
                <a:latin typeface="Arial" panose="020B0604020202020204" pitchFamily="34" charset="0"/>
                <a:cs typeface="Arial" panose="020B0604020202020204" pitchFamily="34" charset="0"/>
              </a:rPr>
              <a:t>e</a:t>
            </a:r>
            <a:r>
              <a:rPr lang="es-PR" altLang="es-PR" sz="2100" b="1" i="1" dirty="0">
                <a:solidFill>
                  <a:schemeClr val="tx1"/>
                </a:solidFill>
                <a:latin typeface="Arial" panose="020B0604020202020204" pitchFamily="34" charset="0"/>
                <a:cs typeface="Arial" panose="020B0604020202020204" pitchFamily="34" charset="0"/>
              </a:rPr>
              <a:t>nergía</a:t>
            </a:r>
          </a:p>
        </p:txBody>
      </p:sp>
      <p:pic>
        <p:nvPicPr>
          <p:cNvPr id="40"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1867362"/>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6"/>
          <p:cNvSpPr txBox="1">
            <a:spLocks noChangeArrowheads="1"/>
          </p:cNvSpPr>
          <p:nvPr/>
        </p:nvSpPr>
        <p:spPr bwMode="auto">
          <a:xfrm>
            <a:off x="560189" y="3038808"/>
            <a:ext cx="4796121"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Tolerancia a la fatiga prematura</a:t>
            </a:r>
          </a:p>
        </p:txBody>
      </p:sp>
      <p:pic>
        <p:nvPicPr>
          <p:cNvPr id="42"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3019490"/>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8"/>
          <p:cNvSpPr txBox="1">
            <a:spLocks noChangeArrowheads="1"/>
          </p:cNvSpPr>
          <p:nvPr/>
        </p:nvSpPr>
        <p:spPr bwMode="auto">
          <a:xfrm>
            <a:off x="560189" y="4605628"/>
            <a:ext cx="8405886"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Mayor capacidad inmunológica: </a:t>
            </a:r>
            <a:r>
              <a:rPr lang="es-PR" altLang="es-PR" sz="2100" b="1" i="1" dirty="0">
                <a:solidFill>
                  <a:schemeClr val="tx1"/>
                </a:solidFill>
                <a:latin typeface="Arial" panose="020B0604020202020204" pitchFamily="34" charset="0"/>
                <a:cs typeface="Arial" panose="020B0604020202020204" pitchFamily="34" charset="0"/>
              </a:rPr>
              <a:t>Menos problemas de salud</a:t>
            </a:r>
          </a:p>
        </p:txBody>
      </p:sp>
      <p:pic>
        <p:nvPicPr>
          <p:cNvPr id="44"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4586310"/>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0"/>
          <p:cNvSpPr txBox="1">
            <a:spLocks noChangeArrowheads="1"/>
          </p:cNvSpPr>
          <p:nvPr/>
        </p:nvSpPr>
        <p:spPr bwMode="auto">
          <a:xfrm>
            <a:off x="560189" y="2462744"/>
            <a:ext cx="8405886"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Confronta emergencias imprevistas efectivamente</a:t>
            </a:r>
          </a:p>
        </p:txBody>
      </p:sp>
      <p:pic>
        <p:nvPicPr>
          <p:cNvPr id="46"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2443426"/>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12"/>
          <p:cNvSpPr txBox="1">
            <a:spLocks noChangeArrowheads="1"/>
          </p:cNvSpPr>
          <p:nvPr/>
        </p:nvSpPr>
        <p:spPr bwMode="auto">
          <a:xfrm>
            <a:off x="563116" y="3542864"/>
            <a:ext cx="7969324"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Rápida recuperación</a:t>
            </a:r>
          </a:p>
        </p:txBody>
      </p:sp>
      <p:pic>
        <p:nvPicPr>
          <p:cNvPr id="48" name="Picture 1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523546"/>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4"/>
          <p:cNvSpPr txBox="1">
            <a:spLocks noChangeArrowheads="1"/>
          </p:cNvSpPr>
          <p:nvPr/>
        </p:nvSpPr>
        <p:spPr bwMode="auto">
          <a:xfrm>
            <a:off x="560189" y="4007233"/>
            <a:ext cx="8692331"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400" b="1" dirty="0">
                <a:solidFill>
                  <a:schemeClr val="tx1"/>
                </a:solidFill>
                <a:latin typeface="Arial" panose="020B0604020202020204" pitchFamily="34" charset="0"/>
                <a:cs typeface="Arial" panose="020B0604020202020204" pitchFamily="34" charset="0"/>
              </a:rPr>
              <a:t>Óptima capacidad funcional: </a:t>
            </a:r>
            <a:r>
              <a:rPr lang="es-PR" altLang="es-PR" sz="2100" b="1" i="1" dirty="0" err="1">
                <a:solidFill>
                  <a:schemeClr val="tx1"/>
                </a:solidFill>
                <a:latin typeface="Arial" panose="020B0604020202020204" pitchFamily="34" charset="0"/>
                <a:cs typeface="Arial" panose="020B0604020202020204" pitchFamily="34" charset="0"/>
              </a:rPr>
              <a:t>Act</a:t>
            </a:r>
            <a:r>
              <a:rPr lang="es-PR" altLang="es-PR" sz="2100" b="1" i="1" dirty="0">
                <a:solidFill>
                  <a:schemeClr val="tx1"/>
                </a:solidFill>
                <a:latin typeface="Arial" panose="020B0604020202020204" pitchFamily="34" charset="0"/>
                <a:cs typeface="Arial" panose="020B0604020202020204" pitchFamily="34" charset="0"/>
              </a:rPr>
              <a:t> Cotidianas y Ocupacionales</a:t>
            </a:r>
          </a:p>
        </p:txBody>
      </p:sp>
      <p:pic>
        <p:nvPicPr>
          <p:cNvPr id="50"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4027602"/>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6"/>
          <p:cNvSpPr txBox="1">
            <a:spLocks noChangeArrowheads="1"/>
          </p:cNvSpPr>
          <p:nvPr/>
        </p:nvSpPr>
        <p:spPr bwMode="auto">
          <a:xfrm>
            <a:off x="560189" y="5129434"/>
            <a:ext cx="7950274"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latin typeface="Arial" panose="020B0604020202020204" pitchFamily="34" charset="0"/>
                <a:cs typeface="Arial" panose="020B0604020202020204" pitchFamily="34" charset="0"/>
              </a:rPr>
              <a:t>P</a:t>
            </a:r>
            <a:r>
              <a:rPr lang="es-PR" altLang="es-PR" sz="2400" b="1" dirty="0">
                <a:solidFill>
                  <a:schemeClr val="tx1"/>
                </a:solidFill>
                <a:latin typeface="Arial" panose="020B0604020202020204" pitchFamily="34" charset="0"/>
                <a:cs typeface="Arial" panose="020B0604020202020204" pitchFamily="34" charset="0"/>
              </a:rPr>
              <a:t>revención de enfermedades: </a:t>
            </a:r>
            <a:r>
              <a:rPr lang="es-PR" altLang="es-PR" sz="2100" b="1" i="1" dirty="0" err="1">
                <a:latin typeface="Arial" panose="020B0604020202020204" pitchFamily="34" charset="0"/>
                <a:cs typeface="Arial" panose="020B0604020202020204" pitchFamily="34" charset="0"/>
              </a:rPr>
              <a:t>H</a:t>
            </a:r>
            <a:r>
              <a:rPr lang="es-PR" altLang="es-PR" sz="2100" b="1" i="1" dirty="0" err="1">
                <a:solidFill>
                  <a:schemeClr val="tx1"/>
                </a:solidFill>
                <a:latin typeface="Arial" panose="020B0604020202020204" pitchFamily="34" charset="0"/>
                <a:cs typeface="Arial" panose="020B0604020202020204" pitchFamily="34" charset="0"/>
              </a:rPr>
              <a:t>ipocinéticas</a:t>
            </a:r>
            <a:endParaRPr lang="es-PR" altLang="es-PR" sz="2100" b="1" i="1" dirty="0">
              <a:solidFill>
                <a:schemeClr val="tx1"/>
              </a:solidFill>
              <a:latin typeface="Arial" panose="020B0604020202020204" pitchFamily="34" charset="0"/>
              <a:cs typeface="Arial" panose="020B0604020202020204" pitchFamily="34" charset="0"/>
            </a:endParaRPr>
          </a:p>
        </p:txBody>
      </p:sp>
      <p:pic>
        <p:nvPicPr>
          <p:cNvPr id="52"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5110116"/>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8"/>
          <p:cNvSpPr txBox="1">
            <a:spLocks noChangeArrowheads="1"/>
          </p:cNvSpPr>
          <p:nvPr/>
        </p:nvSpPr>
        <p:spPr bwMode="auto">
          <a:xfrm>
            <a:off x="560189" y="6137546"/>
            <a:ext cx="4301177"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Alto nivel de calidad de vida</a:t>
            </a:r>
          </a:p>
        </p:txBody>
      </p:sp>
      <p:pic>
        <p:nvPicPr>
          <p:cNvPr id="54"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6118228"/>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55" name="Text Box 8"/>
          <p:cNvSpPr txBox="1">
            <a:spLocks noChangeArrowheads="1"/>
          </p:cNvSpPr>
          <p:nvPr/>
        </p:nvSpPr>
        <p:spPr bwMode="auto">
          <a:xfrm>
            <a:off x="560442" y="5608558"/>
            <a:ext cx="8405633"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Mejor autoestima y función cognitiva</a:t>
            </a:r>
          </a:p>
        </p:txBody>
      </p:sp>
      <p:pic>
        <p:nvPicPr>
          <p:cNvPr id="56"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410" y="5589240"/>
            <a:ext cx="360040" cy="32753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9771" y="2850542"/>
            <a:ext cx="1765590" cy="1177060"/>
          </a:xfrm>
          <a:prstGeom prst="rect">
            <a:avLst/>
          </a:prstGeom>
          <a:effectLst>
            <a:softEdge rad="127000"/>
          </a:effectLst>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410" y="491920"/>
            <a:ext cx="2371750" cy="1282027"/>
          </a:xfrm>
          <a:prstGeom prst="rect">
            <a:avLst/>
          </a:prstGeom>
          <a:effectLst>
            <a:softEdge rad="127000"/>
          </a:effectLst>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5780" y="5013176"/>
            <a:ext cx="2309629" cy="1597438"/>
          </a:xfrm>
          <a:prstGeom prst="rect">
            <a:avLst/>
          </a:prstGeom>
          <a:effectLst>
            <a:softEdge rad="317500"/>
          </a:effectLst>
        </p:spPr>
      </p:pic>
    </p:spTree>
    <p:custDataLst>
      <p:tags r:id="rId1"/>
    </p:custDataLst>
    <p:extLst>
      <p:ext uri="{BB962C8B-B14F-4D97-AF65-F5344CB8AC3E}">
        <p14:creationId xmlns:p14="http://schemas.microsoft.com/office/powerpoint/2010/main" val="3143835443"/>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9" name="whoosh.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51966" y="5949280"/>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(pp. 206-207, 628),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52" y="824569"/>
            <a:ext cx="2688611" cy="4968552"/>
          </a:xfrm>
          <a:prstGeom prst="rect">
            <a:avLst/>
          </a:prstGeom>
        </p:spPr>
      </p:pic>
      <p:sp>
        <p:nvSpPr>
          <p:cNvPr id="4" name="Rectangle 2"/>
          <p:cNvSpPr>
            <a:spLocks noChangeArrowheads="1"/>
          </p:cNvSpPr>
          <p:nvPr/>
        </p:nvSpPr>
        <p:spPr bwMode="auto">
          <a:xfrm>
            <a:off x="2843783" y="692696"/>
            <a:ext cx="61927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800" dirty="0">
                <a:solidFill>
                  <a:srgbClr val="484876"/>
                </a:solidFill>
                <a:effectLst>
                  <a:outerShdw blurRad="38100" dist="38100" dir="2700000" algn="tl">
                    <a:srgbClr val="C0C0C0"/>
                  </a:outerShdw>
                </a:effectLst>
                <a:latin typeface="Arial Black" pitchFamily="34" charset="0"/>
              </a:rPr>
              <a:t>APTITUD FUNCIONAL</a:t>
            </a:r>
            <a:endParaRPr lang="en-US" altLang="es-PR" sz="3800" i="1" dirty="0">
              <a:solidFill>
                <a:srgbClr val="484876"/>
              </a:solidFill>
              <a:effectLst>
                <a:outerShdw blurRad="38100" dist="38100" dir="2700000" algn="tl">
                  <a:srgbClr val="C0C0C0"/>
                </a:outerShdw>
              </a:effectLst>
              <a:latin typeface="Arial Black" pitchFamily="34" charset="0"/>
            </a:endParaRPr>
          </a:p>
        </p:txBody>
      </p:sp>
      <p:sp>
        <p:nvSpPr>
          <p:cNvPr id="5" name="Rectangle 3"/>
          <p:cNvSpPr>
            <a:spLocks noChangeArrowheads="1"/>
          </p:cNvSpPr>
          <p:nvPr/>
        </p:nvSpPr>
        <p:spPr bwMode="auto">
          <a:xfrm>
            <a:off x="2915221" y="1556295"/>
            <a:ext cx="5976937" cy="403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200"/>
              </a:lnSpc>
              <a:spcBef>
                <a:spcPct val="20000"/>
              </a:spcBef>
            </a:pPr>
            <a:r>
              <a:rPr lang="es-ES" altLang="es-PR" sz="3600" b="1" dirty="0">
                <a:latin typeface="Arial" charset="0"/>
                <a:cs typeface="Arial" charset="0"/>
              </a:rPr>
              <a:t>La capacidad para llevar a</a:t>
            </a:r>
          </a:p>
          <a:p>
            <a:pPr eaLnBrk="0" hangingPunct="0">
              <a:lnSpc>
                <a:spcPts val="3200"/>
              </a:lnSpc>
              <a:spcBef>
                <a:spcPct val="20000"/>
              </a:spcBef>
            </a:pPr>
            <a:r>
              <a:rPr lang="es-ES" altLang="es-PR" sz="3600" b="1" dirty="0">
                <a:latin typeface="Arial" charset="0"/>
                <a:cs typeface="Arial" charset="0"/>
              </a:rPr>
              <a:t>cabo, efectivamente, las</a:t>
            </a:r>
          </a:p>
          <a:p>
            <a:pPr eaLnBrk="0" hangingPunct="0">
              <a:lnSpc>
                <a:spcPts val="32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actividades básicas de la</a:t>
            </a:r>
          </a:p>
          <a:p>
            <a:pPr eaLnBrk="0" hangingPunct="0">
              <a:lnSpc>
                <a:spcPts val="32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vida diaria</a:t>
            </a:r>
            <a:r>
              <a:rPr lang="es-ES" altLang="es-PR" sz="3600" b="1" dirty="0">
                <a:latin typeface="Arial" charset="0"/>
                <a:cs typeface="Arial" charset="0"/>
              </a:rPr>
              <a:t>, en una</a:t>
            </a:r>
          </a:p>
          <a:p>
            <a:pPr eaLnBrk="0" hangingPunct="0">
              <a:lnSpc>
                <a:spcPts val="3200"/>
              </a:lnSpc>
              <a:spcBef>
                <a:spcPct val="20000"/>
              </a:spcBef>
            </a:pPr>
            <a:r>
              <a:rPr lang="es-ES" altLang="es-PR" sz="3600" b="1" dirty="0">
                <a:latin typeface="Arial" charset="0"/>
                <a:cs typeface="Arial" charset="0"/>
              </a:rPr>
              <a:t>manera eficiente y con el</a:t>
            </a:r>
          </a:p>
          <a:p>
            <a:pPr eaLnBrk="0" hangingPunct="0">
              <a:lnSpc>
                <a:spcPts val="3200"/>
              </a:lnSpc>
              <a:spcBef>
                <a:spcPct val="20000"/>
              </a:spcBef>
            </a:pPr>
            <a:r>
              <a:rPr lang="es-ES" altLang="es-PR" sz="3600" b="1" dirty="0">
                <a:latin typeface="Arial" charset="0"/>
                <a:cs typeface="Arial" charset="0"/>
              </a:rPr>
              <a:t>riesgo mínimo de</a:t>
            </a:r>
          </a:p>
          <a:p>
            <a:pPr eaLnBrk="0" hangingPunct="0">
              <a:lnSpc>
                <a:spcPts val="3200"/>
              </a:lnSpc>
              <a:spcBef>
                <a:spcPct val="20000"/>
              </a:spcBef>
            </a:pPr>
            <a:r>
              <a:rPr lang="es-ES" altLang="es-PR" sz="3600" b="1" dirty="0">
                <a:latin typeface="Arial" charset="0"/>
                <a:cs typeface="Arial" charset="0"/>
              </a:rPr>
              <a:t>incidencias de traumas o</a:t>
            </a:r>
          </a:p>
          <a:p>
            <a:pPr eaLnBrk="0" hangingPunct="0">
              <a:lnSpc>
                <a:spcPts val="3200"/>
              </a:lnSpc>
              <a:spcBef>
                <a:spcPct val="20000"/>
              </a:spcBef>
            </a:pPr>
            <a:r>
              <a:rPr lang="es-ES" altLang="es-PR" sz="3600" b="1" dirty="0">
                <a:latin typeface="Arial" charset="0"/>
                <a:cs typeface="Arial" charset="0"/>
              </a:rPr>
              <a:t>accidentes</a:t>
            </a:r>
          </a:p>
        </p:txBody>
      </p:sp>
    </p:spTree>
    <p:custDataLst>
      <p:tags r:id="rId1"/>
    </p:custDataLst>
    <p:extLst>
      <p:ext uri="{BB962C8B-B14F-4D97-AF65-F5344CB8AC3E}">
        <p14:creationId xmlns:p14="http://schemas.microsoft.com/office/powerpoint/2010/main" val="1542487771"/>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569284" y="680973"/>
            <a:ext cx="5972135" cy="73180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a:t>
            </a:r>
          </a:p>
        </p:txBody>
      </p:sp>
      <p:sp>
        <p:nvSpPr>
          <p:cNvPr id="3" name="WordArt 3"/>
          <p:cNvSpPr>
            <a:spLocks noChangeArrowheads="1" noChangeShapeType="1" noTextEdit="1"/>
          </p:cNvSpPr>
          <p:nvPr/>
        </p:nvSpPr>
        <p:spPr bwMode="auto">
          <a:xfrm>
            <a:off x="1461925" y="5497651"/>
            <a:ext cx="6050716" cy="94960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a:t>
            </a:r>
          </a:p>
        </p:txBody>
      </p:sp>
      <p:pic>
        <p:nvPicPr>
          <p:cNvPr id="4" name="Picture 4" descr="Steple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987" y="1544631"/>
            <a:ext cx="4870277" cy="3895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6730344"/>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T17_Aptitud_Fisica_COMP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450" y="692150"/>
            <a:ext cx="6840538" cy="5173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"Physical Activity, Exercise, and Physical Fitness: Definitions and Distinctions for Health-Related Research", por: C. J. Caspersen, K. E. Powell, y G. M. Christensen, 1985, </a:t>
            </a:r>
            <a:r>
              <a:rPr lang="en-US" altLang="es-PR" sz="1200" b="1" i="1">
                <a:latin typeface="Times New Roman" pitchFamily="18" charset="0"/>
              </a:rPr>
              <a:t>Public Health Reports, 100</a:t>
            </a:r>
            <a:r>
              <a:rPr lang="en-US" altLang="es-PR" sz="1200">
                <a:latin typeface="Times New Roman" pitchFamily="18" charset="0"/>
              </a:rPr>
              <a:t>(2), p. 128. Recuperado de </a:t>
            </a:r>
            <a:r>
              <a:rPr lang="en-US" altLang="es-PR" sz="1200" b="1" i="1">
                <a:latin typeface="Times New Roman" pitchFamily="18" charset="0"/>
                <a:hlinkClick r:id="rId6"/>
              </a:rPr>
              <a:t>http://pubmedcentralcanada.ca/pmcc/articles/PMC1424733/pdf/pubhealthrep00100-0016.pdf</a:t>
            </a:r>
            <a:endParaRPr lang="en-US" altLang="es-PR" sz="1200" b="1" i="1">
              <a:latin typeface="Times New Roman" pitchFamily="18" charset="0"/>
            </a:endParaRPr>
          </a:p>
        </p:txBody>
      </p:sp>
    </p:spTree>
    <p:custDataLst>
      <p:tags r:id="rId1"/>
    </p:custDataLst>
    <p:extLst>
      <p:ext uri="{BB962C8B-B14F-4D97-AF65-F5344CB8AC3E}">
        <p14:creationId xmlns:p14="http://schemas.microsoft.com/office/powerpoint/2010/main" val="2912844390"/>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7" name="whoosh.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3528" y="692696"/>
            <a:ext cx="8208912" cy="71394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379984" y="5454898"/>
            <a:ext cx="6288360" cy="9264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CON LA SALUD</a:t>
            </a:r>
          </a:p>
        </p:txBody>
      </p:sp>
      <p:pic>
        <p:nvPicPr>
          <p:cNvPr id="4" name="Picture 4" descr="Rowing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551294"/>
            <a:ext cx="5919085" cy="3903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0179041"/>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sz="3200" kern="1200">
                <a:solidFill>
                  <a:schemeClr val="tx1"/>
                </a:solidFill>
                <a:latin typeface="Georgia" pitchFamily="18" charset="0"/>
                <a:ea typeface="+mn-ea"/>
                <a:cs typeface="+mn-cs"/>
              </a:defRPr>
            </a:lvl1pPr>
            <a:lvl2pPr marL="457200" algn="r" rtl="0" fontAlgn="base">
              <a:spcBef>
                <a:spcPct val="0"/>
              </a:spcBef>
              <a:spcAft>
                <a:spcPct val="0"/>
              </a:spcAft>
              <a:defRPr sz="3200" kern="1200">
                <a:solidFill>
                  <a:schemeClr val="tx1"/>
                </a:solidFill>
                <a:latin typeface="Georgia" pitchFamily="18" charset="0"/>
                <a:ea typeface="+mn-ea"/>
                <a:cs typeface="+mn-cs"/>
              </a:defRPr>
            </a:lvl2pPr>
            <a:lvl3pPr marL="914400" algn="r" rtl="0" fontAlgn="base">
              <a:spcBef>
                <a:spcPct val="0"/>
              </a:spcBef>
              <a:spcAft>
                <a:spcPct val="0"/>
              </a:spcAft>
              <a:defRPr sz="3200" kern="1200">
                <a:solidFill>
                  <a:schemeClr val="tx1"/>
                </a:solidFill>
                <a:latin typeface="Georgia" pitchFamily="18" charset="0"/>
                <a:ea typeface="+mn-ea"/>
                <a:cs typeface="+mn-cs"/>
              </a:defRPr>
            </a:lvl3pPr>
            <a:lvl4pPr marL="1371600" algn="r" rtl="0" fontAlgn="base">
              <a:spcBef>
                <a:spcPct val="0"/>
              </a:spcBef>
              <a:spcAft>
                <a:spcPct val="0"/>
              </a:spcAft>
              <a:defRPr sz="3200" kern="1200">
                <a:solidFill>
                  <a:schemeClr val="tx1"/>
                </a:solidFill>
                <a:latin typeface="Georgia" pitchFamily="18" charset="0"/>
                <a:ea typeface="+mn-ea"/>
                <a:cs typeface="+mn-cs"/>
              </a:defRPr>
            </a:lvl4pPr>
            <a:lvl5pPr marL="1828800" algn="r" rtl="0" fontAlgn="base">
              <a:spcBef>
                <a:spcPct val="0"/>
              </a:spcBef>
              <a:spcAft>
                <a:spcPct val="0"/>
              </a:spcAft>
              <a:defRPr sz="3200" kern="1200">
                <a:solidFill>
                  <a:schemeClr val="tx1"/>
                </a:solidFill>
                <a:latin typeface="Georgia" pitchFamily="18" charset="0"/>
                <a:ea typeface="+mn-ea"/>
                <a:cs typeface="+mn-cs"/>
              </a:defRPr>
            </a:lvl5pPr>
            <a:lvl6pPr marL="2286000" algn="l" defTabSz="914400" rtl="0" eaLnBrk="1" latinLnBrk="0" hangingPunct="1">
              <a:defRPr sz="3200" kern="1200">
                <a:solidFill>
                  <a:schemeClr val="tx1"/>
                </a:solidFill>
                <a:latin typeface="Georgia" pitchFamily="18" charset="0"/>
                <a:ea typeface="+mn-ea"/>
                <a:cs typeface="+mn-cs"/>
              </a:defRPr>
            </a:lvl6pPr>
            <a:lvl7pPr marL="2743200" algn="l" defTabSz="914400" rtl="0" eaLnBrk="1" latinLnBrk="0" hangingPunct="1">
              <a:defRPr sz="3200" kern="1200">
                <a:solidFill>
                  <a:schemeClr val="tx1"/>
                </a:solidFill>
                <a:latin typeface="Georgia" pitchFamily="18" charset="0"/>
                <a:ea typeface="+mn-ea"/>
                <a:cs typeface="+mn-cs"/>
              </a:defRPr>
            </a:lvl7pPr>
            <a:lvl8pPr marL="3200400" algn="l" defTabSz="914400" rtl="0" eaLnBrk="1" latinLnBrk="0" hangingPunct="1">
              <a:defRPr sz="3200" kern="1200">
                <a:solidFill>
                  <a:schemeClr val="tx1"/>
                </a:solidFill>
                <a:latin typeface="Georgia" pitchFamily="18" charset="0"/>
                <a:ea typeface="+mn-ea"/>
                <a:cs typeface="+mn-cs"/>
              </a:defRPr>
            </a:lvl8pPr>
            <a:lvl9pPr marL="3657600" algn="l" defTabSz="914400" rtl="0" eaLnBrk="1" latinLnBrk="0" hangingPunct="1">
              <a:defRPr sz="3200" kern="1200">
                <a:solidFill>
                  <a:schemeClr val="tx1"/>
                </a:solidFill>
                <a:latin typeface="Georgia" pitchFamily="18" charset="0"/>
                <a:ea typeface="+mn-ea"/>
                <a:cs typeface="+mn-cs"/>
              </a:defRPr>
            </a:lvl9pPr>
          </a:lstStyle>
          <a:p>
            <a:endParaRPr lang="es-PR"/>
          </a:p>
        </p:txBody>
      </p:sp>
      <p:sp>
        <p:nvSpPr>
          <p:cNvPr id="18" name="Text Box 4"/>
          <p:cNvSpPr txBox="1">
            <a:spLocks noChangeArrowheads="1"/>
          </p:cNvSpPr>
          <p:nvPr/>
        </p:nvSpPr>
        <p:spPr bwMode="auto">
          <a:xfrm>
            <a:off x="1623106" y="980728"/>
            <a:ext cx="5285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PR" sz="2400" b="0" dirty="0" err="1">
                <a:solidFill>
                  <a:srgbClr val="484876"/>
                </a:solidFill>
                <a:effectLst>
                  <a:outerShdw blurRad="38100" dist="38100" dir="2700000" algn="tl">
                    <a:srgbClr val="FFFFFF"/>
                  </a:outerShdw>
                </a:effectLst>
                <a:latin typeface="Arial Black" pitchFamily="34" charset="0"/>
              </a:rPr>
              <a:t>Tolerancia</a:t>
            </a:r>
            <a:r>
              <a:rPr lang="en-US" altLang="es-PR" sz="2400" b="0" dirty="0">
                <a:solidFill>
                  <a:srgbClr val="484876"/>
                </a:solidFill>
                <a:effectLst>
                  <a:outerShdw blurRad="38100" dist="38100" dir="2700000" algn="tl">
                    <a:srgbClr val="FFFFFF"/>
                  </a:outerShdw>
                </a:effectLst>
                <a:latin typeface="Arial Black" pitchFamily="34" charset="0"/>
              </a:rPr>
              <a:t> </a:t>
            </a:r>
            <a:r>
              <a:rPr lang="en-US" altLang="es-PR" sz="2400" b="0" dirty="0" err="1">
                <a:solidFill>
                  <a:srgbClr val="484876"/>
                </a:solidFill>
                <a:effectLst>
                  <a:outerShdw blurRad="38100" dist="38100" dir="2700000" algn="tl">
                    <a:srgbClr val="FFFFFF"/>
                  </a:outerShdw>
                </a:effectLst>
                <a:latin typeface="Arial Black" pitchFamily="34" charset="0"/>
              </a:rPr>
              <a:t>Cardiorrespiratoria</a:t>
            </a:r>
            <a:endParaRPr lang="en-US" altLang="es-PR" sz="2400" b="0" dirty="0">
              <a:solidFill>
                <a:srgbClr val="484876"/>
              </a:solidFill>
              <a:effectLst>
                <a:outerShdw blurRad="38100" dist="38100" dir="2700000" algn="tl">
                  <a:srgbClr val="FFFFFF"/>
                </a:outerShdw>
              </a:effectLst>
              <a:latin typeface="Arial Black" pitchFamily="34" charset="0"/>
            </a:endParaRPr>
          </a:p>
        </p:txBody>
      </p:sp>
      <p:sp>
        <p:nvSpPr>
          <p:cNvPr id="20" name="Text Box 7"/>
          <p:cNvSpPr txBox="1">
            <a:spLocks noChangeArrowheads="1"/>
          </p:cNvSpPr>
          <p:nvPr/>
        </p:nvSpPr>
        <p:spPr bwMode="auto">
          <a:xfrm>
            <a:off x="332730" y="2240156"/>
            <a:ext cx="211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PR" sz="2400" b="0" dirty="0" err="1">
                <a:solidFill>
                  <a:srgbClr val="484876"/>
                </a:solidFill>
                <a:effectLst>
                  <a:outerShdw blurRad="38100" dist="38100" dir="2700000" algn="tl">
                    <a:srgbClr val="000000">
                      <a:alpha val="43137"/>
                    </a:srgbClr>
                  </a:outerShdw>
                </a:effectLst>
                <a:latin typeface="Arial Black" pitchFamily="34" charset="0"/>
              </a:rPr>
              <a:t>Flexibilidad</a:t>
            </a:r>
            <a:endParaRPr lang="en-US" altLang="es-PR" sz="2400" b="0" dirty="0">
              <a:solidFill>
                <a:srgbClr val="484876"/>
              </a:solidFill>
              <a:effectLst>
                <a:outerShdw blurRad="38100" dist="38100" dir="2700000" algn="tl">
                  <a:srgbClr val="000000">
                    <a:alpha val="43137"/>
                  </a:srgbClr>
                </a:outerShdw>
              </a:effectLst>
              <a:latin typeface="Arial Black" pitchFamily="34" charset="0"/>
            </a:endParaRPr>
          </a:p>
        </p:txBody>
      </p:sp>
      <p:sp>
        <p:nvSpPr>
          <p:cNvPr id="21" name="WordArt 18"/>
          <p:cNvSpPr>
            <a:spLocks noChangeArrowheads="1" noChangeShapeType="1" noTextEdit="1"/>
          </p:cNvSpPr>
          <p:nvPr/>
        </p:nvSpPr>
        <p:spPr bwMode="auto">
          <a:xfrm>
            <a:off x="914400" y="152400"/>
            <a:ext cx="7424738" cy="2476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 APTITUD </a:t>
            </a:r>
            <a:r>
              <a:rPr lang="es-PR" sz="4800" b="1" kern="1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FÍSiCA</a:t>
            </a:r>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t>
            </a:r>
          </a:p>
        </p:txBody>
      </p:sp>
      <p:sp>
        <p:nvSpPr>
          <p:cNvPr id="22" name="WordArt 19"/>
          <p:cNvSpPr>
            <a:spLocks noChangeArrowheads="1" noChangeShapeType="1" noTextEdit="1"/>
          </p:cNvSpPr>
          <p:nvPr/>
        </p:nvSpPr>
        <p:spPr bwMode="auto">
          <a:xfrm>
            <a:off x="685800" y="533400"/>
            <a:ext cx="7772400" cy="228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Relacionados con la Salud -</a:t>
            </a:r>
          </a:p>
        </p:txBody>
      </p:sp>
      <p:sp>
        <p:nvSpPr>
          <p:cNvPr id="23" name="Text Box 21"/>
          <p:cNvSpPr txBox="1">
            <a:spLocks noChangeArrowheads="1"/>
          </p:cNvSpPr>
          <p:nvPr/>
        </p:nvSpPr>
        <p:spPr bwMode="auto">
          <a:xfrm>
            <a:off x="1587362" y="6248400"/>
            <a:ext cx="553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PR" sz="2400" b="0" dirty="0">
                <a:solidFill>
                  <a:srgbClr val="484876"/>
                </a:solidFill>
                <a:effectLst>
                  <a:outerShdw blurRad="38100" dist="38100" dir="2700000" algn="tl">
                    <a:srgbClr val="FFFFFF"/>
                  </a:outerShdw>
                </a:effectLst>
                <a:latin typeface="Arial Black" pitchFamily="34" charset="0"/>
              </a:rPr>
              <a:t>Fortaleza y </a:t>
            </a:r>
            <a:r>
              <a:rPr lang="en-US" altLang="es-PR" sz="2400" b="0" dirty="0" err="1">
                <a:solidFill>
                  <a:srgbClr val="484876"/>
                </a:solidFill>
                <a:effectLst>
                  <a:outerShdw blurRad="38100" dist="38100" dir="2700000" algn="tl">
                    <a:srgbClr val="FFFFFF"/>
                  </a:outerShdw>
                </a:effectLst>
                <a:latin typeface="Arial Black" pitchFamily="34" charset="0"/>
              </a:rPr>
              <a:t>Tolerancia</a:t>
            </a:r>
            <a:r>
              <a:rPr lang="en-US" altLang="es-PR" sz="2400" b="0" dirty="0">
                <a:solidFill>
                  <a:srgbClr val="484876"/>
                </a:solidFill>
                <a:effectLst>
                  <a:outerShdw blurRad="38100" dist="38100" dir="2700000" algn="tl">
                    <a:srgbClr val="FFFFFF"/>
                  </a:outerShdw>
                </a:effectLst>
                <a:latin typeface="Arial Black" pitchFamily="34" charset="0"/>
              </a:rPr>
              <a:t> Muscular</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56" y="2616630"/>
            <a:ext cx="3454152" cy="2283450"/>
          </a:xfrm>
          <a:prstGeom prst="ellipse">
            <a:avLst/>
          </a:prstGeom>
          <a:ln>
            <a:noFill/>
          </a:ln>
          <a:effectLst>
            <a:softEdge rad="112500"/>
          </a:effectLst>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2605" y="1263624"/>
            <a:ext cx="3622315" cy="2556928"/>
          </a:xfrm>
          <a:prstGeom prst="ellipse">
            <a:avLst/>
          </a:prstGeom>
          <a:ln>
            <a:noFill/>
          </a:ln>
          <a:effectLst>
            <a:softEdge rad="112500"/>
          </a:effectLst>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544" y="2341908"/>
            <a:ext cx="3995936" cy="2663957"/>
          </a:xfrm>
          <a:prstGeom prst="ellipse">
            <a:avLst/>
          </a:prstGeom>
          <a:ln>
            <a:noFill/>
          </a:ln>
          <a:effectLst>
            <a:softEdge rad="112500"/>
          </a:effectLst>
        </p:spPr>
      </p:pic>
      <p:sp>
        <p:nvSpPr>
          <p:cNvPr id="30" name="Text Box 5"/>
          <p:cNvSpPr txBox="1">
            <a:spLocks noChangeArrowheads="1"/>
          </p:cNvSpPr>
          <p:nvPr/>
        </p:nvSpPr>
        <p:spPr bwMode="auto">
          <a:xfrm>
            <a:off x="6002869" y="2344279"/>
            <a:ext cx="25098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s-PR" sz="2400" b="0" dirty="0" err="1">
                <a:solidFill>
                  <a:srgbClr val="484876"/>
                </a:solidFill>
                <a:effectLst>
                  <a:outerShdw blurRad="38100" dist="38100" dir="2700000" algn="tl">
                    <a:srgbClr val="FFFFFF"/>
                  </a:outerShdw>
                </a:effectLst>
                <a:latin typeface="Arial Black" pitchFamily="34" charset="0"/>
              </a:rPr>
              <a:t>Composición</a:t>
            </a:r>
            <a:endParaRPr lang="en-US" altLang="es-PR" sz="2400" b="0" dirty="0">
              <a:solidFill>
                <a:srgbClr val="484876"/>
              </a:solidFill>
              <a:effectLst>
                <a:outerShdw blurRad="38100" dist="38100" dir="2700000" algn="tl">
                  <a:srgbClr val="FFFFFF"/>
                </a:outerShdw>
              </a:effectLst>
              <a:latin typeface="Arial Black" pitchFamily="34" charset="0"/>
            </a:endParaRPr>
          </a:p>
          <a:p>
            <a:r>
              <a:rPr lang="en-US" altLang="es-PR" sz="2400" b="0" dirty="0">
                <a:solidFill>
                  <a:srgbClr val="484876"/>
                </a:solidFill>
                <a:effectLst>
                  <a:outerShdw blurRad="38100" dist="38100" dir="2700000" algn="tl">
                    <a:srgbClr val="FFFFFF"/>
                  </a:outerShdw>
                </a:effectLst>
                <a:latin typeface="Arial Black" pitchFamily="34" charset="0"/>
              </a:rPr>
              <a:t> Corporal</a:t>
            </a:r>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7281" y="3863877"/>
            <a:ext cx="3637392" cy="2431683"/>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181785546"/>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4" name="breeze.wav"/>
          </p:stSnd>
        </p:sndAc>
      </p:transition>
    </mc:Choice>
    <mc:Fallback xmlns="">
      <p:transition spd="slow">
        <p:fade/>
        <p:sndAc>
          <p:stSnd>
            <p:snd r:embed="rId9"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20" grpId="0" autoUpdateAnimBg="0"/>
      <p:bldP spid="23" grpId="0" autoUpdateAnimBg="0"/>
      <p:bldP spid="3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1851" y="585679"/>
            <a:ext cx="367235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dirty="0">
                <a:solidFill>
                  <a:srgbClr val="484876"/>
                </a:solidFill>
                <a:effectLst>
                  <a:outerShdw blurRad="38100" dist="38100" dir="2700000" algn="tl">
                    <a:srgbClr val="C0C0C0"/>
                  </a:outerShdw>
                </a:effectLst>
                <a:latin typeface="Arial Black" pitchFamily="34" charset="0"/>
                <a:cs typeface="Arial" charset="0"/>
              </a:rPr>
              <a:t>BOSQUEJO</a:t>
            </a:r>
          </a:p>
        </p:txBody>
      </p:sp>
      <p:sp>
        <p:nvSpPr>
          <p:cNvPr id="3" name="Text Box 2"/>
          <p:cNvSpPr txBox="1">
            <a:spLocks noChangeArrowheads="1"/>
          </p:cNvSpPr>
          <p:nvPr/>
        </p:nvSpPr>
        <p:spPr bwMode="auto">
          <a:xfrm>
            <a:off x="466725" y="1753652"/>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s-PR" sz="2800" b="1" dirty="0" err="1">
                <a:effectLst>
                  <a:outerShdw blurRad="38100" dist="38100" dir="2700000" algn="tl">
                    <a:srgbClr val="C0C0C0"/>
                  </a:outerShdw>
                </a:effectLst>
                <a:latin typeface="Calibri" pitchFamily="34" charset="0"/>
                <a:cs typeface="Arial" pitchFamily="34" charset="0"/>
              </a:rPr>
              <a:t>P</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ropósito</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principal</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Ponencia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27" name="Picture 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844824"/>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466725" y="2531224"/>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Consideraciones</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0"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preliminares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29" name="Picture 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67524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466724" y="4149080"/>
            <a:ext cx="8569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Clasificación</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tipos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Evaluaciones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lang="en-US" altLang="es-PR" sz="2800" b="1" dirty="0" err="1">
                <a:effectLst>
                  <a:outerShdw blurRad="38100" dist="38100" dir="2700000" algn="tl">
                    <a:srgbClr val="C0C0C0"/>
                  </a:outerShdw>
                </a:effectLst>
                <a:latin typeface="Calibri" pitchFamily="34" charset="0"/>
                <a:cs typeface="Arial" pitchFamily="34" charset="0"/>
              </a:rPr>
              <a:t>a</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ptitud</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lang="en-US" altLang="es-PR" sz="2800" b="1" dirty="0" err="1">
                <a:effectLst>
                  <a:outerShdw blurRad="38100" dist="38100" dir="2700000" algn="tl">
                    <a:srgbClr val="C0C0C0"/>
                  </a:outerShdw>
                </a:effectLst>
                <a:latin typeface="Calibri" pitchFamily="34" charset="0"/>
                <a:cs typeface="Arial" pitchFamily="34" charset="0"/>
              </a:rPr>
              <a:t>f</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ísica</a:t>
            </a:r>
            <a:endParaRPr kumimoji="0" lang="es-PR" altLang="es-PR" sz="1800" b="0" i="0" u="none" strike="noStrike" cap="none" normalizeH="0" baseline="0" dirty="0">
              <a:ln>
                <a:noFill/>
              </a:ln>
              <a:solidFill>
                <a:schemeClr val="tx1"/>
              </a:solidFill>
              <a:effectLst/>
              <a:latin typeface="Arial" pitchFamily="34" charset="0"/>
              <a:cs typeface="Arial" pitchFamily="34" charset="0"/>
            </a:endParaRPr>
          </a:p>
        </p:txBody>
      </p:sp>
      <p:pic>
        <p:nvPicPr>
          <p:cNvPr id="1031" name="Picture 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29309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a:spLocks noChangeArrowheads="1"/>
          </p:cNvSpPr>
          <p:nvPr/>
        </p:nvSpPr>
        <p:spPr bwMode="auto">
          <a:xfrm>
            <a:off x="466725" y="3323312"/>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Indicaciones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objetivos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Pruebas</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aptitud</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física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33" name="Picture 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467327"/>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0"/>
          <p:cNvSpPr txBox="1">
            <a:spLocks noChangeArrowheads="1"/>
          </p:cNvSpPr>
          <p:nvPr/>
        </p:nvSpPr>
        <p:spPr bwMode="auto">
          <a:xfrm>
            <a:off x="466725" y="4581128"/>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Análisis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Necesidades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35" name="Picture 1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72514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2"/>
          <p:cNvSpPr txBox="1">
            <a:spLocks noChangeArrowheads="1"/>
          </p:cNvSpPr>
          <p:nvPr/>
        </p:nvSpPr>
        <p:spPr bwMode="auto">
          <a:xfrm>
            <a:off x="466725" y="4960332"/>
            <a:ext cx="86772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Medidas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Seguridad</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37" name="Picture 1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1040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466725" y="1340768"/>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Agradecimientos</a:t>
            </a:r>
            <a:endParaRPr kumimoji="0" lang="es-PR" altLang="es-PR" sz="1800" b="0" i="0" u="none" strike="noStrike" cap="none" normalizeH="0" baseline="0" dirty="0">
              <a:ln>
                <a:noFill/>
              </a:ln>
              <a:solidFill>
                <a:schemeClr val="tx1"/>
              </a:solidFill>
              <a:effectLst/>
              <a:latin typeface="Arial" pitchFamily="34" charset="0"/>
              <a:cs typeface="Arial" pitchFamily="34" charset="0"/>
            </a:endParaRPr>
          </a:p>
        </p:txBody>
      </p:sp>
      <p:pic>
        <p:nvPicPr>
          <p:cNvPr id="1039" name="Picture 1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48478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6"/>
          <p:cNvSpPr txBox="1">
            <a:spLocks noChangeArrowheads="1"/>
          </p:cNvSpPr>
          <p:nvPr/>
        </p:nvSpPr>
        <p:spPr bwMode="auto">
          <a:xfrm>
            <a:off x="466725" y="614614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a:ln>
                  <a:noFill/>
                </a:ln>
                <a:solidFill>
                  <a:schemeClr val="tx1"/>
                </a:solidFill>
                <a:effectLst>
                  <a:outerShdw blurRad="38100" dist="38100" dir="2700000" algn="tl">
                    <a:srgbClr val="C0C0C0"/>
                  </a:outerShdw>
                </a:effectLst>
                <a:latin typeface="Calibri" pitchFamily="34" charset="0"/>
                <a:cs typeface="Arial" pitchFamily="34" charset="0"/>
              </a:rPr>
              <a:t>Preguntas</a:t>
            </a:r>
            <a:endParaRPr kumimoji="0" lang="es-PR" altLang="es-PR" sz="1800" b="0" i="0" u="none" strike="noStrike" cap="none" normalizeH="0" baseline="0">
              <a:ln>
                <a:noFill/>
              </a:ln>
              <a:solidFill>
                <a:schemeClr val="tx1"/>
              </a:solidFill>
              <a:effectLst/>
              <a:latin typeface="Arial" pitchFamily="34" charset="0"/>
              <a:cs typeface="Arial" pitchFamily="34" charset="0"/>
            </a:endParaRPr>
          </a:p>
        </p:txBody>
      </p:sp>
      <p:pic>
        <p:nvPicPr>
          <p:cNvPr id="1041" name="Picture 1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6290156"/>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p:cNvSpPr txBox="1">
            <a:spLocks noChangeArrowheads="1"/>
          </p:cNvSpPr>
          <p:nvPr/>
        </p:nvSpPr>
        <p:spPr bwMode="auto">
          <a:xfrm>
            <a:off x="466725" y="5766936"/>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Interpretación</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e</a:t>
            </a:r>
            <a:r>
              <a:rPr lang="en-US" altLang="es-PR" sz="2800" b="1" dirty="0" err="1">
                <a:effectLst>
                  <a:outerShdw blurRad="38100" dist="38100" dir="2700000" algn="tl">
                    <a:srgbClr val="C0C0C0"/>
                  </a:outerShdw>
                </a:effectLst>
                <a:latin typeface="Calibri" pitchFamily="34" charset="0"/>
                <a:cs typeface="Arial" pitchFamily="34" charset="0"/>
              </a:rPr>
              <a:t>valuación</a:t>
            </a:r>
            <a:r>
              <a:rPr lang="en-US" altLang="es-PR" sz="2800" b="1" dirty="0">
                <a:effectLst>
                  <a:outerShdw blurRad="38100" dist="38100" dir="2700000" algn="tl">
                    <a:srgbClr val="C0C0C0"/>
                  </a:outerShdw>
                </a:effectLst>
                <a:latin typeface="Calibri" pitchFamily="34" charset="0"/>
                <a:cs typeface="Arial" pitchFamily="34" charset="0"/>
              </a:rPr>
              <a:t> de </a:t>
            </a:r>
            <a:r>
              <a:rPr lang="en-US" altLang="es-PR" sz="2800" b="1" dirty="0" err="1">
                <a:effectLst>
                  <a:outerShdw blurRad="38100" dist="38100" dir="2700000" algn="tl">
                    <a:srgbClr val="C0C0C0"/>
                  </a:outerShdw>
                </a:effectLst>
                <a:latin typeface="Calibri" pitchFamily="34" charset="0"/>
                <a:cs typeface="Arial" pitchFamily="34" charset="0"/>
              </a:rPr>
              <a:t>los</a:t>
            </a:r>
            <a:r>
              <a:rPr lang="en-US" altLang="es-PR" sz="2800" b="1" dirty="0">
                <a:effectLst>
                  <a:outerShdw blurRad="38100" dist="38100" dir="2700000" algn="tl">
                    <a:srgbClr val="C0C0C0"/>
                  </a:outerShdw>
                </a:effectLst>
                <a:latin typeface="Calibri" pitchFamily="34" charset="0"/>
                <a:cs typeface="Arial" pitchFamily="34" charset="0"/>
              </a:rPr>
              <a:t>: </a:t>
            </a:r>
            <a:r>
              <a:rPr lang="en-US" altLang="es-PR" sz="2800" b="1" i="1" dirty="0" err="1">
                <a:effectLst>
                  <a:outerShdw blurRad="38100" dist="38100" dir="2700000" algn="tl">
                    <a:srgbClr val="C0C0C0"/>
                  </a:outerShdw>
                </a:effectLst>
                <a:latin typeface="Calibri" pitchFamily="34" charset="0"/>
                <a:cs typeface="Arial" pitchFamily="34" charset="0"/>
              </a:rPr>
              <a:t>Datos</a:t>
            </a:r>
            <a:r>
              <a:rPr lang="en-US" altLang="es-PR" sz="2800" b="1" i="1" dirty="0">
                <a:effectLst>
                  <a:outerShdw blurRad="38100" dist="38100" dir="2700000" algn="tl">
                    <a:srgbClr val="C0C0C0"/>
                  </a:outerShdw>
                </a:effectLst>
                <a:latin typeface="Calibri" pitchFamily="34" charset="0"/>
                <a:cs typeface="Arial" pitchFamily="34" charset="0"/>
              </a:rPr>
              <a:t>/</a:t>
            </a:r>
            <a:r>
              <a:rPr lang="en-US" altLang="es-PR" sz="2800" b="1" i="1" dirty="0" err="1">
                <a:effectLst>
                  <a:outerShdw blurRad="38100" dist="38100" dir="2700000" algn="tl">
                    <a:srgbClr val="C0C0C0"/>
                  </a:outerShdw>
                </a:effectLst>
                <a:latin typeface="Calibri" pitchFamily="34" charset="0"/>
                <a:cs typeface="Arial" pitchFamily="34" charset="0"/>
              </a:rPr>
              <a:t>resultados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43" name="Picture 1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910952"/>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0"/>
          <p:cNvSpPr txBox="1">
            <a:spLocks noChangeArrowheads="1"/>
          </p:cNvSpPr>
          <p:nvPr/>
        </p:nvSpPr>
        <p:spPr bwMode="auto">
          <a:xfrm>
            <a:off x="466725" y="5334888"/>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Instrumentos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medición</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Bajo</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Costo</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45" name="Picture 2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47890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
          <p:cNvSpPr txBox="1">
            <a:spLocks noChangeArrowheads="1"/>
          </p:cNvSpPr>
          <p:nvPr/>
        </p:nvSpPr>
        <p:spPr bwMode="auto">
          <a:xfrm>
            <a:off x="467420" y="3736196"/>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Análisis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Validez</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confiabilidad</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objetividad</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45" name="Picture 1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880211"/>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2"/>
          <p:cNvSpPr txBox="1">
            <a:spLocks noChangeArrowheads="1"/>
          </p:cNvSpPr>
          <p:nvPr/>
        </p:nvSpPr>
        <p:spPr bwMode="auto">
          <a:xfrm>
            <a:off x="467420" y="2152020"/>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s-PR" sz="2800" b="1" dirty="0">
                <a:effectLst>
                  <a:outerShdw blurRad="38100" dist="38100" dir="2700000" algn="tl">
                    <a:srgbClr val="C0C0C0"/>
                  </a:outerShdw>
                </a:effectLst>
                <a:latin typeface="Calibri" pitchFamily="34" charset="0"/>
                <a:cs typeface="Arial" pitchFamily="34" charset="0"/>
              </a:rPr>
              <a:t>Material </a:t>
            </a:r>
            <a:r>
              <a:rPr lang="en-US" altLang="es-PR" sz="2800" b="1" dirty="0" err="1">
                <a:effectLst>
                  <a:outerShdw blurRad="38100" dist="38100" dir="2700000" algn="tl">
                    <a:srgbClr val="C0C0C0"/>
                  </a:outerShdw>
                </a:effectLst>
                <a:latin typeface="Calibri" pitchFamily="34" charset="0"/>
                <a:cs typeface="Arial" pitchFamily="34" charset="0"/>
              </a:rPr>
              <a:t>educativo</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Recursos</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publicaciones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47" name="Picture 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296036"/>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0312" y="676128"/>
            <a:ext cx="1363340" cy="253684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092" y="527272"/>
            <a:ext cx="2520280" cy="885504"/>
          </a:xfrm>
          <a:prstGeom prst="rect">
            <a:avLst/>
          </a:prstGeom>
        </p:spPr>
      </p:pic>
      <p:sp>
        <p:nvSpPr>
          <p:cNvPr id="29" name="Text Box 4"/>
          <p:cNvSpPr txBox="1">
            <a:spLocks noChangeArrowheads="1"/>
          </p:cNvSpPr>
          <p:nvPr/>
        </p:nvSpPr>
        <p:spPr bwMode="auto">
          <a:xfrm>
            <a:off x="466725" y="2963272"/>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El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concepto</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Aptitud</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lang="en-US" altLang="es-PR" sz="2800" b="1" i="1" dirty="0" err="1">
                <a:effectLst>
                  <a:outerShdw blurRad="38100" dist="38100" dir="2700000" algn="tl">
                    <a:srgbClr val="C0C0C0"/>
                  </a:outerShdw>
                </a:effectLst>
                <a:latin typeface="Calibri" pitchFamily="34" charset="0"/>
                <a:cs typeface="Arial" pitchFamily="34" charset="0"/>
              </a:rPr>
              <a:t>f</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ísica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30" name="Picture 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107288"/>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chimes.wav"/>
          </p:stSnd>
        </p:sndAc>
      </p:transition>
    </mc:Choice>
    <mc:Fallback xmlns="">
      <p:transition spd="slow">
        <p:fade/>
        <p:sndAc>
          <p:stSnd>
            <p:snd r:embed="rId8"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7"/>
          <p:cNvSpPr>
            <a:spLocks noChangeArrowheads="1" noChangeShapeType="1" noTextEdit="1"/>
          </p:cNvSpPr>
          <p:nvPr/>
        </p:nvSpPr>
        <p:spPr bwMode="auto">
          <a:xfrm>
            <a:off x="3995936" y="709372"/>
            <a:ext cx="4694730" cy="97550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 </a:t>
            </a:r>
          </a:p>
        </p:txBody>
      </p:sp>
      <p:sp>
        <p:nvSpPr>
          <p:cNvPr id="13" name="WordArt 18"/>
          <p:cNvSpPr>
            <a:spLocks noChangeArrowheads="1" noChangeShapeType="1" noTextEdit="1"/>
          </p:cNvSpPr>
          <p:nvPr/>
        </p:nvSpPr>
        <p:spPr bwMode="auto">
          <a:xfrm>
            <a:off x="3995936" y="1789492"/>
            <a:ext cx="4495801" cy="5593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RELACIONADA CON LA SALUD</a:t>
            </a:r>
          </a:p>
        </p:txBody>
      </p:sp>
      <p:sp>
        <p:nvSpPr>
          <p:cNvPr id="14" name="Text Box 19"/>
          <p:cNvSpPr txBox="1">
            <a:spLocks noChangeArrowheads="1"/>
          </p:cNvSpPr>
          <p:nvPr/>
        </p:nvSpPr>
        <p:spPr bwMode="auto">
          <a:xfrm>
            <a:off x="304800" y="2627034"/>
            <a:ext cx="8534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s-PR" altLang="es-PR" sz="4000" b="1" dirty="0">
                <a:latin typeface="Arial" panose="020B0604020202020204" pitchFamily="34" charset="0"/>
                <a:cs typeface="Arial" panose="020B0604020202020204" pitchFamily="34" charset="0"/>
              </a:rPr>
              <a:t>Los componentes de la aptitud física que afectan el bienestar y la salud del individuo, los cuales incluyen la capacidad aeróbica, flexibilidad, fortaleza muscular, tolerancia muscular y composición corporal</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31" y="620688"/>
            <a:ext cx="3168352" cy="1814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prst="artDeco"/>
          </a:sp3d>
        </p:spPr>
      </p:pic>
    </p:spTree>
    <p:custDataLst>
      <p:tags r:id="rId1"/>
    </p:custDataLst>
    <p:extLst>
      <p:ext uri="{BB962C8B-B14F-4D97-AF65-F5344CB8AC3E}">
        <p14:creationId xmlns:p14="http://schemas.microsoft.com/office/powerpoint/2010/main" val="3230795187"/>
      </p:ext>
    </p:extLst>
  </p:cSld>
  <p:clrMapOvr>
    <a:masterClrMapping/>
  </p:clrMapOvr>
  <mc:AlternateContent xmlns:mc="http://schemas.openxmlformats.org/markup-compatibility/2006" xmlns:p14="http://schemas.microsoft.com/office/powerpoint/2010/main">
    <mc:Choice Requires="p14">
      <p:transition spd="slow" p14:dur="2500">
        <p:checker dir="vert"/>
        <p:sndAc>
          <p:stSnd>
            <p:snd r:embed="rId4" name="chimes.wav"/>
          </p:stSnd>
        </p:sndAc>
      </p:transition>
    </mc:Choice>
    <mc:Fallback xmlns="">
      <p:transition spd="slow">
        <p:checker dir="vert"/>
        <p:sndAc>
          <p:stSnd>
            <p:snd r:embed="rId6" name="chimes.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20710" y="3297407"/>
            <a:ext cx="8571770" cy="308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a:solidFill>
                  <a:schemeClr val="tx1"/>
                </a:solidFill>
                <a:latin typeface="Arial" panose="020B0604020202020204" pitchFamily="34" charset="0"/>
                <a:cs typeface="Arial" panose="020B0604020202020204" pitchFamily="34" charset="0"/>
              </a:rPr>
              <a:t>Es la Capacidad del Corazón,</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los Vasos Sanguíneos y los Pulmones</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para Funcionar Eficientemente y</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 Llevar a cabo Actividades Sostenidas</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con poco Esfuerzo, menos Fatiga, </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y con una Recuperación Rápida</a:t>
            </a:r>
          </a:p>
        </p:txBody>
      </p:sp>
      <p:sp>
        <p:nvSpPr>
          <p:cNvPr id="3" name="WordArt 3"/>
          <p:cNvSpPr>
            <a:spLocks noChangeArrowheads="1" noChangeShapeType="1" noTextEdit="1"/>
          </p:cNvSpPr>
          <p:nvPr/>
        </p:nvSpPr>
        <p:spPr bwMode="auto">
          <a:xfrm>
            <a:off x="4572000" y="943744"/>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572000" y="2010544"/>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AERÓBICA</a:t>
            </a:r>
          </a:p>
        </p:txBody>
      </p:sp>
      <p:pic>
        <p:nvPicPr>
          <p:cNvPr id="5" name="Picture 5" descr="Runrs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654398"/>
            <a:ext cx="3670177" cy="24865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5762026"/>
      </p:ext>
    </p:extLst>
  </p:cSld>
  <p:clrMapOvr>
    <a:masterClrMapping/>
  </p:clrMapOvr>
  <p:transition spd="slow">
    <p:push dir="u"/>
    <p:sndAc>
      <p:stSnd>
        <p:snd r:embed="rId4" name="breeze.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89380" y="2698462"/>
            <a:ext cx="8074775"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400" b="1" dirty="0">
                <a:solidFill>
                  <a:schemeClr val="tx1"/>
                </a:solidFill>
                <a:latin typeface="Arial" panose="020B0604020202020204" pitchFamily="34" charset="0"/>
                <a:cs typeface="Arial" panose="020B0604020202020204" pitchFamily="34" charset="0"/>
              </a:rPr>
              <a:t>Fisiológicamente Significa la</a:t>
            </a:r>
          </a:p>
          <a:p>
            <a:pPr algn="ctr"/>
            <a:r>
              <a:rPr lang="es-PR" altLang="es-PR" sz="3400" b="1" dirty="0">
                <a:solidFill>
                  <a:schemeClr val="tx1"/>
                </a:solidFill>
                <a:latin typeface="Arial" panose="020B0604020202020204" pitchFamily="34" charset="0"/>
                <a:cs typeface="Arial" panose="020B0604020202020204" pitchFamily="34" charset="0"/>
              </a:rPr>
              <a:t>Habilidad del Individuo para</a:t>
            </a:r>
          </a:p>
          <a:p>
            <a:pPr algn="ct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Tomar</a:t>
            </a:r>
            <a:r>
              <a:rPr lang="es-PR" altLang="es-PR" sz="3400" b="1" dirty="0">
                <a:solidFill>
                  <a:schemeClr val="bg1"/>
                </a:solidFill>
                <a:latin typeface="Arial" panose="020B0604020202020204" pitchFamily="34" charset="0"/>
                <a:cs typeface="Arial" panose="020B0604020202020204" pitchFamily="34" charset="0"/>
              </a:rPr>
              <a:t> </a:t>
            </a:r>
            <a:r>
              <a:rPr lang="es-PR" altLang="es-PR" sz="3400" b="1" dirty="0">
                <a:solidFill>
                  <a:schemeClr val="tx1"/>
                </a:solidFill>
                <a:latin typeface="Arial" panose="020B0604020202020204" pitchFamily="34" charset="0"/>
                <a:cs typeface="Arial" panose="020B0604020202020204" pitchFamily="34" charset="0"/>
              </a:rPr>
              <a:t>(</a:t>
            </a:r>
            <a:r>
              <a:rPr lang="es-PR" altLang="es-PR" sz="3400" b="1" i="1" dirty="0">
                <a:solidFill>
                  <a:srgbClr val="484876"/>
                </a:solidFill>
                <a:latin typeface="Arial" panose="020B0604020202020204" pitchFamily="34" charset="0"/>
                <a:cs typeface="Arial" panose="020B0604020202020204" pitchFamily="34" charset="0"/>
              </a:rPr>
              <a:t>Respiración</a:t>
            </a:r>
            <a:r>
              <a:rPr lang="es-PR" altLang="es-PR" sz="3400" b="1" dirty="0">
                <a:solidFill>
                  <a:schemeClr val="tx1"/>
                </a:solidFill>
                <a:latin typeface="Arial" panose="020B0604020202020204" pitchFamily="34" charset="0"/>
                <a:cs typeface="Arial" panose="020B0604020202020204" pitchFamily="34" charset="0"/>
              </a:rPr>
              <a:t>),</a:t>
            </a:r>
          </a:p>
          <a:p>
            <a:pPr algn="ct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Transportar</a:t>
            </a:r>
            <a:r>
              <a:rPr lang="es-PR" altLang="es-PR" sz="3400" b="1" dirty="0">
                <a:solidFill>
                  <a:schemeClr val="bg1"/>
                </a:solidFill>
                <a:latin typeface="Arial" panose="020B0604020202020204" pitchFamily="34" charset="0"/>
                <a:cs typeface="Arial" panose="020B0604020202020204" pitchFamily="34" charset="0"/>
              </a:rPr>
              <a:t> </a:t>
            </a:r>
            <a:r>
              <a:rPr lang="es-PR" altLang="es-PR" sz="3400" b="1" dirty="0">
                <a:solidFill>
                  <a:schemeClr val="tx1"/>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Cardiovascular</a:t>
            </a:r>
            <a:r>
              <a:rPr lang="es-PR" altLang="es-PR" sz="3400" b="1" dirty="0">
                <a:solidFill>
                  <a:schemeClr val="tx1"/>
                </a:solidFill>
                <a:latin typeface="Arial" panose="020B0604020202020204" pitchFamily="34" charset="0"/>
                <a:cs typeface="Arial" panose="020B0604020202020204" pitchFamily="34" charset="0"/>
              </a:rPr>
              <a:t>) y</a:t>
            </a:r>
          </a:p>
          <a:p>
            <a:pPr algn="ct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Utilizar</a:t>
            </a:r>
            <a:r>
              <a:rPr lang="es-PR" altLang="es-PR" sz="3400" b="1" dirty="0">
                <a:solidFill>
                  <a:schemeClr val="bg1"/>
                </a:solidFill>
                <a:latin typeface="Arial" panose="020B0604020202020204" pitchFamily="34" charset="0"/>
                <a:cs typeface="Arial" panose="020B0604020202020204" pitchFamily="34" charset="0"/>
              </a:rPr>
              <a:t> </a:t>
            </a:r>
            <a:r>
              <a:rPr lang="es-PR" altLang="es-PR" sz="3400" b="1" dirty="0">
                <a:solidFill>
                  <a:schemeClr val="tx1"/>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Enzimas Aeróbicas</a:t>
            </a:r>
            <a:r>
              <a:rPr lang="es-PR" altLang="es-PR" sz="3400" b="1" dirty="0">
                <a:solidFill>
                  <a:schemeClr val="tx1"/>
                </a:solidFill>
                <a:latin typeface="Arial" panose="020B0604020202020204" pitchFamily="34" charset="0"/>
                <a:cs typeface="Arial" panose="020B0604020202020204" pitchFamily="34" charset="0"/>
              </a:rPr>
              <a:t>)</a:t>
            </a:r>
          </a:p>
          <a:p>
            <a:pPr algn="ctr"/>
            <a:r>
              <a:rPr lang="es-PR" altLang="es-PR" sz="3400" b="1" dirty="0">
                <a:solidFill>
                  <a:schemeClr val="tx1"/>
                </a:solidFill>
                <a:latin typeface="Arial" panose="020B0604020202020204" pitchFamily="34" charset="0"/>
                <a:cs typeface="Arial" panose="020B0604020202020204" pitchFamily="34" charset="0"/>
              </a:rPr>
              <a:t>Oxígeno durante Ejercicios Vigorosos</a:t>
            </a:r>
          </a:p>
          <a:p>
            <a:pPr algn="ctr"/>
            <a:r>
              <a:rPr lang="es-PR" altLang="es-PR" sz="3400" b="1" dirty="0">
                <a:solidFill>
                  <a:schemeClr val="tx1"/>
                </a:solidFill>
                <a:latin typeface="Arial" panose="020B0604020202020204" pitchFamily="34" charset="0"/>
                <a:cs typeface="Arial" panose="020B0604020202020204" pitchFamily="34" charset="0"/>
              </a:rPr>
              <a:t>y Prolongados (Aeróbicos)</a:t>
            </a:r>
          </a:p>
        </p:txBody>
      </p:sp>
      <p:sp>
        <p:nvSpPr>
          <p:cNvPr id="3" name="WordArt 3"/>
          <p:cNvSpPr>
            <a:spLocks noChangeArrowheads="1" noChangeShapeType="1" noTextEdit="1"/>
          </p:cNvSpPr>
          <p:nvPr/>
        </p:nvSpPr>
        <p:spPr bwMode="auto">
          <a:xfrm>
            <a:off x="3989412" y="908719"/>
            <a:ext cx="3822948" cy="64075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3989412" y="1579970"/>
            <a:ext cx="3822948" cy="76891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AERÓBICA</a:t>
            </a:r>
          </a:p>
        </p:txBody>
      </p:sp>
      <p:pic>
        <p:nvPicPr>
          <p:cNvPr id="5" name="Picture 5" descr="CycPac1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463" y="622375"/>
            <a:ext cx="3048000" cy="20145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29688053"/>
      </p:ext>
    </p:extLst>
  </p:cSld>
  <p:clrMapOvr>
    <a:masterClrMapping/>
  </p:clrMapOvr>
  <p:transition spd="slow">
    <p:push dir="d"/>
    <p:sndAc>
      <p:stSnd>
        <p:snd r:embed="rId4" name="breeze.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70198" y="2590800"/>
            <a:ext cx="6220614"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a:solidFill>
                  <a:schemeClr val="tx1"/>
                </a:solidFill>
                <a:latin typeface="Arial" panose="020B0604020202020204" pitchFamily="34" charset="0"/>
                <a:cs typeface="Arial" panose="020B0604020202020204" pitchFamily="34" charset="0"/>
              </a:rPr>
              <a:t>Tolerancia Cardiorrespiratoria</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266382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870198" y="3200400"/>
            <a:ext cx="544476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Tolerancia Cardiovascular</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32337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870198" y="3733800"/>
            <a:ext cx="624722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Consumo de Oxígeno Máximo</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37671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870198" y="4267200"/>
            <a:ext cx="398859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Aptitud Fisiológica</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43005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p:cNvSpPr txBox="1">
            <a:spLocks noChangeArrowheads="1"/>
          </p:cNvSpPr>
          <p:nvPr/>
        </p:nvSpPr>
        <p:spPr bwMode="auto">
          <a:xfrm>
            <a:off x="870198" y="4876800"/>
            <a:ext cx="2066591"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Estámina</a:t>
            </a:r>
          </a:p>
        </p:txBody>
      </p:sp>
      <p:pic>
        <p:nvPicPr>
          <p:cNvPr id="11"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49101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12"/>
          <p:cNvSpPr>
            <a:spLocks noChangeArrowheads="1" noChangeShapeType="1" noTextEdit="1"/>
          </p:cNvSpPr>
          <p:nvPr/>
        </p:nvSpPr>
        <p:spPr bwMode="auto">
          <a:xfrm>
            <a:off x="3352800" y="806624"/>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13" name="WordArt 13"/>
          <p:cNvSpPr>
            <a:spLocks noChangeArrowheads="1" noChangeShapeType="1" noTextEdit="1"/>
          </p:cNvSpPr>
          <p:nvPr/>
        </p:nvSpPr>
        <p:spPr bwMode="auto">
          <a:xfrm>
            <a:off x="3886200" y="1523256"/>
            <a:ext cx="41910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SINÓNIMOS -</a:t>
            </a:r>
          </a:p>
        </p:txBody>
      </p:sp>
      <p:sp>
        <p:nvSpPr>
          <p:cNvPr id="14" name="Text Box 14"/>
          <p:cNvSpPr txBox="1">
            <a:spLocks noChangeArrowheads="1"/>
          </p:cNvSpPr>
          <p:nvPr/>
        </p:nvSpPr>
        <p:spPr bwMode="auto">
          <a:xfrm>
            <a:off x="851148" y="5448300"/>
            <a:ext cx="1008609"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Aire</a:t>
            </a:r>
          </a:p>
        </p:txBody>
      </p:sp>
      <p:pic>
        <p:nvPicPr>
          <p:cNvPr id="15" name="Picture 1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54816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6"/>
          <p:cNvSpPr txBox="1">
            <a:spLocks noChangeArrowheads="1"/>
          </p:cNvSpPr>
          <p:nvPr/>
        </p:nvSpPr>
        <p:spPr bwMode="auto">
          <a:xfrm>
            <a:off x="855911" y="5981700"/>
            <a:ext cx="646042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Estar en Forma (Aptitud Física)</a:t>
            </a:r>
          </a:p>
        </p:txBody>
      </p:sp>
      <p:pic>
        <p:nvPicPr>
          <p:cNvPr id="17" name="Picture 1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298" y="6015038"/>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WhelCh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64083"/>
            <a:ext cx="2895600" cy="1928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0558195"/>
      </p:ext>
    </p:extLst>
  </p:cSld>
  <p:clrMapOvr>
    <a:masterClrMapping/>
  </p:clrMapOvr>
  <p:transition spd="slow">
    <p:cover dir="r"/>
    <p:sndAc>
      <p:stSnd>
        <p:snd r:embed="rId4" name="breeze.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79140" y="3319824"/>
            <a:ext cx="766870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000" b="1" dirty="0">
                <a:solidFill>
                  <a:schemeClr val="tx1"/>
                </a:solidFill>
                <a:latin typeface="Arial" panose="020B0604020202020204" pitchFamily="34" charset="0"/>
                <a:cs typeface="Arial" panose="020B0604020202020204" pitchFamily="34" charset="0"/>
              </a:rPr>
              <a:t>El Sistema de Transporte de Oxígeno</a:t>
            </a:r>
          </a:p>
          <a:p>
            <a:pPr algn="l"/>
            <a:r>
              <a:rPr lang="es-PR" altLang="es-PR" sz="3000" b="1" dirty="0">
                <a:solidFill>
                  <a:schemeClr val="tx1"/>
                </a:solidFill>
                <a:latin typeface="Arial" panose="020B0604020202020204" pitchFamily="34" charset="0"/>
                <a:cs typeface="Arial" panose="020B0604020202020204" pitchFamily="34" charset="0"/>
              </a:rPr>
              <a:t>(Pulmones, Corazón,</a:t>
            </a:r>
          </a:p>
          <a:p>
            <a:pPr algn="l"/>
            <a:r>
              <a:rPr lang="es-PR" altLang="es-PR" sz="3000" b="1" dirty="0">
                <a:solidFill>
                  <a:schemeClr val="tx1"/>
                </a:solidFill>
                <a:latin typeface="Arial" panose="020B0604020202020204" pitchFamily="34" charset="0"/>
                <a:cs typeface="Arial" panose="020B0604020202020204" pitchFamily="34" charset="0"/>
              </a:rPr>
              <a:t>Sangre/</a:t>
            </a:r>
            <a:r>
              <a:rPr lang="es-PR" altLang="es-PR" sz="3000" b="1" dirty="0" err="1">
                <a:solidFill>
                  <a:schemeClr val="tx1"/>
                </a:solidFill>
                <a:latin typeface="Arial" panose="020B0604020202020204" pitchFamily="34" charset="0"/>
                <a:cs typeface="Arial" panose="020B0604020202020204" pitchFamily="34" charset="0"/>
              </a:rPr>
              <a:t>Hemoglobina,Vasos</a:t>
            </a:r>
            <a:r>
              <a:rPr lang="es-PR" altLang="es-PR" sz="3000" b="1" dirty="0">
                <a:solidFill>
                  <a:schemeClr val="tx1"/>
                </a:solidFill>
                <a:latin typeface="Arial" panose="020B0604020202020204" pitchFamily="34" charset="0"/>
                <a:cs typeface="Arial" panose="020B0604020202020204" pitchFamily="34" charset="0"/>
              </a:rPr>
              <a:t> Sanguíneos)</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391832"/>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779140" y="5244405"/>
            <a:ext cx="707116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000" b="1" dirty="0">
                <a:solidFill>
                  <a:schemeClr val="tx1"/>
                </a:solidFill>
                <a:latin typeface="Arial" panose="020B0604020202020204" pitchFamily="34" charset="0"/>
                <a:cs typeface="Arial" panose="020B0604020202020204" pitchFamily="34" charset="0"/>
              </a:rPr>
              <a:t>El Músculo Esquelético (Específico al</a:t>
            </a:r>
          </a:p>
          <a:p>
            <a:pPr algn="l"/>
            <a:r>
              <a:rPr lang="es-PR" altLang="es-PR" sz="3000" b="1" dirty="0">
                <a:solidFill>
                  <a:schemeClr val="tx1"/>
                </a:solidFill>
                <a:latin typeface="Arial" panose="020B0604020202020204" pitchFamily="34" charset="0"/>
                <a:cs typeface="Arial" panose="020B0604020202020204" pitchFamily="34" charset="0"/>
              </a:rPr>
              <a:t>Deporte Aeróbico Practicado)</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531641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352800" y="107788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7" name="WordArt 7"/>
          <p:cNvSpPr>
            <a:spLocks noChangeArrowheads="1" noChangeShapeType="1" noTextEdit="1"/>
          </p:cNvSpPr>
          <p:nvPr/>
        </p:nvSpPr>
        <p:spPr bwMode="auto">
          <a:xfrm>
            <a:off x="3505200" y="2132856"/>
            <a:ext cx="4942642" cy="504056"/>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SUBCOMPONENTES -</a:t>
            </a:r>
          </a:p>
        </p:txBody>
      </p:sp>
      <p:pic>
        <p:nvPicPr>
          <p:cNvPr id="8" name="Picture 8" descr="HartBF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92696"/>
            <a:ext cx="2819400" cy="2416175"/>
          </a:xfrm>
          <a:prstGeom prst="roundRect">
            <a:avLst>
              <a:gd name="adj" fmla="val 16667"/>
            </a:avLst>
          </a:prstGeom>
          <a:ln>
            <a:noFill/>
          </a:ln>
          <a:effectLst>
            <a:glow rad="635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3205432"/>
      </p:ext>
    </p:extLst>
  </p:cSld>
  <p:clrMapOvr>
    <a:masterClrMapping/>
  </p:clrMapOvr>
  <p:transition spd="slow">
    <p:push/>
    <p:sndAc>
      <p:stSnd>
        <p:snd r:embed="rId4" name="breeze.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68216" y="3395315"/>
            <a:ext cx="8520281"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6000" b="1" dirty="0">
                <a:solidFill>
                  <a:schemeClr val="tx1"/>
                </a:solidFill>
                <a:latin typeface="Arial" panose="020B0604020202020204" pitchFamily="34" charset="0"/>
                <a:cs typeface="Arial" panose="020B0604020202020204" pitchFamily="34" charset="0"/>
              </a:rPr>
              <a:t>Especificidad del </a:t>
            </a:r>
          </a:p>
          <a:p>
            <a:pPr algn="ctr">
              <a:lnSpc>
                <a:spcPct val="90000"/>
              </a:lnSpc>
            </a:pPr>
            <a:r>
              <a:rPr lang="es-PR" altLang="es-PR" sz="6000" b="1" dirty="0">
                <a:solidFill>
                  <a:schemeClr val="tx1"/>
                </a:solidFill>
                <a:latin typeface="Arial" panose="020B0604020202020204" pitchFamily="34" charset="0"/>
                <a:cs typeface="Arial" panose="020B0604020202020204" pitchFamily="34" charset="0"/>
              </a:rPr>
              <a:t>Entrenamiento</a:t>
            </a:r>
          </a:p>
          <a:p>
            <a:pPr algn="ctr"/>
            <a:r>
              <a:rPr lang="es-PR" altLang="es-PR" sz="6000" b="1" dirty="0">
                <a:solidFill>
                  <a:schemeClr val="tx1"/>
                </a:solidFill>
                <a:latin typeface="Arial" panose="020B0604020202020204" pitchFamily="34" charset="0"/>
                <a:cs typeface="Arial" panose="020B0604020202020204" pitchFamily="34" charset="0"/>
              </a:rPr>
              <a:t>(Específico al Deporte)</a:t>
            </a:r>
          </a:p>
        </p:txBody>
      </p:sp>
      <p:sp>
        <p:nvSpPr>
          <p:cNvPr id="3" name="WordArt 3"/>
          <p:cNvSpPr>
            <a:spLocks noChangeArrowheads="1" noChangeShapeType="1" noTextEdit="1"/>
          </p:cNvSpPr>
          <p:nvPr/>
        </p:nvSpPr>
        <p:spPr bwMode="auto">
          <a:xfrm>
            <a:off x="4283968" y="1155427"/>
            <a:ext cx="4528854"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4" name="WordArt 4"/>
          <p:cNvSpPr>
            <a:spLocks noChangeArrowheads="1" noChangeShapeType="1" noTextEdit="1"/>
          </p:cNvSpPr>
          <p:nvPr/>
        </p:nvSpPr>
        <p:spPr bwMode="auto">
          <a:xfrm>
            <a:off x="4203767" y="2298427"/>
            <a:ext cx="4612721" cy="4572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pic>
        <p:nvPicPr>
          <p:cNvPr id="5" name="Picture 5" descr="RowWo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756031"/>
            <a:ext cx="3810000" cy="2519362"/>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0633652"/>
      </p:ext>
    </p:extLst>
  </p:cSld>
  <p:clrMapOvr>
    <a:masterClrMapping/>
  </p:clrMapOvr>
  <p:transition spd="slow">
    <p:cover/>
    <p:sndAc>
      <p:stSnd>
        <p:snd r:embed="rId4" name="breeze.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51966" y="5949280"/>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(pp. 206-207, 628),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692695"/>
            <a:ext cx="2519685" cy="5039369"/>
          </a:xfrm>
          <a:prstGeom prst="rect">
            <a:avLst/>
          </a:prstGeom>
        </p:spPr>
      </p:pic>
      <p:sp>
        <p:nvSpPr>
          <p:cNvPr id="4" name="Rectangle 2"/>
          <p:cNvSpPr>
            <a:spLocks noChangeArrowheads="1"/>
          </p:cNvSpPr>
          <p:nvPr/>
        </p:nvSpPr>
        <p:spPr bwMode="auto">
          <a:xfrm>
            <a:off x="2843783" y="692696"/>
            <a:ext cx="61927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600" dirty="0">
                <a:solidFill>
                  <a:srgbClr val="484876"/>
                </a:solidFill>
                <a:effectLst>
                  <a:outerShdw blurRad="38100" dist="38100" dir="2700000" algn="tl">
                    <a:srgbClr val="C0C0C0"/>
                  </a:outerShdw>
                </a:effectLst>
                <a:latin typeface="Arial Black" pitchFamily="34" charset="0"/>
              </a:rPr>
              <a:t>APTITUD METABÓLICA</a:t>
            </a:r>
            <a:endParaRPr lang="en-US" altLang="es-PR" sz="3600" i="1" dirty="0">
              <a:solidFill>
                <a:srgbClr val="484876"/>
              </a:solidFill>
              <a:effectLst>
                <a:outerShdw blurRad="38100" dist="38100" dir="2700000" algn="tl">
                  <a:srgbClr val="C0C0C0"/>
                </a:outerShdw>
              </a:effectLst>
              <a:latin typeface="Arial Black" pitchFamily="34" charset="0"/>
            </a:endParaRPr>
          </a:p>
        </p:txBody>
      </p:sp>
      <p:sp>
        <p:nvSpPr>
          <p:cNvPr id="5" name="Rectangle 3"/>
          <p:cNvSpPr>
            <a:spLocks noChangeArrowheads="1"/>
          </p:cNvSpPr>
          <p:nvPr/>
        </p:nvSpPr>
        <p:spPr bwMode="auto">
          <a:xfrm>
            <a:off x="2915221" y="1484784"/>
            <a:ext cx="5976937" cy="424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100"/>
              </a:lnSpc>
              <a:spcBef>
                <a:spcPct val="20000"/>
              </a:spcBef>
            </a:pPr>
            <a:r>
              <a:rPr lang="es-ES" altLang="es-PR" sz="2800" b="1" dirty="0">
                <a:latin typeface="Arial" charset="0"/>
                <a:cs typeface="Arial" charset="0"/>
              </a:rPr>
              <a:t>La disminución en el riesgo para</a:t>
            </a:r>
          </a:p>
          <a:p>
            <a:pPr eaLnBrk="0" hangingPunct="0">
              <a:lnSpc>
                <a:spcPts val="3100"/>
              </a:lnSpc>
              <a:spcBef>
                <a:spcPct val="20000"/>
              </a:spcBef>
            </a:pPr>
            <a:r>
              <a:rPr lang="es-ES" altLang="es-PR" sz="2800" b="1" dirty="0">
                <a:latin typeface="Arial" charset="0"/>
                <a:cs typeface="Arial" charset="0"/>
              </a:rPr>
              <a:t>la diabetes sacarina y</a:t>
            </a:r>
          </a:p>
          <a:p>
            <a:pPr eaLnBrk="0" hangingPunct="0">
              <a:lnSpc>
                <a:spcPts val="3100"/>
              </a:lnSpc>
              <a:spcBef>
                <a:spcPct val="20000"/>
              </a:spcBef>
            </a:pPr>
            <a:r>
              <a:rPr lang="es-ES" altLang="es-PR" sz="2800" b="1" dirty="0">
                <a:latin typeface="Arial" charset="0"/>
                <a:cs typeface="Arial" charset="0"/>
              </a:rPr>
              <a:t>enfermedades cardiovasculares,</a:t>
            </a:r>
          </a:p>
          <a:p>
            <a:pPr eaLnBrk="0" hangingPunct="0">
              <a:lnSpc>
                <a:spcPts val="3100"/>
              </a:lnSpc>
              <a:spcBef>
                <a:spcPct val="20000"/>
              </a:spcBef>
            </a:pPr>
            <a:r>
              <a:rPr lang="es-ES" altLang="es-PR" sz="2800" b="1" dirty="0">
                <a:latin typeface="Arial" charset="0"/>
                <a:cs typeface="Arial" charset="0"/>
              </a:rPr>
              <a:t>lo cual puede ser logrado a</a:t>
            </a:r>
          </a:p>
          <a:p>
            <a:pPr eaLnBrk="0" hangingPunct="0">
              <a:lnSpc>
                <a:spcPts val="3100"/>
              </a:lnSpc>
              <a:spcBef>
                <a:spcPct val="20000"/>
              </a:spcBef>
            </a:pPr>
            <a:r>
              <a:rPr lang="es-ES" altLang="es-PR" sz="2800" b="1" dirty="0">
                <a:latin typeface="Arial" charset="0"/>
                <a:cs typeface="Arial" charset="0"/>
              </a:rPr>
              <a:t>través de un programa de</a:t>
            </a:r>
          </a:p>
          <a:p>
            <a:pPr eaLnBrk="0" hangingPunct="0">
              <a:lnSpc>
                <a:spcPts val="3100"/>
              </a:lnSpc>
              <a:spcBef>
                <a:spcPct val="20000"/>
              </a:spcBef>
            </a:pPr>
            <a:r>
              <a:rPr lang="es-ES" altLang="es-PR" sz="2800" b="1" dirty="0">
                <a:latin typeface="Arial" charset="0"/>
                <a:cs typeface="Arial" charset="0"/>
              </a:rPr>
              <a:t>ejercicio de intensidad moderada,</a:t>
            </a:r>
          </a:p>
          <a:p>
            <a:pPr eaLnBrk="0" hangingPunct="0">
              <a:lnSpc>
                <a:spcPts val="3100"/>
              </a:lnSpc>
              <a:spcBef>
                <a:spcPct val="20000"/>
              </a:spcBef>
            </a:pPr>
            <a:r>
              <a:rPr lang="es-ES" altLang="es-PR" sz="2800" b="1" dirty="0">
                <a:latin typeface="Arial" charset="0"/>
                <a:cs typeface="Arial" charset="0"/>
              </a:rPr>
              <a:t>aún con la presencia de poca, o</a:t>
            </a:r>
          </a:p>
          <a:p>
            <a:pPr eaLnBrk="0" hangingPunct="0">
              <a:lnSpc>
                <a:spcPts val="3100"/>
              </a:lnSpc>
              <a:spcBef>
                <a:spcPct val="20000"/>
              </a:spcBef>
            </a:pPr>
            <a:r>
              <a:rPr lang="es-ES" altLang="es-PR" sz="2800" b="1" dirty="0">
                <a:latin typeface="Arial" charset="0"/>
                <a:cs typeface="Arial" charset="0"/>
              </a:rPr>
              <a:t>ninguna mejoría a nivel</a:t>
            </a:r>
          </a:p>
          <a:p>
            <a:pPr eaLnBrk="0" hangingPunct="0">
              <a:lnSpc>
                <a:spcPts val="3100"/>
              </a:lnSpc>
              <a:spcBef>
                <a:spcPct val="20000"/>
              </a:spcBef>
            </a:pPr>
            <a:r>
              <a:rPr lang="es-ES" altLang="es-PR" sz="2800" b="1" dirty="0">
                <a:latin typeface="Arial" charset="0"/>
                <a:cs typeface="Arial" charset="0"/>
              </a:rPr>
              <a:t>cardiorrespiratorio</a:t>
            </a:r>
          </a:p>
        </p:txBody>
      </p:sp>
    </p:spTree>
    <p:custDataLst>
      <p:tags r:id="rId1"/>
    </p:custDataLst>
    <p:extLst>
      <p:ext uri="{BB962C8B-B14F-4D97-AF65-F5344CB8AC3E}">
        <p14:creationId xmlns:p14="http://schemas.microsoft.com/office/powerpoint/2010/main" val="867200934"/>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3651989"/>
            <a:ext cx="83820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s-ES" altLang="es-PR" sz="3600" b="1" dirty="0">
                <a:latin typeface="Arial" panose="020B0604020202020204" pitchFamily="34" charset="0"/>
                <a:cs typeface="Arial" panose="020B0604020202020204" pitchFamily="34" charset="0"/>
              </a:rPr>
              <a:t>Mejoramiento en el perfil metabólico a través de un programa de ejercicio de intensidad moderada, a pesar de poco o ningún mejoramiento en </a:t>
            </a:r>
          </a:p>
          <a:p>
            <a:pPr algn="ctr">
              <a:lnSpc>
                <a:spcPct val="90000"/>
              </a:lnSpc>
            </a:pPr>
            <a:r>
              <a:rPr lang="es-ES" altLang="es-PR" sz="3600" b="1" dirty="0">
                <a:latin typeface="Arial" panose="020B0604020202020204" pitchFamily="34" charset="0"/>
                <a:cs typeface="Arial" panose="020B0604020202020204" pitchFamily="34" charset="0"/>
              </a:rPr>
              <a:t>medidas de aptitud física</a:t>
            </a:r>
            <a:endParaRPr lang="es-PR" altLang="es-PR" sz="3600" b="1" dirty="0">
              <a:latin typeface="Arial" panose="020B0604020202020204" pitchFamily="34" charset="0"/>
              <a:cs typeface="Arial" panose="020B0604020202020204" pitchFamily="34" charset="0"/>
            </a:endParaRPr>
          </a:p>
        </p:txBody>
      </p:sp>
      <p:sp>
        <p:nvSpPr>
          <p:cNvPr id="3" name="WordArt 3"/>
          <p:cNvSpPr>
            <a:spLocks noChangeArrowheads="1" noChangeShapeType="1" noTextEdit="1"/>
          </p:cNvSpPr>
          <p:nvPr/>
        </p:nvSpPr>
        <p:spPr bwMode="auto">
          <a:xfrm>
            <a:off x="4125416" y="1524000"/>
            <a:ext cx="4695056"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METABÓLICA</a:t>
            </a:r>
          </a:p>
        </p:txBody>
      </p:sp>
      <p:pic>
        <p:nvPicPr>
          <p:cNvPr id="4" name="Picture 14" descr="F11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751334"/>
            <a:ext cx="3505200" cy="2533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88101151"/>
      </p:ext>
    </p:extLst>
  </p:cSld>
  <p:clrMapOvr>
    <a:masterClrMapping/>
  </p:clrMapOvr>
  <p:transition spd="slow">
    <p:cover dir="lu"/>
    <p:sndAc>
      <p:stSnd>
        <p:snd r:embed="rId4" name="breeze.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258" y="496956"/>
            <a:ext cx="4561773" cy="3220076"/>
          </a:xfrm>
          <a:prstGeom prst="rect">
            <a:avLst/>
          </a:prstGeom>
          <a:effectLst>
            <a:softEdge rad="317500"/>
          </a:effectLst>
        </p:spPr>
      </p:pic>
      <p:sp>
        <p:nvSpPr>
          <p:cNvPr id="6" name="WordArt 3"/>
          <p:cNvSpPr>
            <a:spLocks noChangeArrowheads="1" noChangeShapeType="1" noTextEdit="1"/>
          </p:cNvSpPr>
          <p:nvPr/>
        </p:nvSpPr>
        <p:spPr bwMode="auto">
          <a:xfrm>
            <a:off x="4598193" y="1628800"/>
            <a:ext cx="4157549" cy="7920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FLEXIBILIDAD</a:t>
            </a:r>
          </a:p>
        </p:txBody>
      </p:sp>
      <p:sp>
        <p:nvSpPr>
          <p:cNvPr id="7" name="Text Box 2"/>
          <p:cNvSpPr txBox="1">
            <a:spLocks noChangeArrowheads="1"/>
          </p:cNvSpPr>
          <p:nvPr/>
        </p:nvSpPr>
        <p:spPr bwMode="auto">
          <a:xfrm>
            <a:off x="440645" y="3685205"/>
            <a:ext cx="8315097" cy="26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dirty="0">
                <a:latin typeface="Arial" panose="020B0604020202020204" pitchFamily="34" charset="0"/>
                <a:cs typeface="Arial" panose="020B0604020202020204" pitchFamily="34" charset="0"/>
              </a:rPr>
              <a:t>La Capacidad de usar un Músculo en</a:t>
            </a:r>
          </a:p>
          <a:p>
            <a:pPr algn="ctr">
              <a:lnSpc>
                <a:spcPct val="90000"/>
              </a:lnSpc>
            </a:pPr>
            <a:r>
              <a:rPr lang="es-PR" altLang="es-PR" sz="3600" b="1" dirty="0">
                <a:latin typeface="Arial" panose="020B0604020202020204" pitchFamily="34" charset="0"/>
                <a:cs typeface="Arial" panose="020B0604020202020204" pitchFamily="34" charset="0"/>
              </a:rPr>
              <a:t>Toda la Amplitud de su Movimiento</a:t>
            </a:r>
          </a:p>
          <a:p>
            <a:pPr algn="ctr">
              <a:lnSpc>
                <a:spcPct val="110000"/>
              </a:lnSpc>
            </a:pPr>
            <a:r>
              <a:rPr lang="es-PR" altLang="es-PR" sz="3600" b="1" dirty="0">
                <a:latin typeface="Arial" panose="020B0604020202020204" pitchFamily="34" charset="0"/>
                <a:cs typeface="Arial" panose="020B0604020202020204" pitchFamily="34" charset="0"/>
              </a:rPr>
              <a:t>y de Poner en Funcionamiento las</a:t>
            </a:r>
          </a:p>
          <a:p>
            <a:pPr algn="ctr">
              <a:lnSpc>
                <a:spcPct val="90000"/>
              </a:lnSpc>
            </a:pPr>
            <a:r>
              <a:rPr lang="es-PR" altLang="es-PR" sz="3600" b="1" dirty="0">
                <a:latin typeface="Arial" panose="020B0604020202020204" pitchFamily="34" charset="0"/>
                <a:cs typeface="Arial" panose="020B0604020202020204" pitchFamily="34" charset="0"/>
              </a:rPr>
              <a:t>Articulaciones; Doblarlas,</a:t>
            </a:r>
          </a:p>
          <a:p>
            <a:pPr algn="ctr">
              <a:lnSpc>
                <a:spcPct val="90000"/>
              </a:lnSpc>
            </a:pPr>
            <a:r>
              <a:rPr lang="es-PR" altLang="es-PR" sz="3600" b="1" dirty="0">
                <a:latin typeface="Arial" panose="020B0604020202020204" pitchFamily="34" charset="0"/>
                <a:cs typeface="Arial" panose="020B0604020202020204" pitchFamily="34" charset="0"/>
              </a:rPr>
              <a:t>Enderezarlas, y Torcerlas Fácilmente</a:t>
            </a:r>
          </a:p>
        </p:txBody>
      </p:sp>
    </p:spTree>
    <p:custDataLst>
      <p:tags r:id="rId1"/>
    </p:custDataLst>
    <p:extLst>
      <p:ext uri="{BB962C8B-B14F-4D97-AF65-F5344CB8AC3E}">
        <p14:creationId xmlns:p14="http://schemas.microsoft.com/office/powerpoint/2010/main" val="3063371757"/>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breeze.wav"/>
          </p:stSnd>
        </p:sndAc>
      </p:transition>
    </mc:Choice>
    <mc:Fallback xmlns="">
      <p:transition spd="med">
        <p:fade/>
        <p:sndAc>
          <p:stSnd>
            <p:snd r:embed="rId6" name="breeze.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73" y="537829"/>
            <a:ext cx="3820087" cy="2576598"/>
          </a:xfrm>
          <a:prstGeom prst="rect">
            <a:avLst/>
          </a:prstGeom>
        </p:spPr>
      </p:pic>
      <p:sp>
        <p:nvSpPr>
          <p:cNvPr id="12" name="WordArt 6"/>
          <p:cNvSpPr>
            <a:spLocks noChangeArrowheads="1" noChangeShapeType="1" noTextEdit="1"/>
          </p:cNvSpPr>
          <p:nvPr/>
        </p:nvSpPr>
        <p:spPr bwMode="auto">
          <a:xfrm>
            <a:off x="4256856" y="1032520"/>
            <a:ext cx="4419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13" name="WordArt 7"/>
          <p:cNvSpPr>
            <a:spLocks noChangeArrowheads="1" noChangeShapeType="1" noTextEdit="1"/>
          </p:cNvSpPr>
          <p:nvPr/>
        </p:nvSpPr>
        <p:spPr bwMode="auto">
          <a:xfrm>
            <a:off x="4637856" y="2099320"/>
            <a:ext cx="35814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TIPOS -</a:t>
            </a:r>
          </a:p>
        </p:txBody>
      </p:sp>
      <p:sp>
        <p:nvSpPr>
          <p:cNvPr id="14" name="Text Box 2"/>
          <p:cNvSpPr txBox="1">
            <a:spLocks noChangeArrowheads="1"/>
          </p:cNvSpPr>
          <p:nvPr/>
        </p:nvSpPr>
        <p:spPr bwMode="auto">
          <a:xfrm>
            <a:off x="870265" y="2996952"/>
            <a:ext cx="439094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300"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Flexibilidad Estática:</a:t>
            </a:r>
          </a:p>
        </p:txBody>
      </p:sp>
      <p:pic>
        <p:nvPicPr>
          <p:cNvPr id="15"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653" y="3114427"/>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4"/>
          <p:cNvSpPr txBox="1">
            <a:spLocks noChangeArrowheads="1"/>
          </p:cNvSpPr>
          <p:nvPr/>
        </p:nvSpPr>
        <p:spPr bwMode="auto">
          <a:xfrm>
            <a:off x="870265" y="4979889"/>
            <a:ext cx="464903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300"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Flexibilidad Dinámica:</a:t>
            </a:r>
          </a:p>
        </p:txBody>
      </p:sp>
      <p:pic>
        <p:nvPicPr>
          <p:cNvPr id="17"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653" y="5097364"/>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8"/>
          <p:cNvSpPr txBox="1">
            <a:spLocks noChangeArrowheads="1"/>
          </p:cNvSpPr>
          <p:nvPr/>
        </p:nvSpPr>
        <p:spPr bwMode="auto">
          <a:xfrm>
            <a:off x="835340" y="3530352"/>
            <a:ext cx="8129148"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i="1" dirty="0">
                <a:solidFill>
                  <a:schemeClr val="tx1"/>
                </a:solidFill>
                <a:latin typeface="Arial" panose="020B0604020202020204" pitchFamily="34" charset="0"/>
                <a:cs typeface="Arial" panose="020B0604020202020204" pitchFamily="34" charset="0"/>
              </a:rPr>
              <a:t>Es la amplitud de un posible movimiento</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alrededor de una coyuntura o secuencia</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De</a:t>
            </a:r>
            <a:r>
              <a:rPr lang="es-PR" altLang="es-PR" b="1" i="1" dirty="0">
                <a:latin typeface="Arial" panose="020B0604020202020204" pitchFamily="34" charset="0"/>
                <a:cs typeface="Arial" panose="020B0604020202020204" pitchFamily="34" charset="0"/>
              </a:rPr>
              <a:t> </a:t>
            </a:r>
            <a:r>
              <a:rPr lang="es-PR" altLang="es-PR" b="1" i="1" dirty="0">
                <a:solidFill>
                  <a:schemeClr val="tx1"/>
                </a:solidFill>
                <a:latin typeface="Arial" panose="020B0604020202020204" pitchFamily="34" charset="0"/>
                <a:cs typeface="Arial" panose="020B0604020202020204" pitchFamily="34" charset="0"/>
              </a:rPr>
              <a:t>coyunturas</a:t>
            </a:r>
          </a:p>
        </p:txBody>
      </p:sp>
      <p:sp>
        <p:nvSpPr>
          <p:cNvPr id="19" name="Text Box 9"/>
          <p:cNvSpPr txBox="1">
            <a:spLocks noChangeArrowheads="1"/>
          </p:cNvSpPr>
          <p:nvPr/>
        </p:nvSpPr>
        <p:spPr bwMode="auto">
          <a:xfrm>
            <a:off x="835340" y="5522814"/>
            <a:ext cx="805541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i="1">
                <a:solidFill>
                  <a:schemeClr val="tx1"/>
                </a:solidFill>
                <a:latin typeface="Arial" panose="020B0604020202020204" pitchFamily="34" charset="0"/>
                <a:cs typeface="Arial" panose="020B0604020202020204" pitchFamily="34" charset="0"/>
              </a:rPr>
              <a:t>Es la oposición o la resistencia de una </a:t>
            </a:r>
          </a:p>
          <a:p>
            <a:pPr algn="l">
              <a:lnSpc>
                <a:spcPct val="90000"/>
              </a:lnSpc>
            </a:pPr>
            <a:r>
              <a:rPr lang="es-PR" altLang="es-PR" sz="3300" b="1" i="1">
                <a:solidFill>
                  <a:schemeClr val="tx1"/>
                </a:solidFill>
                <a:latin typeface="Arial" panose="020B0604020202020204" pitchFamily="34" charset="0"/>
                <a:cs typeface="Arial" panose="020B0604020202020204" pitchFamily="34" charset="0"/>
              </a:rPr>
              <a:t>coyuntura al movimiento</a:t>
            </a:r>
          </a:p>
        </p:txBody>
      </p:sp>
    </p:spTree>
    <p:custDataLst>
      <p:tags r:id="rId1"/>
    </p:custDataLst>
    <p:extLst>
      <p:ext uri="{BB962C8B-B14F-4D97-AF65-F5344CB8AC3E}">
        <p14:creationId xmlns:p14="http://schemas.microsoft.com/office/powerpoint/2010/main" val="3226596295"/>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4" name="breeze.wav"/>
          </p:stSnd>
        </p:sndAc>
      </p:transition>
    </mc:Choice>
    <mc:Fallback xmlns="">
      <p:transition spd="slow">
        <p:fade/>
        <p:sndAc>
          <p:stSnd>
            <p:snd r:embed="rId7" name="breez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breeze.wav"/>
          </p:stSnd>
        </p:sndAc>
      </p:transition>
    </mc:Choice>
    <mc:Fallback xmlns="">
      <p:transition spd="slow">
        <p:fade/>
        <p:sndAc>
          <p:stSnd>
            <p:snd r:embed="rId7" name="breeze.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75856" y="86605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3" name="WordArt 3"/>
          <p:cNvSpPr>
            <a:spLocks noChangeArrowheads="1" noChangeShapeType="1" noTextEdit="1"/>
          </p:cNvSpPr>
          <p:nvPr/>
        </p:nvSpPr>
        <p:spPr bwMode="auto">
          <a:xfrm>
            <a:off x="3275856" y="1815480"/>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Límites Estructurales -</a:t>
            </a:r>
          </a:p>
        </p:txBody>
      </p:sp>
      <p:sp>
        <p:nvSpPr>
          <p:cNvPr id="4" name="Text Box 4"/>
          <p:cNvSpPr txBox="1">
            <a:spLocks noChangeArrowheads="1"/>
          </p:cNvSpPr>
          <p:nvPr/>
        </p:nvSpPr>
        <p:spPr bwMode="auto">
          <a:xfrm>
            <a:off x="726182" y="2804121"/>
            <a:ext cx="8082662"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dirty="0">
                <a:solidFill>
                  <a:schemeClr val="tx1"/>
                </a:solidFill>
                <a:latin typeface="Arial" panose="020B0604020202020204" pitchFamily="34" charset="0"/>
                <a:cs typeface="Arial" panose="020B0604020202020204" pitchFamily="34" charset="0"/>
              </a:rPr>
              <a:t>Alineamiento estructural de los huesos</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283210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726182" y="3528021"/>
            <a:ext cx="744787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Cantidad de tejido muscular y grasa</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351631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726182" y="4251921"/>
            <a:ext cx="8505855"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dirty="0">
                <a:solidFill>
                  <a:schemeClr val="tx1"/>
                </a:solidFill>
                <a:latin typeface="Arial" panose="020B0604020202020204" pitchFamily="34" charset="0"/>
                <a:cs typeface="Arial" panose="020B0604020202020204" pitchFamily="34" charset="0"/>
              </a:rPr>
              <a:t>Ligamentos y otras estructuras</a:t>
            </a:r>
          </a:p>
          <a:p>
            <a:pPr algn="l">
              <a:lnSpc>
                <a:spcPct val="80000"/>
              </a:lnSpc>
            </a:pPr>
            <a:r>
              <a:rPr lang="es-PR" altLang="es-PR" b="1" dirty="0">
                <a:latin typeface="Arial" panose="020B0604020202020204" pitchFamily="34" charset="0"/>
                <a:cs typeface="Arial" panose="020B0604020202020204" pitchFamily="34" charset="0"/>
              </a:rPr>
              <a:t>a</a:t>
            </a:r>
            <a:r>
              <a:rPr lang="es-PR" altLang="es-PR" b="1" dirty="0">
                <a:solidFill>
                  <a:schemeClr val="tx1"/>
                </a:solidFill>
                <a:latin typeface="Arial" panose="020B0604020202020204" pitchFamily="34" charset="0"/>
                <a:cs typeface="Arial" panose="020B0604020202020204" pitchFamily="34" charset="0"/>
              </a:rPr>
              <a:t>sociadas</a:t>
            </a:r>
            <a:r>
              <a:rPr lang="es-PR" altLang="es-PR" b="1" dirty="0">
                <a:latin typeface="Arial" panose="020B0604020202020204" pitchFamily="34" charset="0"/>
                <a:cs typeface="Arial" panose="020B0604020202020204" pitchFamily="34" charset="0"/>
              </a:rPr>
              <a:t> </a:t>
            </a:r>
            <a:r>
              <a:rPr lang="es-PR" altLang="es-PR" b="1" dirty="0">
                <a:solidFill>
                  <a:schemeClr val="tx1"/>
                </a:solidFill>
                <a:latin typeface="Arial" panose="020B0604020202020204" pitchFamily="34" charset="0"/>
                <a:cs typeface="Arial" panose="020B0604020202020204" pitchFamily="34" charset="0"/>
              </a:rPr>
              <a:t>con la cápsula de la coyuntura</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424021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p:cNvSpPr txBox="1">
            <a:spLocks noChangeArrowheads="1"/>
          </p:cNvSpPr>
          <p:nvPr/>
        </p:nvSpPr>
        <p:spPr bwMode="auto">
          <a:xfrm>
            <a:off x="726182" y="5302846"/>
            <a:ext cx="826861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Los tendones y otros tejidos conectivos</a:t>
            </a:r>
          </a:p>
        </p:txBody>
      </p:sp>
      <p:pic>
        <p:nvPicPr>
          <p:cNvPr id="11"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52911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2"/>
          <p:cNvSpPr txBox="1">
            <a:spLocks noChangeArrowheads="1"/>
          </p:cNvSpPr>
          <p:nvPr/>
        </p:nvSpPr>
        <p:spPr bwMode="auto">
          <a:xfrm>
            <a:off x="707132" y="6026746"/>
            <a:ext cx="1523174"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La piel</a:t>
            </a:r>
          </a:p>
        </p:txBody>
      </p:sp>
      <p:pic>
        <p:nvPicPr>
          <p:cNvPr id="13" name="Picture 1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6015038"/>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Knee-P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 y="569913"/>
            <a:ext cx="2667000" cy="2189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058211"/>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breeze.wav"/>
          </p:stSnd>
        </p:sndAc>
      </p:transition>
    </mc:Choice>
    <mc:Fallback xmlns="">
      <p:transition spd="slow">
        <p:fade/>
        <p:sndAc>
          <p:stSnd>
            <p:snd r:embed="rId7" name="breeze.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164" y="615377"/>
            <a:ext cx="3809780" cy="2525463"/>
          </a:xfrm>
          <a:prstGeom prst="rect">
            <a:avLst/>
          </a:prstGeom>
        </p:spPr>
      </p:pic>
      <p:sp>
        <p:nvSpPr>
          <p:cNvPr id="22" name="WordArt 2"/>
          <p:cNvSpPr>
            <a:spLocks noChangeArrowheads="1" noChangeShapeType="1" noTextEdit="1"/>
          </p:cNvSpPr>
          <p:nvPr/>
        </p:nvSpPr>
        <p:spPr bwMode="auto">
          <a:xfrm>
            <a:off x="4114800" y="1056928"/>
            <a:ext cx="4648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23" name="WordArt 3"/>
          <p:cNvSpPr>
            <a:spLocks noChangeArrowheads="1" noChangeShapeType="1" noTextEdit="1"/>
          </p:cNvSpPr>
          <p:nvPr/>
        </p:nvSpPr>
        <p:spPr bwMode="auto">
          <a:xfrm>
            <a:off x="4114800" y="1911644"/>
            <a:ext cx="4648200" cy="407892"/>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ENTRENAMIENTO -</a:t>
            </a:r>
          </a:p>
        </p:txBody>
      </p:sp>
      <p:sp>
        <p:nvSpPr>
          <p:cNvPr id="24" name="WordArt 4"/>
          <p:cNvSpPr>
            <a:spLocks noChangeArrowheads="1" noChangeShapeType="1" noTextEdit="1"/>
          </p:cNvSpPr>
          <p:nvPr/>
        </p:nvSpPr>
        <p:spPr bwMode="auto">
          <a:xfrm>
            <a:off x="4660900" y="2395736"/>
            <a:ext cx="3340100" cy="4572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(Desarrollo)</a:t>
            </a:r>
          </a:p>
        </p:txBody>
      </p:sp>
      <p:sp>
        <p:nvSpPr>
          <p:cNvPr id="25" name="Text Box 5"/>
          <p:cNvSpPr txBox="1">
            <a:spLocks noChangeArrowheads="1"/>
          </p:cNvSpPr>
          <p:nvPr/>
        </p:nvSpPr>
        <p:spPr bwMode="auto">
          <a:xfrm>
            <a:off x="1067172" y="3140840"/>
            <a:ext cx="679384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Estiramientos pasivos-estáticos:</a:t>
            </a:r>
          </a:p>
        </p:txBody>
      </p:sp>
      <p:pic>
        <p:nvPicPr>
          <p:cNvPr id="26" name="Picture 6"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323532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7"/>
          <p:cNvSpPr txBox="1">
            <a:spLocks noChangeArrowheads="1"/>
          </p:cNvSpPr>
          <p:nvPr/>
        </p:nvSpPr>
        <p:spPr bwMode="auto">
          <a:xfrm>
            <a:off x="1067172" y="4899790"/>
            <a:ext cx="679224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Estiramientos activos-balísticos:</a:t>
            </a:r>
          </a:p>
        </p:txBody>
      </p:sp>
      <p:pic>
        <p:nvPicPr>
          <p:cNvPr id="28" name="Picture 8"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499427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9"/>
          <p:cNvSpPr txBox="1">
            <a:spLocks noChangeArrowheads="1"/>
          </p:cNvSpPr>
          <p:nvPr/>
        </p:nvSpPr>
        <p:spPr bwMode="auto">
          <a:xfrm>
            <a:off x="1032247" y="3750440"/>
            <a:ext cx="7681911"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i="1" dirty="0">
                <a:solidFill>
                  <a:schemeClr val="tx1"/>
                </a:solidFill>
                <a:latin typeface="Arial" panose="020B0604020202020204" pitchFamily="34" charset="0"/>
                <a:cs typeface="Arial" panose="020B0604020202020204" pitchFamily="34" charset="0"/>
              </a:rPr>
              <a:t>Sostener la posición del estiramiento</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Final</a:t>
            </a:r>
            <a:r>
              <a:rPr lang="es-PR" altLang="es-PR" b="1" i="1" dirty="0">
                <a:latin typeface="Arial" panose="020B0604020202020204" pitchFamily="34" charset="0"/>
                <a:cs typeface="Arial" panose="020B0604020202020204" pitchFamily="34" charset="0"/>
              </a:rPr>
              <a:t> </a:t>
            </a:r>
            <a:r>
              <a:rPr lang="es-PR" altLang="es-PR" b="1" i="1" dirty="0">
                <a:solidFill>
                  <a:schemeClr val="tx1"/>
                </a:solidFill>
                <a:latin typeface="Arial" panose="020B0604020202020204" pitchFamily="34" charset="0"/>
                <a:cs typeface="Arial" panose="020B0604020202020204" pitchFamily="34" charset="0"/>
              </a:rPr>
              <a:t>durante un período de tiempo</a:t>
            </a:r>
          </a:p>
        </p:txBody>
      </p:sp>
      <p:sp>
        <p:nvSpPr>
          <p:cNvPr id="30" name="Text Box 10"/>
          <p:cNvSpPr txBox="1">
            <a:spLocks noChangeArrowheads="1"/>
          </p:cNvSpPr>
          <p:nvPr/>
        </p:nvSpPr>
        <p:spPr bwMode="auto">
          <a:xfrm>
            <a:off x="1032247" y="5518915"/>
            <a:ext cx="6954148"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i="1" dirty="0">
                <a:solidFill>
                  <a:schemeClr val="tx1"/>
                </a:solidFill>
                <a:latin typeface="Arial" panose="020B0604020202020204" pitchFamily="34" charset="0"/>
                <a:cs typeface="Arial" panose="020B0604020202020204" pitchFamily="34" charset="0"/>
              </a:rPr>
              <a:t>Son movimientos de estiramiento</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rápidos y forzados (</a:t>
            </a:r>
            <a:r>
              <a:rPr lang="es-PR" altLang="es-PR" b="1" i="1" dirty="0" err="1">
                <a:solidFill>
                  <a:schemeClr val="tx1"/>
                </a:solidFill>
                <a:latin typeface="Arial" panose="020B0604020202020204" pitchFamily="34" charset="0"/>
                <a:cs typeface="Arial" panose="020B0604020202020204" pitchFamily="34" charset="0"/>
              </a:rPr>
              <a:t>rebotantes</a:t>
            </a:r>
            <a:r>
              <a:rPr lang="es-PR" altLang="es-PR" b="1" i="1" dirty="0">
                <a:solidFill>
                  <a:schemeClr val="tx1"/>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026603097"/>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4" name="breeze.wav"/>
          </p:stSnd>
        </p:sndAc>
      </p:transition>
    </mc:Choice>
    <mc:Fallback xmlns="">
      <p:transition spd="slow">
        <p:blinds dir="vert"/>
        <p:sndAc>
          <p:stSnd>
            <p:snd r:embed="rId7" name="breeze.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81710" y="3591014"/>
            <a:ext cx="803296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600" b="1" dirty="0">
                <a:latin typeface="Arial" panose="020B0604020202020204" pitchFamily="34" charset="0"/>
                <a:cs typeface="Arial" panose="020B0604020202020204" pitchFamily="34" charset="0"/>
              </a:rPr>
              <a:t>La Capacidad que tiene un Músculo</a:t>
            </a:r>
          </a:p>
          <a:p>
            <a:pPr algn="ctr"/>
            <a:r>
              <a:rPr lang="es-PR" altLang="es-PR" sz="3600" b="1" dirty="0">
                <a:latin typeface="Arial" panose="020B0604020202020204" pitchFamily="34" charset="0"/>
                <a:cs typeface="Arial" panose="020B0604020202020204" pitchFamily="34" charset="0"/>
              </a:rPr>
              <a:t>para Ejercer una Fuerza</a:t>
            </a:r>
          </a:p>
          <a:p>
            <a:pPr algn="ctr"/>
            <a:r>
              <a:rPr lang="es-PR" altLang="es-PR" sz="3600" b="1" dirty="0">
                <a:latin typeface="Arial" panose="020B0604020202020204" pitchFamily="34" charset="0"/>
                <a:cs typeface="Arial" panose="020B0604020202020204" pitchFamily="34" charset="0"/>
              </a:rPr>
              <a:t>Repetidamente o Mantener una</a:t>
            </a:r>
          </a:p>
          <a:p>
            <a:pPr algn="ctr"/>
            <a:r>
              <a:rPr lang="es-PR" altLang="es-PR" sz="3600" b="1" dirty="0">
                <a:latin typeface="Arial" panose="020B0604020202020204" pitchFamily="34" charset="0"/>
                <a:cs typeface="Arial" panose="020B0604020202020204" pitchFamily="34" charset="0"/>
              </a:rPr>
              <a:t>Contracción Fija o Estática Durante</a:t>
            </a:r>
          </a:p>
          <a:p>
            <a:pPr algn="ctr"/>
            <a:r>
              <a:rPr lang="es-PR" altLang="es-PR" sz="3600" b="1" dirty="0">
                <a:latin typeface="Arial" panose="020B0604020202020204" pitchFamily="34" charset="0"/>
                <a:cs typeface="Arial" panose="020B0604020202020204" pitchFamily="34" charset="0"/>
              </a:rPr>
              <a:t>un Período de Tiempo</a:t>
            </a:r>
          </a:p>
        </p:txBody>
      </p:sp>
      <p:sp>
        <p:nvSpPr>
          <p:cNvPr id="3" name="WordArt 3"/>
          <p:cNvSpPr>
            <a:spLocks noChangeArrowheads="1" noChangeShapeType="1" noTextEdit="1"/>
          </p:cNvSpPr>
          <p:nvPr/>
        </p:nvSpPr>
        <p:spPr bwMode="auto">
          <a:xfrm>
            <a:off x="4953000" y="13331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TOLERANCIA</a:t>
            </a:r>
          </a:p>
        </p:txBody>
      </p:sp>
      <p:sp>
        <p:nvSpPr>
          <p:cNvPr id="4" name="WordArt 4"/>
          <p:cNvSpPr>
            <a:spLocks noChangeArrowheads="1" noChangeShapeType="1" noTextEdit="1"/>
          </p:cNvSpPr>
          <p:nvPr/>
        </p:nvSpPr>
        <p:spPr bwMode="auto">
          <a:xfrm>
            <a:off x="4991100" y="23237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MUSCULAR</a:t>
            </a:r>
          </a:p>
        </p:txBody>
      </p:sp>
      <p:pic>
        <p:nvPicPr>
          <p:cNvPr id="5" name="Picture 5" descr="Row_Cp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648715"/>
            <a:ext cx="4343400" cy="2828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5545715"/>
      </p:ext>
    </p:extLst>
  </p:cSld>
  <p:clrMapOvr>
    <a:masterClrMapping/>
  </p:clrMapOvr>
  <p:transition spd="slow">
    <p:cover dir="ru"/>
    <p:sndAc>
      <p:stSnd>
        <p:snd r:embed="rId4" name="breeze.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384"/>
            <a:ext cx="4897237" cy="3264825"/>
          </a:xfrm>
          <a:prstGeom prst="rect">
            <a:avLst/>
          </a:prstGeom>
          <a:effectLst>
            <a:softEdge rad="635000"/>
          </a:effectLst>
        </p:spPr>
      </p:pic>
      <p:sp>
        <p:nvSpPr>
          <p:cNvPr id="10" name="WordArt 2"/>
          <p:cNvSpPr>
            <a:spLocks noChangeArrowheads="1" noChangeShapeType="1" noTextEdit="1"/>
          </p:cNvSpPr>
          <p:nvPr/>
        </p:nvSpPr>
        <p:spPr bwMode="auto">
          <a:xfrm>
            <a:off x="4572000" y="980728"/>
            <a:ext cx="4191000" cy="463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TOLERANCIA MUSCULAR</a:t>
            </a:r>
          </a:p>
        </p:txBody>
      </p:sp>
      <p:sp>
        <p:nvSpPr>
          <p:cNvPr id="11" name="WordArt 3"/>
          <p:cNvSpPr>
            <a:spLocks noChangeArrowheads="1" noChangeShapeType="1" noTextEdit="1"/>
          </p:cNvSpPr>
          <p:nvPr/>
        </p:nvSpPr>
        <p:spPr bwMode="auto">
          <a:xfrm>
            <a:off x="4495800" y="1895128"/>
            <a:ext cx="4191000" cy="4572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sp>
        <p:nvSpPr>
          <p:cNvPr id="12" name="Text Box 4"/>
          <p:cNvSpPr txBox="1">
            <a:spLocks noChangeArrowheads="1"/>
          </p:cNvSpPr>
          <p:nvPr/>
        </p:nvSpPr>
        <p:spPr bwMode="auto">
          <a:xfrm>
            <a:off x="912813" y="2924944"/>
            <a:ext cx="796884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latin typeface="Arial" panose="020B0604020202020204" pitchFamily="34" charset="0"/>
                <a:cs typeface="Arial" panose="020B0604020202020204" pitchFamily="34" charset="0"/>
              </a:rPr>
              <a:t>Entrenamiento con resistencias</a:t>
            </a:r>
          </a:p>
          <a:p>
            <a:pPr algn="l"/>
            <a:r>
              <a:rPr lang="es-PR" altLang="es-PR" b="1">
                <a:solidFill>
                  <a:schemeClr val="tx1"/>
                </a:solidFill>
                <a:latin typeface="Arial" panose="020B0604020202020204" pitchFamily="34" charset="0"/>
                <a:cs typeface="Arial" panose="020B0604020202020204" pitchFamily="34" charset="0"/>
              </a:rPr>
              <a:t>(poca resistencia, muchas repeticiones)</a:t>
            </a:r>
          </a:p>
        </p:txBody>
      </p:sp>
      <p:pic>
        <p:nvPicPr>
          <p:cNvPr id="13"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001144"/>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912813" y="4073624"/>
            <a:ext cx="45784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latin typeface="Arial" panose="020B0604020202020204" pitchFamily="34" charset="0"/>
                <a:cs typeface="Arial" panose="020B0604020202020204" pitchFamily="34" charset="0"/>
              </a:rPr>
              <a:t>Ejercicios calisténicos</a:t>
            </a:r>
          </a:p>
        </p:txBody>
      </p:sp>
      <p:pic>
        <p:nvPicPr>
          <p:cNvPr id="15"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149824"/>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8992" y="4653136"/>
            <a:ext cx="5733328" cy="1789260"/>
          </a:xfrm>
          <a:prstGeom prst="rect">
            <a:avLst/>
          </a:prstGeom>
        </p:spPr>
      </p:pic>
    </p:spTree>
    <p:custDataLst>
      <p:tags r:id="rId1"/>
    </p:custDataLst>
    <p:extLst>
      <p:ext uri="{BB962C8B-B14F-4D97-AF65-F5344CB8AC3E}">
        <p14:creationId xmlns:p14="http://schemas.microsoft.com/office/powerpoint/2010/main" val="37828287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breeze.wav"/>
          </p:stSnd>
        </p:sndAc>
      </p:transition>
    </mc:Choice>
    <mc:Fallback xmlns="">
      <p:transition spd="slow">
        <p:fade/>
        <p:sndAc>
          <p:stSnd>
            <p:snd r:embed="rId8" name="breeze.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67897" y="3939440"/>
            <a:ext cx="8260595"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700" b="1" dirty="0">
                <a:solidFill>
                  <a:schemeClr val="tx1"/>
                </a:solidFill>
                <a:latin typeface="Arial" panose="020B0604020202020204" pitchFamily="34" charset="0"/>
                <a:cs typeface="Arial" panose="020B0604020202020204" pitchFamily="34" charset="0"/>
              </a:rPr>
              <a:t>La Capacidad que tiene un Músculo</a:t>
            </a:r>
          </a:p>
          <a:p>
            <a:pPr algn="ctr"/>
            <a:r>
              <a:rPr lang="es-PR" altLang="es-PR" sz="3700" b="1" dirty="0">
                <a:solidFill>
                  <a:schemeClr val="tx1"/>
                </a:solidFill>
                <a:latin typeface="Arial" panose="020B0604020202020204" pitchFamily="34" charset="0"/>
                <a:cs typeface="Arial" panose="020B0604020202020204" pitchFamily="34" charset="0"/>
              </a:rPr>
              <a:t>para Ejercer una Fuerza o</a:t>
            </a:r>
          </a:p>
          <a:p>
            <a:pPr algn="ctr"/>
            <a:r>
              <a:rPr lang="es-PR" altLang="es-PR" sz="3700" b="1" dirty="0">
                <a:solidFill>
                  <a:schemeClr val="tx1"/>
                </a:solidFill>
                <a:latin typeface="Arial" panose="020B0604020202020204" pitchFamily="34" charset="0"/>
                <a:cs typeface="Arial" panose="020B0604020202020204" pitchFamily="34" charset="0"/>
              </a:rPr>
              <a:t>Tensión Máxima contra</a:t>
            </a:r>
          </a:p>
          <a:p>
            <a:pPr algn="ctr"/>
            <a:r>
              <a:rPr lang="es-PR" altLang="es-PR" sz="3700" b="1" dirty="0">
                <a:solidFill>
                  <a:schemeClr val="tx1"/>
                </a:solidFill>
                <a:latin typeface="Arial" panose="020B0604020202020204" pitchFamily="34" charset="0"/>
                <a:cs typeface="Arial" panose="020B0604020202020204" pitchFamily="34" charset="0"/>
              </a:rPr>
              <a:t> una Resistencia</a:t>
            </a:r>
          </a:p>
        </p:txBody>
      </p:sp>
      <p:sp>
        <p:nvSpPr>
          <p:cNvPr id="3" name="WordArt 3"/>
          <p:cNvSpPr>
            <a:spLocks noChangeArrowheads="1" noChangeShapeType="1" noTextEdit="1"/>
          </p:cNvSpPr>
          <p:nvPr/>
        </p:nvSpPr>
        <p:spPr bwMode="auto">
          <a:xfrm>
            <a:off x="4953000" y="14022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FORTALEZA</a:t>
            </a:r>
          </a:p>
        </p:txBody>
      </p:sp>
      <p:sp>
        <p:nvSpPr>
          <p:cNvPr id="4" name="WordArt 4"/>
          <p:cNvSpPr>
            <a:spLocks noChangeArrowheads="1" noChangeShapeType="1" noTextEdit="1"/>
          </p:cNvSpPr>
          <p:nvPr/>
        </p:nvSpPr>
        <p:spPr bwMode="auto">
          <a:xfrm>
            <a:off x="4991100" y="23928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MUSCULAR</a:t>
            </a:r>
          </a:p>
        </p:txBody>
      </p:sp>
      <p:pic>
        <p:nvPicPr>
          <p:cNvPr id="5" name="Picture 5" descr="WtLif-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67" y="63109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7172243"/>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breeze.wav"/>
          </p:stSnd>
        </p:sndAc>
      </p:transition>
    </mc:Choice>
    <mc:Fallback xmlns="">
      <p:transition spd="slow">
        <p:fade/>
        <p:sndAc>
          <p:stSnd>
            <p:snd r:embed="rId6" name="breeze.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11313" y="2965194"/>
            <a:ext cx="269496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a:solidFill>
                  <a:schemeClr val="tx1"/>
                </a:solidFill>
                <a:latin typeface="Arial" panose="020B0604020202020204" pitchFamily="34" charset="0"/>
                <a:cs typeface="Arial" panose="020B0604020202020204" pitchFamily="34" charset="0"/>
              </a:rPr>
              <a:t>Dinámica</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914" y="2989833"/>
            <a:ext cx="760413" cy="692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1611313" y="3955794"/>
            <a:ext cx="577113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a:solidFill>
                  <a:schemeClr val="tx1"/>
                </a:solidFill>
                <a:latin typeface="Arial" panose="020B0604020202020204" pitchFamily="34" charset="0"/>
                <a:cs typeface="Arial" panose="020B0604020202020204" pitchFamily="34" charset="0"/>
              </a:rPr>
              <a:t>Isométrica o estática</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914" y="3982021"/>
            <a:ext cx="760413" cy="692150"/>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338264" y="85077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90664" y="2027312"/>
            <a:ext cx="51816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SUBCOMPONENTES -</a:t>
            </a:r>
          </a:p>
        </p:txBody>
      </p:sp>
      <p:sp>
        <p:nvSpPr>
          <p:cNvPr id="8" name="Text Box 8"/>
          <p:cNvSpPr txBox="1">
            <a:spLocks noChangeArrowheads="1"/>
          </p:cNvSpPr>
          <p:nvPr/>
        </p:nvSpPr>
        <p:spPr bwMode="auto">
          <a:xfrm>
            <a:off x="1644650" y="5209919"/>
            <a:ext cx="5956374" cy="124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70000"/>
              </a:lnSpc>
            </a:pPr>
            <a:r>
              <a:rPr lang="es-PR" altLang="es-PR" sz="4400" b="1">
                <a:solidFill>
                  <a:schemeClr val="tx1"/>
                </a:solidFill>
                <a:latin typeface="Arial" panose="020B0604020202020204" pitchFamily="34" charset="0"/>
                <a:cs typeface="Arial" panose="020B0604020202020204" pitchFamily="34" charset="0"/>
              </a:rPr>
              <a:t>Potencia (Trabajo por</a:t>
            </a:r>
          </a:p>
          <a:p>
            <a:pPr algn="l"/>
            <a:r>
              <a:rPr lang="es-PR" altLang="es-PR" sz="4400" b="1">
                <a:solidFill>
                  <a:schemeClr val="tx1"/>
                </a:solidFill>
                <a:latin typeface="Arial" panose="020B0604020202020204" pitchFamily="34" charset="0"/>
                <a:cs typeface="Arial" panose="020B0604020202020204" pitchFamily="34" charset="0"/>
              </a:rPr>
              <a:t>Unidad de Tiempo)</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252" y="5059933"/>
            <a:ext cx="760412" cy="692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WtLif-A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609600"/>
            <a:ext cx="2895600" cy="2171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9650061"/>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4" name="breeze.wav"/>
          </p:stSnd>
        </p:sndAc>
      </p:transition>
    </mc:Choice>
    <mc:Fallback xmlns="">
      <p:transition spd="slow">
        <p:fade/>
        <p:sndAc>
          <p:stSnd>
            <p:snd r:embed="rId7" name="breeze.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142928" y="1915070"/>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Tipos de Contracciones -</a:t>
            </a:r>
          </a:p>
        </p:txBody>
      </p:sp>
      <p:sp>
        <p:nvSpPr>
          <p:cNvPr id="3" name="Text Box 3"/>
          <p:cNvSpPr txBox="1">
            <a:spLocks noChangeArrowheads="1"/>
          </p:cNvSpPr>
          <p:nvPr/>
        </p:nvSpPr>
        <p:spPr bwMode="auto">
          <a:xfrm>
            <a:off x="985540" y="2677070"/>
            <a:ext cx="4203395"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Dinámina/Isotónica:</a:t>
            </a:r>
          </a:p>
        </p:txBody>
      </p:sp>
      <p:pic>
        <p:nvPicPr>
          <p:cNvPr id="4" name="Picture 4"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275009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985540" y="5309964"/>
            <a:ext cx="230223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Isométrica</a:t>
            </a:r>
          </a:p>
        </p:txBody>
      </p:sp>
      <p:pic>
        <p:nvPicPr>
          <p:cNvPr id="6" name="Picture 6"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5343302"/>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985540" y="5981700"/>
            <a:ext cx="237116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Isocinética</a:t>
            </a:r>
          </a:p>
        </p:txBody>
      </p:sp>
      <p:pic>
        <p:nvPicPr>
          <p:cNvPr id="8" name="Picture 8"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60150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9"/>
          <p:cNvSpPr>
            <a:spLocks noChangeArrowheads="1" noChangeShapeType="1" noTextEdit="1"/>
          </p:cNvSpPr>
          <p:nvPr/>
        </p:nvSpPr>
        <p:spPr bwMode="auto">
          <a:xfrm>
            <a:off x="3142928" y="77207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Arial" panose="020B0604020202020204" pitchFamily="34" charset="0"/>
              </a:rPr>
              <a:t>FORTALEZA MUSCULAR</a:t>
            </a:r>
          </a:p>
        </p:txBody>
      </p:sp>
      <p:sp>
        <p:nvSpPr>
          <p:cNvPr id="11" name="Text Box 11"/>
          <p:cNvSpPr txBox="1">
            <a:spLocks noChangeArrowheads="1"/>
          </p:cNvSpPr>
          <p:nvPr/>
        </p:nvSpPr>
        <p:spPr bwMode="auto">
          <a:xfrm>
            <a:off x="1476375" y="3288282"/>
            <a:ext cx="6912049" cy="9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3100" b="1" i="1" dirty="0">
                <a:solidFill>
                  <a:srgbClr val="484876"/>
                </a:solidFill>
                <a:latin typeface="Arial" panose="020B0604020202020204" pitchFamily="34" charset="0"/>
                <a:cs typeface="Arial" panose="020B0604020202020204" pitchFamily="34" charset="0"/>
              </a:rPr>
              <a:t>Concéntrica (Acortamiento,</a:t>
            </a:r>
          </a:p>
          <a:p>
            <a:pPr algn="l">
              <a:lnSpc>
                <a:spcPct val="90000"/>
              </a:lnSpc>
            </a:pPr>
            <a:r>
              <a:rPr lang="es-PR" altLang="es-PR" sz="3100" b="1" i="1" dirty="0" err="1">
                <a:solidFill>
                  <a:srgbClr val="484876"/>
                </a:solidFill>
                <a:latin typeface="Arial" panose="020B0604020202020204" pitchFamily="34" charset="0"/>
                <a:cs typeface="Arial" panose="020B0604020202020204" pitchFamily="34" charset="0"/>
              </a:rPr>
              <a:t>Miométrica</a:t>
            </a:r>
            <a:r>
              <a:rPr lang="es-PR" altLang="es-PR" sz="3100" b="1" i="1" dirty="0">
                <a:solidFill>
                  <a:srgbClr val="484876"/>
                </a:solidFill>
                <a:latin typeface="Arial" panose="020B0604020202020204" pitchFamily="34" charset="0"/>
                <a:cs typeface="Arial" panose="020B0604020202020204" pitchFamily="34" charset="0"/>
              </a:rPr>
              <a:t>, Trabajo Positivo)</a:t>
            </a:r>
          </a:p>
        </p:txBody>
      </p:sp>
      <p:sp>
        <p:nvSpPr>
          <p:cNvPr id="12" name="Text Box 12"/>
          <p:cNvSpPr txBox="1">
            <a:spLocks noChangeArrowheads="1"/>
          </p:cNvSpPr>
          <p:nvPr/>
        </p:nvSpPr>
        <p:spPr bwMode="auto">
          <a:xfrm>
            <a:off x="1481138" y="4305870"/>
            <a:ext cx="5091458" cy="9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100" b="1" i="1" dirty="0" err="1">
                <a:solidFill>
                  <a:srgbClr val="484876"/>
                </a:solidFill>
                <a:latin typeface="Arial" panose="020B0604020202020204" pitchFamily="34" charset="0"/>
                <a:cs typeface="Arial" panose="020B0604020202020204" pitchFamily="34" charset="0"/>
              </a:rPr>
              <a:t>Eccéntrica</a:t>
            </a:r>
            <a:r>
              <a:rPr lang="es-PR" altLang="es-PR" sz="3100" b="1" i="1" dirty="0">
                <a:solidFill>
                  <a:srgbClr val="484876"/>
                </a:solidFill>
                <a:latin typeface="Arial" panose="020B0604020202020204" pitchFamily="34" charset="0"/>
                <a:cs typeface="Arial" panose="020B0604020202020204" pitchFamily="34" charset="0"/>
              </a:rPr>
              <a:t> (Alargamiento,</a:t>
            </a:r>
          </a:p>
          <a:p>
            <a:pPr algn="l">
              <a:lnSpc>
                <a:spcPct val="90000"/>
              </a:lnSpc>
            </a:pPr>
            <a:r>
              <a:rPr lang="es-PR" altLang="es-PR" sz="3100" b="1" i="1" dirty="0">
                <a:solidFill>
                  <a:srgbClr val="484876"/>
                </a:solidFill>
                <a:latin typeface="Arial" panose="020B0604020202020204" pitchFamily="34" charset="0"/>
                <a:cs typeface="Arial" panose="020B0604020202020204" pitchFamily="34" charset="0"/>
              </a:rPr>
              <a:t>Trabajo Negativo)</a:t>
            </a:r>
          </a:p>
        </p:txBody>
      </p:sp>
      <p:pic>
        <p:nvPicPr>
          <p:cNvPr id="14" name="Picture 14" descr="WtLif-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581570"/>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558" y="3356992"/>
            <a:ext cx="504825" cy="4984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4327" y="4370685"/>
            <a:ext cx="504825" cy="498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02746264"/>
      </p:ext>
    </p:extLst>
  </p:cSld>
  <p:clrMapOvr>
    <a:masterClrMapping/>
  </p:clrMapOvr>
  <mc:AlternateContent xmlns:mc="http://schemas.openxmlformats.org/markup-compatibility/2006" xmlns:p14="http://schemas.microsoft.com/office/powerpoint/2010/main">
    <mc:Choice Requires="p14">
      <p:transition spd="slow" p14:dur="1600">
        <p14:conveyor dir="l"/>
        <p:sndAc>
          <p:stSnd>
            <p:snd r:embed="rId4" name="breeze.wav"/>
          </p:stSnd>
        </p:sndAc>
      </p:transition>
    </mc:Choice>
    <mc:Fallback xmlns="">
      <p:transition spd="slow">
        <p:fade/>
        <p:sndAc>
          <p:stSnd>
            <p:snd r:embed="rId8" name="breeze.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12813" y="3094484"/>
            <a:ext cx="7866256" cy="146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a:solidFill>
                  <a:schemeClr val="tx1"/>
                </a:solidFill>
                <a:latin typeface="Arial" panose="020B0604020202020204" pitchFamily="34" charset="0"/>
                <a:cs typeface="Arial" panose="020B0604020202020204" pitchFamily="34" charset="0"/>
              </a:rPr>
              <a:t>Exposición del músculo a una tensión</a:t>
            </a:r>
          </a:p>
          <a:p>
            <a:pPr algn="l">
              <a:lnSpc>
                <a:spcPct val="90000"/>
              </a:lnSpc>
            </a:pPr>
            <a:r>
              <a:rPr lang="es-PR" altLang="es-PR" b="1">
                <a:solidFill>
                  <a:schemeClr val="tx1"/>
                </a:solidFill>
                <a:latin typeface="Arial" panose="020B0604020202020204" pitchFamily="34" charset="0"/>
                <a:cs typeface="Arial" panose="020B0604020202020204" pitchFamily="34" charset="0"/>
              </a:rPr>
              <a:t>máxima o cercana del máximo</a:t>
            </a:r>
          </a:p>
          <a:p>
            <a:pPr algn="l">
              <a:lnSpc>
                <a:spcPct val="90000"/>
              </a:lnSpc>
            </a:pPr>
            <a:r>
              <a:rPr lang="es-PR" altLang="es-PR" b="1">
                <a:solidFill>
                  <a:schemeClr val="tx1"/>
                </a:solidFill>
                <a:latin typeface="Arial" panose="020B0604020202020204" pitchFamily="34" charset="0"/>
                <a:cs typeface="Arial" panose="020B0604020202020204" pitchFamily="34" charset="0"/>
              </a:rPr>
              <a:t>(mucho peso)</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06896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912813" y="4646339"/>
            <a:ext cx="810831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3 - 10 repeticiones (pocas repeticiones)</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58112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410272" y="98072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29000" y="2065040"/>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pic>
        <p:nvPicPr>
          <p:cNvPr id="8" name="Picture 8" descr="WtLif-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99" y="723900"/>
            <a:ext cx="2838715" cy="21290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4479" y="5193199"/>
            <a:ext cx="3391426" cy="132275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3648" y="5204529"/>
            <a:ext cx="2935651" cy="1487661"/>
          </a:xfrm>
          <a:prstGeom prst="rect">
            <a:avLst/>
          </a:prstGeom>
          <a:effectLst>
            <a:softEdge rad="127000"/>
          </a:effectLst>
        </p:spPr>
      </p:pic>
    </p:spTree>
    <p:custDataLst>
      <p:tags r:id="rId1"/>
    </p:custDataLst>
    <p:extLst>
      <p:ext uri="{BB962C8B-B14F-4D97-AF65-F5344CB8AC3E}">
        <p14:creationId xmlns:p14="http://schemas.microsoft.com/office/powerpoint/2010/main" val="253576428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breeze.wav"/>
          </p:stSnd>
        </p:sndAc>
      </p:transition>
    </mc:Choice>
    <mc:Fallback xmlns="">
      <p:transition spd="slow">
        <p:fade/>
        <p:sndAc>
          <p:stSnd>
            <p:snd r:embed="rId9" name="breeze.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03435" y="3550551"/>
            <a:ext cx="7408567" cy="275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latin typeface="Arial" panose="020B0604020202020204" pitchFamily="34" charset="0"/>
                <a:cs typeface="Arial" panose="020B0604020202020204" pitchFamily="34" charset="0"/>
              </a:rPr>
              <a:t>El Nivel Relativo que tiene el Cuerpo</a:t>
            </a:r>
          </a:p>
          <a:p>
            <a:pPr algn="ctr">
              <a:lnSpc>
                <a:spcPct val="110000"/>
              </a:lnSpc>
            </a:pPr>
            <a:r>
              <a:rPr lang="es-PR" altLang="es-PR" b="1" dirty="0">
                <a:latin typeface="Arial" panose="020B0604020202020204" pitchFamily="34" charset="0"/>
                <a:cs typeface="Arial" panose="020B0604020202020204" pitchFamily="34" charset="0"/>
              </a:rPr>
              <a:t>entre el Peso sin Grasa</a:t>
            </a:r>
          </a:p>
          <a:p>
            <a:pPr algn="ctr">
              <a:lnSpc>
                <a:spcPct val="110000"/>
              </a:lnSpc>
            </a:pPr>
            <a:r>
              <a:rPr lang="es-PR" altLang="es-PR" b="1" dirty="0">
                <a:latin typeface="Arial" panose="020B0604020202020204" pitchFamily="34" charset="0"/>
                <a:cs typeface="Arial" panose="020B0604020202020204" pitchFamily="34" charset="0"/>
              </a:rPr>
              <a:t>(Liso, Magro o Masa Corporal Activa)</a:t>
            </a:r>
          </a:p>
          <a:p>
            <a:pPr algn="ctr">
              <a:lnSpc>
                <a:spcPct val="110000"/>
              </a:lnSpc>
            </a:pPr>
            <a:r>
              <a:rPr lang="es-PR" altLang="es-PR" b="1" dirty="0">
                <a:latin typeface="Arial" panose="020B0604020202020204" pitchFamily="34" charset="0"/>
                <a:cs typeface="Arial" panose="020B0604020202020204" pitchFamily="34" charset="0"/>
              </a:rPr>
              <a:t>y el Peso Graso</a:t>
            </a:r>
          </a:p>
          <a:p>
            <a:pPr algn="ctr">
              <a:lnSpc>
                <a:spcPct val="110000"/>
              </a:lnSpc>
            </a:pPr>
            <a:r>
              <a:rPr lang="es-PR" altLang="es-PR" b="1" dirty="0">
                <a:latin typeface="Arial" panose="020B0604020202020204" pitchFamily="34" charset="0"/>
                <a:cs typeface="Arial" panose="020B0604020202020204" pitchFamily="34" charset="0"/>
              </a:rPr>
              <a:t>(la Grasa Almacenada en el Cuerpo)</a:t>
            </a:r>
          </a:p>
        </p:txBody>
      </p:sp>
      <p:sp>
        <p:nvSpPr>
          <p:cNvPr id="3" name="WordArt 3"/>
          <p:cNvSpPr>
            <a:spLocks noChangeArrowheads="1" noChangeShapeType="1" noTextEdit="1"/>
          </p:cNvSpPr>
          <p:nvPr/>
        </p:nvSpPr>
        <p:spPr bwMode="auto">
          <a:xfrm>
            <a:off x="4211960" y="1042688"/>
            <a:ext cx="4430588" cy="82881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COMPOSICIÓN</a:t>
            </a:r>
          </a:p>
        </p:txBody>
      </p:sp>
      <p:sp>
        <p:nvSpPr>
          <p:cNvPr id="4" name="WordArt 4"/>
          <p:cNvSpPr>
            <a:spLocks noChangeArrowheads="1" noChangeShapeType="1" noTextEdit="1"/>
          </p:cNvSpPr>
          <p:nvPr/>
        </p:nvSpPr>
        <p:spPr bwMode="auto">
          <a:xfrm>
            <a:off x="4211960" y="2333897"/>
            <a:ext cx="4070548" cy="6630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CORPORAL</a:t>
            </a:r>
          </a:p>
        </p:txBody>
      </p:sp>
      <p:pic>
        <p:nvPicPr>
          <p:cNvPr id="5" name="Picture 5" descr="MRI_C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752483"/>
            <a:ext cx="3404948" cy="25909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rtDeco"/>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1554861"/>
      </p:ext>
    </p:extLst>
  </p:cSld>
  <p:clrMapOvr>
    <a:masterClrMapping/>
  </p:clrMapOvr>
  <p:transition spd="slow">
    <p:wipe dir="d"/>
    <p:sndAc>
      <p:stSnd>
        <p:snd r:embed="rId4" name="breeze.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3276600" y="85348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11" name="WordArt 11"/>
          <p:cNvSpPr>
            <a:spLocks noChangeArrowheads="1" noChangeShapeType="1" noTextEdit="1"/>
          </p:cNvSpPr>
          <p:nvPr/>
        </p:nvSpPr>
        <p:spPr bwMode="auto">
          <a:xfrm>
            <a:off x="3352800" y="1955304"/>
            <a:ext cx="51816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SUBCOMPONENTES -</a:t>
            </a:r>
          </a:p>
        </p:txBody>
      </p:sp>
      <p:pic>
        <p:nvPicPr>
          <p:cNvPr id="12" name="Picture 12" descr="ObsMan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57" y="491836"/>
            <a:ext cx="2268538"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Text Box 2"/>
          <p:cNvSpPr txBox="1">
            <a:spLocks noChangeArrowheads="1"/>
          </p:cNvSpPr>
          <p:nvPr/>
        </p:nvSpPr>
        <p:spPr bwMode="auto">
          <a:xfrm>
            <a:off x="946969" y="3088854"/>
            <a:ext cx="2443298"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800" b="1" dirty="0">
                <a:latin typeface="Arial" panose="020B0604020202020204" pitchFamily="34" charset="0"/>
                <a:cs typeface="Arial" panose="020B0604020202020204" pitchFamily="34" charset="0"/>
              </a:rPr>
              <a:t>Estatura/talla</a:t>
            </a:r>
          </a:p>
        </p:txBody>
      </p:sp>
      <p:pic>
        <p:nvPicPr>
          <p:cNvPr id="16"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306896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946969" y="3698454"/>
            <a:ext cx="68772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Peso liso/magro (masa corporal activa)</a:t>
            </a:r>
          </a:p>
          <a:p>
            <a:pPr algn="l">
              <a:lnSpc>
                <a:spcPct val="80000"/>
              </a:lnSpc>
            </a:pPr>
            <a:r>
              <a:rPr lang="es-PR" altLang="es-PR" sz="2800" b="1" dirty="0">
                <a:latin typeface="Arial" panose="020B0604020202020204" pitchFamily="34" charset="0"/>
                <a:cs typeface="Arial" panose="020B0604020202020204" pitchFamily="34" charset="0"/>
              </a:rPr>
              <a:t>vs. peso graso</a:t>
            </a:r>
          </a:p>
        </p:txBody>
      </p:sp>
      <p:pic>
        <p:nvPicPr>
          <p:cNvPr id="18"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363887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6"/>
          <p:cNvSpPr txBox="1">
            <a:spLocks noChangeArrowheads="1"/>
          </p:cNvSpPr>
          <p:nvPr/>
        </p:nvSpPr>
        <p:spPr bwMode="auto">
          <a:xfrm>
            <a:off x="946969" y="4574754"/>
            <a:ext cx="555953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Peso total (masa corporal total)</a:t>
            </a:r>
          </a:p>
        </p:txBody>
      </p:sp>
      <p:pic>
        <p:nvPicPr>
          <p:cNvPr id="20"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450912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8"/>
          <p:cNvSpPr txBox="1">
            <a:spLocks noChangeArrowheads="1"/>
          </p:cNvSpPr>
          <p:nvPr/>
        </p:nvSpPr>
        <p:spPr bwMode="auto">
          <a:xfrm>
            <a:off x="946969" y="5184354"/>
            <a:ext cx="6729663"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Tipos físicos (</a:t>
            </a:r>
            <a:r>
              <a:rPr lang="es-PR" altLang="es-PR" sz="2800" b="1" dirty="0" err="1">
                <a:latin typeface="Arial" panose="020B0604020202020204" pitchFamily="34" charset="0"/>
                <a:cs typeface="Arial" panose="020B0604020202020204" pitchFamily="34" charset="0"/>
              </a:rPr>
              <a:t>endomorfo</a:t>
            </a:r>
            <a:r>
              <a:rPr lang="es-PR" altLang="es-PR" sz="2800" b="1" dirty="0">
                <a:latin typeface="Arial" panose="020B0604020202020204" pitchFamily="34" charset="0"/>
                <a:cs typeface="Arial" panose="020B0604020202020204" pitchFamily="34" charset="0"/>
              </a:rPr>
              <a:t>, </a:t>
            </a:r>
            <a:r>
              <a:rPr lang="es-PR" altLang="es-PR" sz="2800" b="1" dirty="0" err="1">
                <a:latin typeface="Arial" panose="020B0604020202020204" pitchFamily="34" charset="0"/>
                <a:cs typeface="Arial" panose="020B0604020202020204" pitchFamily="34" charset="0"/>
              </a:rPr>
              <a:t>ectomorfo</a:t>
            </a:r>
            <a:r>
              <a:rPr lang="es-PR" altLang="es-PR" sz="2800" b="1" dirty="0">
                <a:latin typeface="Arial" panose="020B0604020202020204" pitchFamily="34" charset="0"/>
                <a:cs typeface="Arial" panose="020B0604020202020204" pitchFamily="34" charset="0"/>
              </a:rPr>
              <a:t> y</a:t>
            </a:r>
          </a:p>
          <a:p>
            <a:pPr algn="l">
              <a:lnSpc>
                <a:spcPct val="80000"/>
              </a:lnSpc>
            </a:pPr>
            <a:r>
              <a:rPr lang="es-PR" altLang="es-PR" sz="2800" b="1" dirty="0" err="1">
                <a:latin typeface="Arial" panose="020B0604020202020204" pitchFamily="34" charset="0"/>
                <a:cs typeface="Arial" panose="020B0604020202020204" pitchFamily="34" charset="0"/>
              </a:rPr>
              <a:t>mesomorfo</a:t>
            </a:r>
            <a:r>
              <a:rPr lang="es-PR" altLang="es-PR" sz="2800" b="1" dirty="0">
                <a:latin typeface="Arial" panose="020B0604020202020204" pitchFamily="34" charset="0"/>
                <a:cs typeface="Arial" panose="020B0604020202020204" pitchFamily="34" charset="0"/>
              </a:rPr>
              <a:t>)</a:t>
            </a:r>
          </a:p>
        </p:txBody>
      </p:sp>
      <p:pic>
        <p:nvPicPr>
          <p:cNvPr id="22" name="Picture 9"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5101901"/>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3"/>
          <p:cNvSpPr txBox="1">
            <a:spLocks noChangeArrowheads="1"/>
          </p:cNvSpPr>
          <p:nvPr/>
        </p:nvSpPr>
        <p:spPr bwMode="auto">
          <a:xfrm>
            <a:off x="923157" y="6098754"/>
            <a:ext cx="607570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Fluidos/líquidos (agua) vs. sólidos</a:t>
            </a:r>
          </a:p>
        </p:txBody>
      </p:sp>
      <p:pic>
        <p:nvPicPr>
          <p:cNvPr id="24" name="Picture 14"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6021288"/>
            <a:ext cx="457200" cy="415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22495677"/>
      </p:ext>
    </p:extLst>
  </p:cSld>
  <p:clrMapOvr>
    <a:masterClrMapping/>
  </p:clrMapOvr>
  <p:transition spd="slow">
    <p:wipe dir="u"/>
    <p:sndAc>
      <p:stSnd>
        <p:snd r:embed="rId4" name="breeze.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
          <p:cNvSpPr>
            <a:spLocks noChangeArrowheads="1" noChangeShapeType="1" noTextEdit="1"/>
          </p:cNvSpPr>
          <p:nvPr/>
        </p:nvSpPr>
        <p:spPr bwMode="auto">
          <a:xfrm>
            <a:off x="2051720" y="692696"/>
            <a:ext cx="4951095" cy="6595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DEFINIENDO</a:t>
            </a:r>
          </a:p>
        </p:txBody>
      </p:sp>
      <p:sp>
        <p:nvSpPr>
          <p:cNvPr id="5" name="WordArt 3"/>
          <p:cNvSpPr>
            <a:spLocks noChangeArrowheads="1" noChangeShapeType="1" noTextEdit="1"/>
          </p:cNvSpPr>
          <p:nvPr/>
        </p:nvSpPr>
        <p:spPr bwMode="auto">
          <a:xfrm>
            <a:off x="1554351" y="5517232"/>
            <a:ext cx="5897969" cy="8640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 FÍSICA</a:t>
            </a:r>
          </a:p>
        </p:txBody>
      </p:sp>
      <p:pic>
        <p:nvPicPr>
          <p:cNvPr id="6" name="Picture 4" descr="Bik-Mt2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009" y="1504629"/>
            <a:ext cx="5278129" cy="39585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42132" y="2492077"/>
            <a:ext cx="7847020"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600" b="1">
                <a:latin typeface="Arial" panose="020B0604020202020204" pitchFamily="34" charset="0"/>
                <a:cs typeface="Arial" panose="020B0604020202020204" pitchFamily="34" charset="0"/>
              </a:rPr>
              <a:t>La estatura la determinan los factores genéticos</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249207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842132" y="3140968"/>
            <a:ext cx="7906332"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a:latin typeface="Arial" panose="020B0604020202020204" pitchFamily="34" charset="0"/>
                <a:cs typeface="Arial" panose="020B0604020202020204" pitchFamily="34" charset="0"/>
              </a:rPr>
              <a:t>El peso magro puede desarrollarse mediante </a:t>
            </a:r>
          </a:p>
          <a:p>
            <a:pPr algn="l">
              <a:lnSpc>
                <a:spcPct val="80000"/>
              </a:lnSpc>
            </a:pPr>
            <a:r>
              <a:rPr lang="es-PR" altLang="es-PR" sz="2600" b="1">
                <a:latin typeface="Arial" panose="020B0604020202020204" pitchFamily="34" charset="0"/>
                <a:cs typeface="Arial" panose="020B0604020202020204" pitchFamily="34" charset="0"/>
              </a:rPr>
              <a:t>ejercicios generales para desarrollo muscular, y</a:t>
            </a:r>
          </a:p>
          <a:p>
            <a:pPr algn="l">
              <a:lnSpc>
                <a:spcPct val="80000"/>
              </a:lnSpc>
            </a:pPr>
            <a:r>
              <a:rPr lang="es-PR" altLang="es-PR" sz="2600" b="1">
                <a:latin typeface="Arial" panose="020B0604020202020204" pitchFamily="34" charset="0"/>
                <a:cs typeface="Arial" panose="020B0604020202020204" pitchFamily="34" charset="0"/>
              </a:rPr>
              <a:t>a través de un programa de ejercicios con pesas</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3074690"/>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2768815" y="658514"/>
            <a:ext cx="6051657" cy="4662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7" name="WordArt 7"/>
          <p:cNvSpPr>
            <a:spLocks noChangeArrowheads="1" noChangeShapeType="1" noTextEdit="1"/>
          </p:cNvSpPr>
          <p:nvPr/>
        </p:nvSpPr>
        <p:spPr bwMode="auto">
          <a:xfrm>
            <a:off x="3560903" y="1344314"/>
            <a:ext cx="4523358" cy="3810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ENTRENAMIENTO -</a:t>
            </a:r>
          </a:p>
        </p:txBody>
      </p:sp>
      <p:sp>
        <p:nvSpPr>
          <p:cNvPr id="8" name="WordArt 8"/>
          <p:cNvSpPr>
            <a:spLocks noChangeArrowheads="1" noChangeShapeType="1" noTextEdit="1"/>
          </p:cNvSpPr>
          <p:nvPr/>
        </p:nvSpPr>
        <p:spPr bwMode="auto">
          <a:xfrm>
            <a:off x="4136967" y="1877714"/>
            <a:ext cx="3312368" cy="3810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(Desarrollo)</a:t>
            </a:r>
          </a:p>
        </p:txBody>
      </p:sp>
      <p:sp>
        <p:nvSpPr>
          <p:cNvPr id="9" name="Text Box 9"/>
          <p:cNvSpPr txBox="1">
            <a:spLocks noChangeArrowheads="1"/>
          </p:cNvSpPr>
          <p:nvPr/>
        </p:nvSpPr>
        <p:spPr bwMode="auto">
          <a:xfrm>
            <a:off x="842132" y="4437112"/>
            <a:ext cx="7419019"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Los tipos físicos los determina también hasta</a:t>
            </a:r>
          </a:p>
          <a:p>
            <a:pPr algn="l">
              <a:lnSpc>
                <a:spcPct val="80000"/>
              </a:lnSpc>
            </a:pPr>
            <a:r>
              <a:rPr lang="es-PR" altLang="es-PR" sz="2600" b="1" dirty="0">
                <a:latin typeface="Arial" panose="020B0604020202020204" pitchFamily="34" charset="0"/>
                <a:cs typeface="Arial" panose="020B0604020202020204" pitchFamily="34" charset="0"/>
              </a:rPr>
              <a:t>cierto grado la herencia</a:t>
            </a:r>
          </a:p>
        </p:txBody>
      </p:sp>
      <p:pic>
        <p:nvPicPr>
          <p:cNvPr id="10"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441930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1"/>
          <p:cNvSpPr txBox="1">
            <a:spLocks noChangeArrowheads="1"/>
          </p:cNvSpPr>
          <p:nvPr/>
        </p:nvSpPr>
        <p:spPr bwMode="auto">
          <a:xfrm>
            <a:off x="842132" y="5400740"/>
            <a:ext cx="786305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El peso total del individuo puede ser modificado</a:t>
            </a:r>
          </a:p>
          <a:p>
            <a:pPr algn="l">
              <a:lnSpc>
                <a:spcPct val="80000"/>
              </a:lnSpc>
            </a:pPr>
            <a:r>
              <a:rPr lang="es-PR" altLang="es-PR" sz="2600" b="1" dirty="0">
                <a:latin typeface="Arial" panose="020B0604020202020204" pitchFamily="34" charset="0"/>
                <a:cs typeface="Arial" panose="020B0604020202020204" pitchFamily="34" charset="0"/>
              </a:rPr>
              <a:t>mediante los cambios en el balance calórico</a:t>
            </a:r>
          </a:p>
          <a:p>
            <a:pPr algn="l">
              <a:lnSpc>
                <a:spcPct val="80000"/>
              </a:lnSpc>
            </a:pPr>
            <a:r>
              <a:rPr lang="es-PR" altLang="es-PR" sz="2600" b="1" dirty="0">
                <a:latin typeface="Arial" panose="020B0604020202020204" pitchFamily="34" charset="0"/>
                <a:cs typeface="Arial" panose="020B0604020202020204" pitchFamily="34" charset="0"/>
              </a:rPr>
              <a:t>(ingesta calórica vs. gasto calórico)</a:t>
            </a:r>
          </a:p>
        </p:txBody>
      </p:sp>
      <p:pic>
        <p:nvPicPr>
          <p:cNvPr id="12" name="Picture 12"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5367040"/>
            <a:ext cx="442395" cy="403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tri-sf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40" y="431501"/>
            <a:ext cx="2133600" cy="18272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8342926"/>
      </p:ext>
    </p:extLst>
  </p:cSld>
  <p:clrMapOvr>
    <a:masterClrMapping/>
  </p:clrMapOvr>
  <p:transition spd="slow">
    <p:wipe dir="r"/>
    <p:sndAc>
      <p:stSnd>
        <p:snd r:embed="rId4" name="breeze.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95536" y="764704"/>
            <a:ext cx="8280920" cy="52286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691680" y="5739234"/>
            <a:ext cx="5805777" cy="6420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CON DESTREZAS</a:t>
            </a:r>
          </a:p>
        </p:txBody>
      </p:sp>
      <p:pic>
        <p:nvPicPr>
          <p:cNvPr id="4" name="Picture 4" descr="Ten-Bak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1466737"/>
            <a:ext cx="5568619" cy="41764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7376319"/>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4"/>
          <p:cNvSpPr>
            <a:spLocks noChangeArrowheads="1" noChangeShapeType="1" noTextEdit="1"/>
          </p:cNvSpPr>
          <p:nvPr/>
        </p:nvSpPr>
        <p:spPr bwMode="auto">
          <a:xfrm>
            <a:off x="550863" y="1057672"/>
            <a:ext cx="7788275"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 APTITUD FÍSiCA:</a:t>
            </a:r>
          </a:p>
        </p:txBody>
      </p:sp>
      <p:sp>
        <p:nvSpPr>
          <p:cNvPr id="4" name="WordArt 15"/>
          <p:cNvSpPr>
            <a:spLocks noChangeArrowheads="1" noChangeShapeType="1" noTextEdit="1"/>
          </p:cNvSpPr>
          <p:nvPr/>
        </p:nvSpPr>
        <p:spPr bwMode="auto">
          <a:xfrm>
            <a:off x="323528" y="1819672"/>
            <a:ext cx="8424936" cy="4572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Relacionados con las Destrezas -</a:t>
            </a:r>
          </a:p>
        </p:txBody>
      </p:sp>
      <p:sp>
        <p:nvSpPr>
          <p:cNvPr id="9" name="Oval 8"/>
          <p:cNvSpPr/>
          <p:nvPr/>
        </p:nvSpPr>
        <p:spPr>
          <a:xfrm>
            <a:off x="1232520" y="4189098"/>
            <a:ext cx="2907432" cy="1616166"/>
          </a:xfrm>
          <a:prstGeom prst="ellipse">
            <a:avLst/>
          </a:prstGeom>
          <a:solidFill>
            <a:srgbClr val="00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0" name="Text Box 2"/>
          <p:cNvSpPr txBox="1">
            <a:spLocks noChangeArrowheads="1"/>
          </p:cNvSpPr>
          <p:nvPr/>
        </p:nvSpPr>
        <p:spPr bwMode="auto">
          <a:xfrm>
            <a:off x="1808432" y="4701170"/>
            <a:ext cx="1755609"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Balance</a:t>
            </a:r>
          </a:p>
        </p:txBody>
      </p:sp>
      <p:sp>
        <p:nvSpPr>
          <p:cNvPr id="11" name="Oval 10"/>
          <p:cNvSpPr/>
          <p:nvPr/>
        </p:nvSpPr>
        <p:spPr>
          <a:xfrm>
            <a:off x="5048944" y="2996952"/>
            <a:ext cx="2907432" cy="1616166"/>
          </a:xfrm>
          <a:prstGeom prst="ellipse">
            <a:avLst/>
          </a:prstGeom>
          <a:solidFill>
            <a:srgbClr val="00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2" name="Text Box 2"/>
          <p:cNvSpPr txBox="1">
            <a:spLocks noChangeArrowheads="1"/>
          </p:cNvSpPr>
          <p:nvPr/>
        </p:nvSpPr>
        <p:spPr bwMode="auto">
          <a:xfrm>
            <a:off x="5624856" y="3509024"/>
            <a:ext cx="1755609"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Rapidez</a:t>
            </a:r>
          </a:p>
        </p:txBody>
      </p:sp>
      <p:sp>
        <p:nvSpPr>
          <p:cNvPr id="13" name="Oval 12"/>
          <p:cNvSpPr/>
          <p:nvPr/>
        </p:nvSpPr>
        <p:spPr>
          <a:xfrm>
            <a:off x="107504" y="3036970"/>
            <a:ext cx="2907432" cy="1616166"/>
          </a:xfrm>
          <a:prstGeom prst="ellipse">
            <a:avLst/>
          </a:prstGeom>
          <a:solidFill>
            <a:srgbClr val="66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4" name="Text Box 2"/>
          <p:cNvSpPr txBox="1">
            <a:spLocks noChangeArrowheads="1"/>
          </p:cNvSpPr>
          <p:nvPr/>
        </p:nvSpPr>
        <p:spPr bwMode="auto">
          <a:xfrm>
            <a:off x="660973" y="3509024"/>
            <a:ext cx="1800493"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Agilidad</a:t>
            </a:r>
          </a:p>
        </p:txBody>
      </p:sp>
      <p:sp>
        <p:nvSpPr>
          <p:cNvPr id="17" name="Oval 16"/>
          <p:cNvSpPr/>
          <p:nvPr/>
        </p:nvSpPr>
        <p:spPr>
          <a:xfrm>
            <a:off x="6129064" y="4077072"/>
            <a:ext cx="2907432" cy="1616166"/>
          </a:xfrm>
          <a:prstGeom prst="ellipse">
            <a:avLst/>
          </a:prstGeom>
          <a:solidFill>
            <a:srgbClr val="FF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8" name="Text Box 2"/>
          <p:cNvSpPr txBox="1">
            <a:spLocks noChangeArrowheads="1"/>
          </p:cNvSpPr>
          <p:nvPr/>
        </p:nvSpPr>
        <p:spPr bwMode="auto">
          <a:xfrm>
            <a:off x="6636851" y="4589144"/>
            <a:ext cx="1891865"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Potencia</a:t>
            </a:r>
          </a:p>
        </p:txBody>
      </p:sp>
      <p:sp>
        <p:nvSpPr>
          <p:cNvPr id="19" name="Oval 18"/>
          <p:cNvSpPr/>
          <p:nvPr/>
        </p:nvSpPr>
        <p:spPr>
          <a:xfrm>
            <a:off x="2528664" y="2964962"/>
            <a:ext cx="2907432" cy="1616166"/>
          </a:xfrm>
          <a:prstGeom prst="ellipse">
            <a:avLst/>
          </a:prstGeom>
          <a:solidFill>
            <a:srgbClr val="CC0000">
              <a:alpha val="73000"/>
            </a:srgbClr>
          </a:solidFill>
          <a:effectLst>
            <a:outerShdw blurRad="50800" dist="50800" dir="5400000" algn="ctr" rotWithShape="0">
              <a:srgbClr val="000000">
                <a:alpha val="43000"/>
              </a:srgbClr>
            </a:outerShdw>
            <a:reflection stA="37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20" name="Text Box 2"/>
          <p:cNvSpPr txBox="1">
            <a:spLocks noChangeArrowheads="1"/>
          </p:cNvSpPr>
          <p:nvPr/>
        </p:nvSpPr>
        <p:spPr bwMode="auto">
          <a:xfrm>
            <a:off x="2649324" y="3509024"/>
            <a:ext cx="2666114" cy="56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sz="3000" b="1" dirty="0" err="1">
                <a:solidFill>
                  <a:schemeClr val="bg1"/>
                </a:solidFill>
                <a:latin typeface="Arial" panose="020B0604020202020204" pitchFamily="34" charset="0"/>
                <a:cs typeface="Arial" panose="020B0604020202020204" pitchFamily="34" charset="0"/>
              </a:rPr>
              <a:t>Coordinaci</a:t>
            </a:r>
            <a:r>
              <a:rPr lang="en-US" altLang="es-PR" sz="3000" b="1" dirty="0" err="1">
                <a:solidFill>
                  <a:schemeClr val="bg1"/>
                </a:solidFill>
                <a:latin typeface="Arial" panose="020B0604020202020204" pitchFamily="34" charset="0"/>
                <a:cs typeface="Arial" panose="020B0604020202020204" pitchFamily="34" charset="0"/>
              </a:rPr>
              <a:t>ón</a:t>
            </a:r>
            <a:endParaRPr lang="es-PR" altLang="es-PR" sz="3000" b="1" dirty="0">
              <a:solidFill>
                <a:schemeClr val="bg1"/>
              </a:solidFill>
              <a:latin typeface="Arial" panose="020B0604020202020204" pitchFamily="34" charset="0"/>
              <a:cs typeface="Arial" panose="020B0604020202020204" pitchFamily="34" charset="0"/>
            </a:endParaRPr>
          </a:p>
        </p:txBody>
      </p:sp>
      <p:sp>
        <p:nvSpPr>
          <p:cNvPr id="21" name="Oval 20"/>
          <p:cNvSpPr/>
          <p:nvPr/>
        </p:nvSpPr>
        <p:spPr>
          <a:xfrm>
            <a:off x="3707904" y="4117090"/>
            <a:ext cx="2907432" cy="1616166"/>
          </a:xfrm>
          <a:prstGeom prst="ellipse">
            <a:avLst/>
          </a:prstGeom>
          <a:solidFill>
            <a:srgbClr val="FF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22" name="Text Box 2"/>
          <p:cNvSpPr txBox="1">
            <a:spLocks noChangeArrowheads="1"/>
          </p:cNvSpPr>
          <p:nvPr/>
        </p:nvSpPr>
        <p:spPr bwMode="auto">
          <a:xfrm>
            <a:off x="4082352" y="4365104"/>
            <a:ext cx="2158540" cy="113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Reacción</a:t>
            </a:r>
          </a:p>
          <a:p>
            <a:pPr algn="ctr">
              <a:lnSpc>
                <a:spcPct val="110000"/>
              </a:lnSpc>
            </a:pPr>
            <a:r>
              <a:rPr lang="en-US" altLang="es-PR" b="1" dirty="0">
                <a:solidFill>
                  <a:schemeClr val="bg1"/>
                </a:solidFill>
                <a:latin typeface="Arial" panose="020B0604020202020204" pitchFamily="34" charset="0"/>
                <a:cs typeface="Arial" panose="020B0604020202020204" pitchFamily="34" charset="0"/>
              </a:rPr>
              <a:t>Al </a:t>
            </a:r>
            <a:r>
              <a:rPr lang="en-US" altLang="es-PR" b="1" dirty="0" err="1">
                <a:solidFill>
                  <a:schemeClr val="bg1"/>
                </a:solidFill>
                <a:latin typeface="Arial" panose="020B0604020202020204" pitchFamily="34" charset="0"/>
                <a:cs typeface="Arial" panose="020B0604020202020204" pitchFamily="34" charset="0"/>
              </a:rPr>
              <a:t>Tiempo</a:t>
            </a:r>
            <a:endParaRPr lang="es-PR" altLang="es-PR"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3278389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breeze.wav"/>
          </p:stSnd>
        </p:sndAc>
      </p:transition>
    </mc:Choice>
    <mc:Fallback xmlns="">
      <p:transition spd="slow">
        <p:fade/>
        <p:sndAc>
          <p:stSnd>
            <p:snd r:embed="rId5" name="breeze.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3"/>
          <p:cNvSpPr>
            <a:spLocks noChangeArrowheads="1" noChangeShapeType="1" noTextEdit="1"/>
          </p:cNvSpPr>
          <p:nvPr/>
        </p:nvSpPr>
        <p:spPr bwMode="auto">
          <a:xfrm>
            <a:off x="4283968" y="765448"/>
            <a:ext cx="44958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 </a:t>
            </a:r>
          </a:p>
        </p:txBody>
      </p:sp>
      <p:sp>
        <p:nvSpPr>
          <p:cNvPr id="13" name="WordArt 14"/>
          <p:cNvSpPr>
            <a:spLocks noChangeArrowheads="1" noChangeShapeType="1" noTextEdit="1"/>
          </p:cNvSpPr>
          <p:nvPr/>
        </p:nvSpPr>
        <p:spPr bwMode="auto">
          <a:xfrm>
            <a:off x="4283968" y="1679848"/>
            <a:ext cx="4305300" cy="381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RELACIONADA CON DESTREZAS</a:t>
            </a:r>
          </a:p>
        </p:txBody>
      </p:sp>
      <p:sp>
        <p:nvSpPr>
          <p:cNvPr id="6" name="Text Box 15"/>
          <p:cNvSpPr txBox="1">
            <a:spLocks noChangeArrowheads="1"/>
          </p:cNvSpPr>
          <p:nvPr/>
        </p:nvSpPr>
        <p:spPr bwMode="auto">
          <a:xfrm>
            <a:off x="381000" y="2483018"/>
            <a:ext cx="8534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s-PR" altLang="es-PR" sz="4000" b="1" dirty="0">
                <a:latin typeface="Arial" panose="020B0604020202020204" pitchFamily="34" charset="0"/>
                <a:cs typeface="Arial" panose="020B0604020202020204" pitchFamily="34" charset="0"/>
              </a:rPr>
              <a:t>Los componentes de la aptitud física que son importantes para el éxito en actividades de destrezas y eventos atléticos; se incluyen, tradicionalmente, la agilidad, balance, coordinación, potencia, reacción al tiempo y </a:t>
            </a:r>
            <a:r>
              <a:rPr lang="es-PR" altLang="es-PR" sz="4000" b="1" dirty="0" err="1">
                <a:latin typeface="Arial" panose="020B0604020202020204" pitchFamily="34" charset="0"/>
                <a:cs typeface="Arial" panose="020B0604020202020204" pitchFamily="34" charset="0"/>
              </a:rPr>
              <a:t>rapidéz</a:t>
            </a:r>
            <a:r>
              <a:rPr lang="es-PR" altLang="es-PR" sz="4000" b="1" dirty="0">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70" y="401365"/>
            <a:ext cx="3528392" cy="2252165"/>
          </a:xfrm>
          <a:prstGeom prst="rect">
            <a:avLst/>
          </a:prstGeom>
          <a:effectLst>
            <a:softEdge rad="317500"/>
          </a:effectLst>
        </p:spPr>
      </p:pic>
    </p:spTree>
    <p:custDataLst>
      <p:tags r:id="rId1"/>
    </p:custDataLst>
    <p:extLst>
      <p:ext uri="{BB962C8B-B14F-4D97-AF65-F5344CB8AC3E}">
        <p14:creationId xmlns:p14="http://schemas.microsoft.com/office/powerpoint/2010/main" val="2850559461"/>
      </p:ext>
    </p:extLst>
  </p:cSld>
  <p:clrMapOvr>
    <a:masterClrMapping/>
  </p:clrMapOvr>
  <mc:AlternateContent xmlns:mc="http://schemas.openxmlformats.org/markup-compatibility/2006" xmlns:p14="http://schemas.microsoft.com/office/powerpoint/2010/main">
    <mc:Choice Requires="p14">
      <p:transition spd="slow" p14:dur="800">
        <p14:flythrough dir="out"/>
        <p:sndAc>
          <p:stSnd>
            <p:snd r:embed="rId4" name="breeze.wav"/>
          </p:stSnd>
        </p:sndAc>
      </p:transition>
    </mc:Choice>
    <mc:Fallback xmlns="">
      <p:transition spd="slow">
        <p:fade/>
        <p:sndAc>
          <p:stSnd>
            <p:snd r:embed="rId6" name="breeze.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56169" y="3591014"/>
            <a:ext cx="853631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4000" b="1" dirty="0">
                <a:latin typeface="Arial" panose="020B0604020202020204" pitchFamily="34" charset="0"/>
                <a:cs typeface="Arial" panose="020B0604020202020204" pitchFamily="34" charset="0"/>
              </a:rPr>
              <a:t>Es la Capacidad de los Músculos</a:t>
            </a:r>
          </a:p>
          <a:p>
            <a:pPr algn="ctr">
              <a:lnSpc>
                <a:spcPct val="90000"/>
              </a:lnSpc>
            </a:pPr>
            <a:r>
              <a:rPr lang="es-PR" altLang="es-PR" sz="4000" b="1" dirty="0">
                <a:latin typeface="Arial" panose="020B0604020202020204" pitchFamily="34" charset="0"/>
                <a:cs typeface="Arial" panose="020B0604020202020204" pitchFamily="34" charset="0"/>
              </a:rPr>
              <a:t>para Funcionar Armoniosamente,</a:t>
            </a:r>
          </a:p>
          <a:p>
            <a:pPr algn="ctr">
              <a:lnSpc>
                <a:spcPct val="90000"/>
              </a:lnSpc>
            </a:pPr>
            <a:r>
              <a:rPr lang="es-PR" altLang="es-PR" sz="4000" b="1" dirty="0">
                <a:latin typeface="Arial" panose="020B0604020202020204" pitchFamily="34" charset="0"/>
                <a:cs typeface="Arial" panose="020B0604020202020204" pitchFamily="34" charset="0"/>
              </a:rPr>
              <a:t>Eficientemente, de donde Resulta</a:t>
            </a:r>
          </a:p>
          <a:p>
            <a:pPr algn="ctr">
              <a:lnSpc>
                <a:spcPct val="90000"/>
              </a:lnSpc>
            </a:pPr>
            <a:r>
              <a:rPr lang="es-PR" altLang="es-PR" sz="4000" b="1" dirty="0">
                <a:latin typeface="Arial" panose="020B0604020202020204" pitchFamily="34" charset="0"/>
                <a:cs typeface="Arial" panose="020B0604020202020204" pitchFamily="34" charset="0"/>
              </a:rPr>
              <a:t>un Movimiento Muscular</a:t>
            </a:r>
          </a:p>
          <a:p>
            <a:pPr algn="ctr">
              <a:lnSpc>
                <a:spcPct val="90000"/>
              </a:lnSpc>
            </a:pPr>
            <a:r>
              <a:rPr lang="es-PR" altLang="es-PR" sz="4000" b="1" dirty="0">
                <a:latin typeface="Arial" panose="020B0604020202020204" pitchFamily="34" charset="0"/>
                <a:cs typeface="Arial" panose="020B0604020202020204" pitchFamily="34" charset="0"/>
              </a:rPr>
              <a:t>Suave y Coordinado</a:t>
            </a:r>
          </a:p>
        </p:txBody>
      </p:sp>
      <p:sp>
        <p:nvSpPr>
          <p:cNvPr id="3" name="WordArt 3"/>
          <p:cNvSpPr>
            <a:spLocks noChangeArrowheads="1" noChangeShapeType="1" noTextEdit="1"/>
          </p:cNvSpPr>
          <p:nvPr/>
        </p:nvSpPr>
        <p:spPr bwMode="auto">
          <a:xfrm>
            <a:off x="4762500" y="854968"/>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762500" y="2226568"/>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MOTORA</a:t>
            </a:r>
          </a:p>
        </p:txBody>
      </p:sp>
      <p:pic>
        <p:nvPicPr>
          <p:cNvPr id="6" name="Picture 5" descr="ChilKik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598837"/>
            <a:ext cx="381000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858379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4" name="breeze.wav"/>
          </p:stSnd>
        </p:sndAc>
      </p:transition>
    </mc:Choice>
    <mc:Fallback xmlns="">
      <p:transition spd="slow">
        <p:circle/>
        <p:sndAc>
          <p:stSnd>
            <p:snd r:embed="rId6" name="breeze.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9512" y="4401686"/>
            <a:ext cx="871905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400" b="1">
                <a:latin typeface="Arial" panose="020B0604020202020204" pitchFamily="34" charset="0"/>
                <a:cs typeface="Arial" panose="020B0604020202020204" pitchFamily="34" charset="0"/>
              </a:rPr>
              <a:t>La Habilidad para Combinar</a:t>
            </a:r>
          </a:p>
          <a:p>
            <a:pPr algn="ctr"/>
            <a:r>
              <a:rPr lang="es-PR" altLang="es-PR" sz="4400" b="1">
                <a:latin typeface="Arial" panose="020B0604020202020204" pitchFamily="34" charset="0"/>
                <a:cs typeface="Arial" panose="020B0604020202020204" pitchFamily="34" charset="0"/>
              </a:rPr>
              <a:t>Movimientos Musculares</a:t>
            </a:r>
          </a:p>
          <a:p>
            <a:pPr algn="ctr"/>
            <a:r>
              <a:rPr lang="es-PR" altLang="es-PR" sz="4400" b="1">
                <a:latin typeface="Arial" panose="020B0604020202020204" pitchFamily="34" charset="0"/>
                <a:cs typeface="Arial" panose="020B0604020202020204" pitchFamily="34" charset="0"/>
              </a:rPr>
              <a:t>en una Forma Suelta y Eficiente</a:t>
            </a:r>
          </a:p>
        </p:txBody>
      </p:sp>
      <p:sp>
        <p:nvSpPr>
          <p:cNvPr id="3" name="WordArt 3"/>
          <p:cNvSpPr>
            <a:spLocks noChangeArrowheads="1" noChangeShapeType="1" noTextEdit="1"/>
          </p:cNvSpPr>
          <p:nvPr/>
        </p:nvSpPr>
        <p:spPr bwMode="auto">
          <a:xfrm>
            <a:off x="3491880" y="1905000"/>
            <a:ext cx="5256584" cy="101994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COORDINACIÓN</a:t>
            </a:r>
          </a:p>
        </p:txBody>
      </p:sp>
      <p:pic>
        <p:nvPicPr>
          <p:cNvPr id="4" name="Picture 4" descr="Rhythm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45186"/>
            <a:ext cx="3230563" cy="4038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23257201"/>
      </p:ext>
    </p:extLst>
  </p:cSld>
  <p:clrMapOvr>
    <a:masterClrMapping/>
  </p:clrMapOvr>
  <mc:AlternateContent xmlns:mc="http://schemas.openxmlformats.org/markup-compatibility/2006" xmlns:p14="http://schemas.microsoft.com/office/powerpoint/2010/main">
    <mc:Choice Requires="p14">
      <p:transition spd="slow" p14:dur="800">
        <p:diamond/>
        <p:sndAc>
          <p:stSnd>
            <p:snd r:embed="rId4" name="breeze.wav"/>
          </p:stSnd>
        </p:sndAc>
      </p:transition>
    </mc:Choice>
    <mc:Fallback xmlns="">
      <p:transition spd="slow">
        <p:diamond/>
        <p:sndAc>
          <p:stSnd>
            <p:snd r:embed="rId6" name="breeze.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29087" y="4514344"/>
            <a:ext cx="747993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000" b="1" dirty="0">
                <a:latin typeface="Arial" panose="020B0604020202020204" pitchFamily="34" charset="0"/>
                <a:cs typeface="Arial" panose="020B0604020202020204" pitchFamily="34" charset="0"/>
              </a:rPr>
              <a:t>La Habilidad para Controlar el</a:t>
            </a:r>
          </a:p>
          <a:p>
            <a:pPr algn="ctr"/>
            <a:r>
              <a:rPr lang="es-PR" altLang="es-PR" sz="4000" b="1" dirty="0">
                <a:latin typeface="Arial" panose="020B0604020202020204" pitchFamily="34" charset="0"/>
                <a:cs typeface="Arial" panose="020B0604020202020204" pitchFamily="34" charset="0"/>
              </a:rPr>
              <a:t>Cuerpo durante Actividades</a:t>
            </a:r>
          </a:p>
          <a:p>
            <a:pPr algn="ctr"/>
            <a:r>
              <a:rPr lang="es-PR" altLang="es-PR" sz="4000" b="1" dirty="0">
                <a:latin typeface="Arial" panose="020B0604020202020204" pitchFamily="34" charset="0"/>
                <a:cs typeface="Arial" panose="020B0604020202020204" pitchFamily="34" charset="0"/>
              </a:rPr>
              <a:t>que Requieren Equilibrio</a:t>
            </a:r>
          </a:p>
        </p:txBody>
      </p:sp>
      <p:sp>
        <p:nvSpPr>
          <p:cNvPr id="3" name="WordArt 3"/>
          <p:cNvSpPr>
            <a:spLocks noChangeArrowheads="1" noChangeShapeType="1" noTextEdit="1"/>
          </p:cNvSpPr>
          <p:nvPr/>
        </p:nvSpPr>
        <p:spPr bwMode="auto">
          <a:xfrm>
            <a:off x="4024064" y="2226568"/>
            <a:ext cx="47244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BALANCE</a:t>
            </a:r>
          </a:p>
        </p:txBody>
      </p:sp>
      <p:pic>
        <p:nvPicPr>
          <p:cNvPr id="4" name="Picture 4" descr="BBean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35" y="130634"/>
            <a:ext cx="3267877" cy="439866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025953"/>
      </p:ext>
    </p:extLst>
  </p:cSld>
  <p:clrMapOvr>
    <a:masterClrMapping/>
  </p:clrMapOvr>
  <p:transition spd="slow">
    <p:pull/>
    <p:sndAc>
      <p:stSnd>
        <p:snd r:embed="rId4" name="breeze.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5137720" y="2127518"/>
            <a:ext cx="3610744" cy="72008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AGILIDAD</a:t>
            </a:r>
          </a:p>
        </p:txBody>
      </p:sp>
      <p:pic>
        <p:nvPicPr>
          <p:cNvPr id="4" name="Picture 4" descr="Rugby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8" y="428974"/>
            <a:ext cx="5220072" cy="4174245"/>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629808" y="4257670"/>
            <a:ext cx="793518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400" b="1">
                <a:latin typeface="Arial" panose="020B0604020202020204" pitchFamily="34" charset="0"/>
                <a:cs typeface="Arial" panose="020B0604020202020204" pitchFamily="34" charset="0"/>
              </a:rPr>
              <a:t>La Habilidad para Cambiar la</a:t>
            </a:r>
          </a:p>
          <a:p>
            <a:pPr algn="ctr"/>
            <a:r>
              <a:rPr lang="es-PR" altLang="es-PR" sz="4400" b="1">
                <a:latin typeface="Arial" panose="020B0604020202020204" pitchFamily="34" charset="0"/>
                <a:cs typeface="Arial" panose="020B0604020202020204" pitchFamily="34" charset="0"/>
              </a:rPr>
              <a:t>Posición del Cuerpo con</a:t>
            </a:r>
          </a:p>
          <a:p>
            <a:pPr algn="ctr"/>
            <a:r>
              <a:rPr lang="es-PR" altLang="es-PR" sz="4400" b="1">
                <a:latin typeface="Arial" panose="020B0604020202020204" pitchFamily="34" charset="0"/>
                <a:cs typeface="Arial" panose="020B0604020202020204" pitchFamily="34" charset="0"/>
              </a:rPr>
              <a:t> Rapidez y Soltura</a:t>
            </a:r>
          </a:p>
        </p:txBody>
      </p:sp>
    </p:spTree>
    <p:custDataLst>
      <p:tags r:id="rId1"/>
    </p:custDataLst>
    <p:extLst>
      <p:ext uri="{BB962C8B-B14F-4D97-AF65-F5344CB8AC3E}">
        <p14:creationId xmlns:p14="http://schemas.microsoft.com/office/powerpoint/2010/main" val="564652972"/>
      </p:ext>
    </p:extLst>
  </p:cSld>
  <p:clrMapOvr>
    <a:masterClrMapping/>
  </p:clrMapOvr>
  <mc:AlternateContent xmlns:mc="http://schemas.openxmlformats.org/markup-compatibility/2006" xmlns:p14="http://schemas.microsoft.com/office/powerpoint/2010/main">
    <mc:Choice Requires="p14">
      <p:transition spd="slow" p14:dur="1600">
        <p14:gallery dir="l"/>
        <p:sndAc>
          <p:stSnd>
            <p:snd r:embed="rId4" name="breeze.wav"/>
          </p:stSnd>
        </p:sndAc>
      </p:transition>
    </mc:Choice>
    <mc:Fallback xmlns="">
      <p:transition spd="slow">
        <p:fade/>
        <p:sndAc>
          <p:stSnd>
            <p:snd r:embed="rId6" name="breeze.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92989" y="4401686"/>
            <a:ext cx="880882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400" b="1">
                <a:latin typeface="Arial" panose="020B0604020202020204" pitchFamily="34" charset="0"/>
                <a:cs typeface="Arial" panose="020B0604020202020204" pitchFamily="34" charset="0"/>
              </a:rPr>
              <a:t>La Habilidad para Colocar</a:t>
            </a:r>
          </a:p>
          <a:p>
            <a:pPr algn="ctr"/>
            <a:r>
              <a:rPr lang="es-PR" altLang="es-PR" sz="4400" b="1">
                <a:latin typeface="Arial" panose="020B0604020202020204" pitchFamily="34" charset="0"/>
                <a:cs typeface="Arial" panose="020B0604020202020204" pitchFamily="34" charset="0"/>
              </a:rPr>
              <a:t>el Cuerpo o un Objeto en Donde</a:t>
            </a:r>
          </a:p>
          <a:p>
            <a:pPr algn="ctr"/>
            <a:r>
              <a:rPr lang="es-PR" altLang="es-PR" sz="4400" b="1">
                <a:latin typeface="Arial" panose="020B0604020202020204" pitchFamily="34" charset="0"/>
                <a:cs typeface="Arial" panose="020B0604020202020204" pitchFamily="34" charset="0"/>
              </a:rPr>
              <a:t>se Desea que esté</a:t>
            </a:r>
          </a:p>
        </p:txBody>
      </p:sp>
      <p:sp>
        <p:nvSpPr>
          <p:cNvPr id="3" name="WordArt 3"/>
          <p:cNvSpPr>
            <a:spLocks noChangeArrowheads="1" noChangeShapeType="1" noTextEdit="1"/>
          </p:cNvSpPr>
          <p:nvPr/>
        </p:nvSpPr>
        <p:spPr bwMode="auto">
          <a:xfrm>
            <a:off x="4427984" y="1988840"/>
            <a:ext cx="4248472" cy="80392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PRECISIÓN</a:t>
            </a:r>
          </a:p>
        </p:txBody>
      </p:sp>
      <p:pic>
        <p:nvPicPr>
          <p:cNvPr id="4" name="Picture 4" descr="Pitchr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36" y="807739"/>
            <a:ext cx="4035756" cy="35013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009638"/>
      </p:ext>
    </p:extLst>
  </p:cSld>
  <p:clrMapOvr>
    <a:masterClrMapping/>
  </p:clrMapOvr>
  <p:transition spd="slow">
    <p:wheel spokes="1"/>
    <p:sndAc>
      <p:stSnd>
        <p:snd r:embed="rId4" name="breeze.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352800" y="136321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MOTORA</a:t>
            </a:r>
          </a:p>
        </p:txBody>
      </p:sp>
      <p:sp>
        <p:nvSpPr>
          <p:cNvPr id="3" name="WordArt 3"/>
          <p:cNvSpPr>
            <a:spLocks noChangeArrowheads="1" noChangeShapeType="1" noTextEdit="1"/>
          </p:cNvSpPr>
          <p:nvPr/>
        </p:nvSpPr>
        <p:spPr bwMode="auto">
          <a:xfrm>
            <a:off x="3429000" y="2811016"/>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sp>
        <p:nvSpPr>
          <p:cNvPr id="4" name="Text Box 4"/>
          <p:cNvSpPr txBox="1">
            <a:spLocks noChangeArrowheads="1"/>
          </p:cNvSpPr>
          <p:nvPr/>
        </p:nvSpPr>
        <p:spPr bwMode="auto">
          <a:xfrm>
            <a:off x="1109326" y="4442301"/>
            <a:ext cx="792717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600" b="1" dirty="0">
                <a:latin typeface="Arial" panose="020B0604020202020204" pitchFamily="34" charset="0"/>
                <a:cs typeface="Arial" panose="020B0604020202020204" pitchFamily="34" charset="0"/>
              </a:rPr>
              <a:t>Específico para la actividad</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86" y="4509120"/>
            <a:ext cx="760413" cy="692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1109326" y="5509101"/>
            <a:ext cx="694292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600" b="1" dirty="0">
                <a:latin typeface="Arial" panose="020B0604020202020204" pitchFamily="34" charset="0"/>
                <a:cs typeface="Arial" panose="020B0604020202020204" pitchFamily="34" charset="0"/>
              </a:rPr>
              <a:t>No puede ser entrenado</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86" y="5577507"/>
            <a:ext cx="760413" cy="692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KickSc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01216"/>
            <a:ext cx="2633663" cy="3657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213736"/>
      </p:ext>
    </p:extLst>
  </p:cSld>
  <p:clrMapOvr>
    <a:masterClrMapping/>
  </p:clrMapOvr>
  <p:transition spd="slow">
    <p:plus/>
    <p:sndAc>
      <p:stSnd>
        <p:snd r:embed="rId4" name="breeze.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324743" y="6093296"/>
            <a:ext cx="8567737"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206),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33" y="800708"/>
            <a:ext cx="3456384" cy="5184576"/>
          </a:xfrm>
          <a:prstGeom prst="rect">
            <a:avLst/>
          </a:prstGeom>
          <a:effectLst>
            <a:softEdge rad="127000"/>
          </a:effectLst>
        </p:spPr>
      </p:pic>
      <p:sp>
        <p:nvSpPr>
          <p:cNvPr id="9" name="Rectangle 2"/>
          <p:cNvSpPr>
            <a:spLocks noChangeArrowheads="1"/>
          </p:cNvSpPr>
          <p:nvPr/>
        </p:nvSpPr>
        <p:spPr bwMode="auto">
          <a:xfrm>
            <a:off x="3963540" y="692696"/>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dirty="0">
                <a:solidFill>
                  <a:srgbClr val="484876"/>
                </a:solidFill>
                <a:effectLst>
                  <a:outerShdw blurRad="38100" dist="38100" dir="2700000" algn="tl">
                    <a:srgbClr val="C0C0C0"/>
                  </a:outerShdw>
                </a:effectLst>
                <a:latin typeface="Arial Black" pitchFamily="34" charset="0"/>
              </a:rPr>
              <a:t>APTITUD FÍSICA</a:t>
            </a:r>
          </a:p>
        </p:txBody>
      </p:sp>
      <p:sp>
        <p:nvSpPr>
          <p:cNvPr id="10" name="Rectangle 3"/>
          <p:cNvSpPr>
            <a:spLocks noChangeArrowheads="1"/>
          </p:cNvSpPr>
          <p:nvPr/>
        </p:nvSpPr>
        <p:spPr bwMode="auto">
          <a:xfrm>
            <a:off x="3963540" y="1412776"/>
            <a:ext cx="4856163"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dirty="0">
                <a:latin typeface="Arial" charset="0"/>
                <a:cs typeface="Arial" charset="0"/>
              </a:rPr>
              <a:t>La capacidad de</a:t>
            </a:r>
          </a:p>
          <a:p>
            <a:pPr eaLnBrk="0" hangingPunct="0">
              <a:lnSpc>
                <a:spcPct val="90000"/>
              </a:lnSpc>
              <a:spcBef>
                <a:spcPct val="20000"/>
              </a:spcBef>
            </a:pPr>
            <a:r>
              <a:rPr lang="es-ES" altLang="es-PR" sz="3400" b="1" dirty="0">
                <a:latin typeface="Arial" charset="0"/>
                <a:cs typeface="Arial" charset="0"/>
              </a:rPr>
              <a:t>responder a las</a:t>
            </a:r>
          </a:p>
          <a:p>
            <a:pPr eaLnBrk="0" hangingPunct="0">
              <a:lnSpc>
                <a:spcPct val="90000"/>
              </a:lnSpc>
              <a:spcBef>
                <a:spcPct val="20000"/>
              </a:spcBef>
            </a:pPr>
            <a:r>
              <a:rPr lang="es-ES" altLang="es-PR" sz="3400" b="1" dirty="0">
                <a:latin typeface="Arial" charset="0"/>
                <a:cs typeface="Arial" charset="0"/>
              </a:rPr>
              <a:t>demandas físicas</a:t>
            </a:r>
          </a:p>
          <a:p>
            <a:pPr eaLnBrk="0" hangingPunct="0">
              <a:lnSpc>
                <a:spcPct val="90000"/>
              </a:lnSpc>
              <a:spcBef>
                <a:spcPct val="20000"/>
              </a:spcBef>
            </a:pPr>
            <a:r>
              <a:rPr lang="es-ES" altLang="es-PR" sz="3400" b="1" dirty="0">
                <a:latin typeface="Arial" charset="0"/>
                <a:cs typeface="Arial" charset="0"/>
              </a:rPr>
              <a:t>rutinarias, con</a:t>
            </a:r>
          </a:p>
          <a:p>
            <a:pPr eaLnBrk="0" hangingPunct="0">
              <a:lnSpc>
                <a:spcPct val="90000"/>
              </a:lnSpc>
              <a:spcBef>
                <a:spcPct val="20000"/>
              </a:spcBef>
            </a:pPr>
            <a:r>
              <a:rPr lang="es-ES" altLang="es-PR" sz="3400" b="1">
                <a:latin typeface="Arial" charset="0"/>
                <a:cs typeface="Arial" charset="0"/>
              </a:rPr>
              <a:t>suficiente </a:t>
            </a:r>
            <a:r>
              <a:rPr lang="es-ES" altLang="es-PR" sz="3400" b="1" dirty="0">
                <a:latin typeface="Arial" charset="0"/>
                <a:cs typeface="Arial" charset="0"/>
              </a:rPr>
              <a:t>reservas de</a:t>
            </a:r>
          </a:p>
          <a:p>
            <a:pPr eaLnBrk="0" hangingPunct="0">
              <a:lnSpc>
                <a:spcPct val="90000"/>
              </a:lnSpc>
              <a:spcBef>
                <a:spcPct val="20000"/>
              </a:spcBef>
            </a:pPr>
            <a:r>
              <a:rPr lang="es-ES" altLang="es-PR" sz="3400" b="1" dirty="0">
                <a:latin typeface="Arial" charset="0"/>
                <a:cs typeface="Arial" charset="0"/>
              </a:rPr>
              <a:t>energía para manejar</a:t>
            </a:r>
          </a:p>
          <a:p>
            <a:pPr eaLnBrk="0" hangingPunct="0">
              <a:lnSpc>
                <a:spcPct val="90000"/>
              </a:lnSpc>
              <a:spcBef>
                <a:spcPct val="20000"/>
              </a:spcBef>
            </a:pPr>
            <a:r>
              <a:rPr lang="es-ES" altLang="es-PR" sz="3400" b="1" dirty="0">
                <a:latin typeface="Arial" charset="0"/>
                <a:cs typeface="Arial" charset="0"/>
              </a:rPr>
              <a:t>efectivamente retos</a:t>
            </a:r>
          </a:p>
          <a:p>
            <a:pPr eaLnBrk="0" hangingPunct="0">
              <a:lnSpc>
                <a:spcPct val="90000"/>
              </a:lnSpc>
              <a:spcBef>
                <a:spcPct val="20000"/>
              </a:spcBef>
            </a:pPr>
            <a:r>
              <a:rPr lang="es-ES" altLang="es-PR" sz="3400" b="1" dirty="0">
                <a:latin typeface="Arial" charset="0"/>
                <a:cs typeface="Arial" charset="0"/>
              </a:rPr>
              <a:t>de carácter súbitos</a:t>
            </a:r>
          </a:p>
        </p:txBody>
      </p:sp>
    </p:spTree>
    <p:custDataLst>
      <p:tags r:id="rId1"/>
    </p:custDataLst>
    <p:extLst>
      <p:ext uri="{BB962C8B-B14F-4D97-AF65-F5344CB8AC3E}">
        <p14:creationId xmlns:p14="http://schemas.microsoft.com/office/powerpoint/2010/main" val="970823236"/>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4716016" y="15156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POTENCIA</a:t>
            </a:r>
          </a:p>
        </p:txBody>
      </p:sp>
      <p:sp>
        <p:nvSpPr>
          <p:cNvPr id="4" name="WordArt 4"/>
          <p:cNvSpPr>
            <a:spLocks noChangeArrowheads="1" noChangeShapeType="1" noTextEdit="1"/>
          </p:cNvSpPr>
          <p:nvPr/>
        </p:nvSpPr>
        <p:spPr bwMode="auto">
          <a:xfrm>
            <a:off x="4754116" y="28110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MUSCULAR</a:t>
            </a:r>
          </a:p>
        </p:txBody>
      </p:sp>
      <p:pic>
        <p:nvPicPr>
          <p:cNvPr id="5" name="Picture 5" descr="OlipW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68" y="613231"/>
            <a:ext cx="4267200" cy="394176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19965" y="4554994"/>
            <a:ext cx="8564396"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800" b="1" dirty="0">
                <a:latin typeface="Arial" panose="020B0604020202020204" pitchFamily="34" charset="0"/>
                <a:cs typeface="Arial" panose="020B0604020202020204" pitchFamily="34" charset="0"/>
              </a:rPr>
              <a:t>La Capacidad de un Músculo para</a:t>
            </a:r>
          </a:p>
          <a:p>
            <a:pPr algn="ctr"/>
            <a:r>
              <a:rPr lang="es-PR" altLang="es-PR" sz="3800" b="1" dirty="0">
                <a:latin typeface="Arial" panose="020B0604020202020204" pitchFamily="34" charset="0"/>
                <a:cs typeface="Arial" panose="020B0604020202020204" pitchFamily="34" charset="0"/>
              </a:rPr>
              <a:t>Ejercer una Fuerza o Movimiento</a:t>
            </a:r>
          </a:p>
          <a:p>
            <a:pPr algn="ctr"/>
            <a:r>
              <a:rPr lang="es-PR" altLang="es-PR" sz="3800" b="1" dirty="0">
                <a:latin typeface="Arial" panose="020B0604020202020204" pitchFamily="34" charset="0"/>
                <a:cs typeface="Arial" panose="020B0604020202020204" pitchFamily="34" charset="0"/>
              </a:rPr>
              <a:t>Máximo en el Menor Tiempo Posible</a:t>
            </a:r>
          </a:p>
        </p:txBody>
      </p:sp>
    </p:spTree>
    <p:custDataLst>
      <p:tags r:id="rId1"/>
    </p:custDataLst>
    <p:extLst>
      <p:ext uri="{BB962C8B-B14F-4D97-AF65-F5344CB8AC3E}">
        <p14:creationId xmlns:p14="http://schemas.microsoft.com/office/powerpoint/2010/main" val="3755826388"/>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4" name="breeze.wav"/>
          </p:stSnd>
        </p:sndAc>
      </p:transition>
    </mc:Choice>
    <mc:Fallback xmlns="">
      <p:transition spd="slow">
        <p:checker/>
        <p:sndAc>
          <p:stSnd>
            <p:snd r:embed="rId6" name="breeze.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12813" y="3442842"/>
            <a:ext cx="4347665"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a:solidFill>
                  <a:schemeClr val="tx1"/>
                </a:solidFill>
                <a:latin typeface="Arial" panose="020B0604020202020204" pitchFamily="34" charset="0"/>
                <a:cs typeface="Arial" panose="020B0604020202020204" pitchFamily="34" charset="0"/>
              </a:rPr>
              <a:t>Programa con pesas</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482752"/>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912813" y="5576442"/>
            <a:ext cx="4487126"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Programa isocinético</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57666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581400" y="1098848"/>
            <a:ext cx="5181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POTENCIA MUSCULAR</a:t>
            </a:r>
          </a:p>
        </p:txBody>
      </p:sp>
      <p:sp>
        <p:nvSpPr>
          <p:cNvPr id="7" name="WordArt 7"/>
          <p:cNvSpPr>
            <a:spLocks noChangeArrowheads="1" noChangeShapeType="1" noTextEdit="1"/>
          </p:cNvSpPr>
          <p:nvPr/>
        </p:nvSpPr>
        <p:spPr bwMode="auto">
          <a:xfrm>
            <a:off x="3657600" y="2013248"/>
            <a:ext cx="51816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pic>
        <p:nvPicPr>
          <p:cNvPr id="8" name="Picture 8" descr="WtLif-C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692696"/>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912813" y="4471542"/>
            <a:ext cx="481574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Ejercicios pliométricos</a:t>
            </a:r>
          </a:p>
        </p:txBody>
      </p:sp>
      <p:pic>
        <p:nvPicPr>
          <p:cNvPr id="10"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471765"/>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152" y="2719842"/>
            <a:ext cx="2804833" cy="3523572"/>
          </a:xfrm>
          <a:prstGeom prst="rect">
            <a:avLst/>
          </a:prstGeom>
        </p:spPr>
      </p:pic>
    </p:spTree>
    <p:custDataLst>
      <p:tags r:id="rId1"/>
    </p:custDataLst>
    <p:extLst>
      <p:ext uri="{BB962C8B-B14F-4D97-AF65-F5344CB8AC3E}">
        <p14:creationId xmlns:p14="http://schemas.microsoft.com/office/powerpoint/2010/main" val="1243655929"/>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breeze.wav"/>
          </p:stSnd>
        </p:sndAc>
      </p:transition>
    </mc:Choice>
    <mc:Fallback xmlns="">
      <p:transition spd="med">
        <p:fade/>
        <p:sndAc>
          <p:stSnd>
            <p:snd r:embed="rId8" name="breeze.wav"/>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08" y="563116"/>
            <a:ext cx="4368800" cy="3009900"/>
          </a:xfrm>
          <a:prstGeom prst="rect">
            <a:avLst/>
          </a:prstGeom>
        </p:spPr>
      </p:pic>
      <p:sp>
        <p:nvSpPr>
          <p:cNvPr id="7" name="WordArt 3"/>
          <p:cNvSpPr>
            <a:spLocks noChangeArrowheads="1" noChangeShapeType="1" noTextEdit="1"/>
          </p:cNvSpPr>
          <p:nvPr/>
        </p:nvSpPr>
        <p:spPr bwMode="auto">
          <a:xfrm>
            <a:off x="4762500" y="926976"/>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8" name="WordArt 4"/>
          <p:cNvSpPr>
            <a:spLocks noChangeArrowheads="1" noChangeShapeType="1" noTextEdit="1"/>
          </p:cNvSpPr>
          <p:nvPr/>
        </p:nvSpPr>
        <p:spPr bwMode="auto">
          <a:xfrm>
            <a:off x="4762500" y="2298576"/>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ANAERÓBICA</a:t>
            </a:r>
          </a:p>
        </p:txBody>
      </p:sp>
      <p:sp>
        <p:nvSpPr>
          <p:cNvPr id="9" name="Text Box 2"/>
          <p:cNvSpPr txBox="1">
            <a:spLocks noChangeArrowheads="1"/>
          </p:cNvSpPr>
          <p:nvPr/>
        </p:nvSpPr>
        <p:spPr bwMode="auto">
          <a:xfrm>
            <a:off x="416746" y="3573016"/>
            <a:ext cx="8350364" cy="291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400" b="1" dirty="0">
                <a:latin typeface="Arial" panose="020B0604020202020204" pitchFamily="34" charset="0"/>
                <a:cs typeface="Arial" panose="020B0604020202020204" pitchFamily="34" charset="0"/>
              </a:rPr>
              <a:t>La Habilidad del Cuerpo para</a:t>
            </a:r>
          </a:p>
          <a:p>
            <a:pPr algn="ctr">
              <a:lnSpc>
                <a:spcPct val="90000"/>
              </a:lnSpc>
            </a:pPr>
            <a:r>
              <a:rPr lang="es-PR" altLang="es-PR" sz="3400" b="1" dirty="0">
                <a:latin typeface="Arial" panose="020B0604020202020204" pitchFamily="34" charset="0"/>
                <a:cs typeface="Arial" panose="020B0604020202020204" pitchFamily="34" charset="0"/>
              </a:rPr>
              <a:t>Llevar a cabo un Movimiento</a:t>
            </a:r>
          </a:p>
          <a:p>
            <a:pPr algn="ctr">
              <a:lnSpc>
                <a:spcPct val="90000"/>
              </a:lnSpc>
            </a:pPr>
            <a:r>
              <a:rPr lang="es-PR" altLang="es-PR" sz="3400" b="1" dirty="0">
                <a:latin typeface="Arial" panose="020B0604020202020204" pitchFamily="34" charset="0"/>
                <a:cs typeface="Arial" panose="020B0604020202020204" pitchFamily="34" charset="0"/>
              </a:rPr>
              <a:t>a una alta Intensidad y Velocidad</a:t>
            </a:r>
          </a:p>
          <a:p>
            <a:pPr algn="ctr">
              <a:lnSpc>
                <a:spcPct val="90000"/>
              </a:lnSpc>
            </a:pPr>
            <a:r>
              <a:rPr lang="es-PR" altLang="es-PR" sz="3400" b="1" dirty="0">
                <a:latin typeface="Arial" panose="020B0604020202020204" pitchFamily="34" charset="0"/>
                <a:cs typeface="Arial" panose="020B0604020202020204" pitchFamily="34" charset="0"/>
              </a:rPr>
              <a:t>en donde la fuente Principal de Energía</a:t>
            </a:r>
          </a:p>
          <a:p>
            <a:pPr algn="ctr">
              <a:lnSpc>
                <a:spcPct val="90000"/>
              </a:lnSpc>
            </a:pPr>
            <a:r>
              <a:rPr lang="es-PR" altLang="es-PR" sz="3400" b="1" dirty="0">
                <a:latin typeface="Arial" panose="020B0604020202020204" pitchFamily="34" charset="0"/>
                <a:cs typeface="Arial" panose="020B0604020202020204" pitchFamily="34" charset="0"/>
              </a:rPr>
              <a:t> se provee con un suministro</a:t>
            </a:r>
          </a:p>
          <a:p>
            <a:pPr algn="ctr">
              <a:lnSpc>
                <a:spcPct val="90000"/>
              </a:lnSpc>
            </a:pPr>
            <a:r>
              <a:rPr lang="es-PR" altLang="es-PR" sz="3400" b="1" dirty="0">
                <a:latin typeface="Arial" panose="020B0604020202020204" pitchFamily="34" charset="0"/>
                <a:cs typeface="Arial" panose="020B0604020202020204" pitchFamily="34" charset="0"/>
              </a:rPr>
              <a:t>de Oxígeno Insuficiente</a:t>
            </a:r>
          </a:p>
        </p:txBody>
      </p:sp>
    </p:spTree>
    <p:custDataLst>
      <p:tags r:id="rId1"/>
    </p:custDataLst>
    <p:extLst>
      <p:ext uri="{BB962C8B-B14F-4D97-AF65-F5344CB8AC3E}">
        <p14:creationId xmlns:p14="http://schemas.microsoft.com/office/powerpoint/2010/main" val="1635656832"/>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breeze.wav"/>
          </p:stSnd>
        </p:sndAc>
      </p:transition>
    </mc:Choice>
    <mc:Fallback xmlns="">
      <p:transition spd="slow">
        <p:fade/>
        <p:sndAc>
          <p:stSnd>
            <p:snd r:embed="rId6" name="breeze.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576192" y="1093639"/>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3" name="WordArt 3"/>
          <p:cNvSpPr>
            <a:spLocks noChangeArrowheads="1" noChangeShapeType="1" noTextEdit="1"/>
          </p:cNvSpPr>
          <p:nvPr/>
        </p:nvSpPr>
        <p:spPr bwMode="auto">
          <a:xfrm>
            <a:off x="4499992" y="2770039"/>
            <a:ext cx="41910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SINÓNIMOS -</a:t>
            </a:r>
          </a:p>
        </p:txBody>
      </p:sp>
      <p:sp>
        <p:nvSpPr>
          <p:cNvPr id="4" name="Text Box 4"/>
          <p:cNvSpPr txBox="1">
            <a:spLocks noChangeArrowheads="1"/>
          </p:cNvSpPr>
          <p:nvPr/>
        </p:nvSpPr>
        <p:spPr bwMode="auto">
          <a:xfrm>
            <a:off x="1247044" y="4050358"/>
            <a:ext cx="28209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Velocidad</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9" y="4171726"/>
            <a:ext cx="595435" cy="54198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1259632" y="5395863"/>
            <a:ext cx="366799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Explosividad</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9" y="5502025"/>
            <a:ext cx="595435" cy="54198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5778542" y="4243551"/>
            <a:ext cx="2537874" cy="5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70000"/>
              </a:lnSpc>
            </a:pPr>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Potencia</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3790" y="4163196"/>
            <a:ext cx="618760" cy="5632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tartS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35" y="652091"/>
            <a:ext cx="4214546" cy="3139372"/>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1" name="WordArt 11"/>
          <p:cNvSpPr>
            <a:spLocks noChangeArrowheads="1" noChangeShapeType="1" noTextEdit="1"/>
          </p:cNvSpPr>
          <p:nvPr/>
        </p:nvSpPr>
        <p:spPr bwMode="auto">
          <a:xfrm>
            <a:off x="4576192" y="1801664"/>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Tree>
    <p:custDataLst>
      <p:tags r:id="rId1"/>
    </p:custDataLst>
    <p:extLst>
      <p:ext uri="{BB962C8B-B14F-4D97-AF65-F5344CB8AC3E}">
        <p14:creationId xmlns:p14="http://schemas.microsoft.com/office/powerpoint/2010/main" val="4226129072"/>
      </p:ext>
    </p:extLst>
  </p:cSld>
  <p:clrMapOvr>
    <a:masterClrMapping/>
  </p:clrMapOvr>
  <p:transition spd="slow">
    <p:wheel spokes="1"/>
    <p:sndAc>
      <p:stSnd>
        <p:snd r:embed="rId4" name="breeze.wav"/>
      </p:stSnd>
    </p:sndAc>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40804" y="3940845"/>
            <a:ext cx="79076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3000" b="1" dirty="0">
                <a:solidFill>
                  <a:schemeClr val="tx1"/>
                </a:solidFill>
                <a:latin typeface="Arial" panose="020B0604020202020204" pitchFamily="34" charset="0"/>
                <a:cs typeface="Arial" panose="020B0604020202020204" pitchFamily="34" charset="0"/>
              </a:rPr>
              <a:t>Ejercicios repetidos cortos a una alta</a:t>
            </a:r>
          </a:p>
          <a:p>
            <a:pPr algn="l">
              <a:lnSpc>
                <a:spcPct val="90000"/>
              </a:lnSpc>
            </a:pPr>
            <a:r>
              <a:rPr lang="es-PR" altLang="es-PR" sz="3000" b="1" dirty="0">
                <a:solidFill>
                  <a:schemeClr val="tx1"/>
                </a:solidFill>
                <a:latin typeface="Arial" panose="020B0604020202020204" pitchFamily="34" charset="0"/>
                <a:cs typeface="Arial" panose="020B0604020202020204" pitchFamily="34" charset="0"/>
              </a:rPr>
              <a:t>Intensidad y velocidad</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394471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840805" y="5055567"/>
            <a:ext cx="77739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3000" b="1" dirty="0">
                <a:solidFill>
                  <a:schemeClr val="tx1"/>
                </a:solidFill>
                <a:latin typeface="Arial" panose="020B0604020202020204" pitchFamily="34" charset="0"/>
                <a:cs typeface="Arial" panose="020B0604020202020204" pitchFamily="34" charset="0"/>
              </a:rPr>
              <a:t>Programa de ejercicios a </a:t>
            </a:r>
            <a:r>
              <a:rPr lang="es-PR" altLang="es-PR" sz="3000" b="1" dirty="0" err="1">
                <a:solidFill>
                  <a:schemeClr val="tx1"/>
                </a:solidFill>
                <a:latin typeface="Arial" panose="020B0604020202020204" pitchFamily="34" charset="0"/>
                <a:cs typeface="Arial" panose="020B0604020202020204" pitchFamily="34" charset="0"/>
              </a:rPr>
              <a:t>intérvalos</a:t>
            </a:r>
            <a:endParaRPr lang="es-PR" altLang="es-PR" sz="3000" b="1" dirty="0">
              <a:solidFill>
                <a:schemeClr val="tx1"/>
              </a:solidFill>
              <a:latin typeface="Arial" panose="020B0604020202020204" pitchFamily="34" charset="0"/>
              <a:cs typeface="Arial" panose="020B0604020202020204" pitchFamily="34" charset="0"/>
            </a:endParaRP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501975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840805" y="5847655"/>
            <a:ext cx="69715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3000" b="1" dirty="0">
                <a:solidFill>
                  <a:schemeClr val="tx1"/>
                </a:solidFill>
                <a:latin typeface="Arial" panose="020B0604020202020204" pitchFamily="34" charset="0"/>
                <a:cs typeface="Arial" panose="020B0604020202020204" pitchFamily="34" charset="0"/>
              </a:rPr>
              <a:t>Programa de ejercicios en circuito</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5811838"/>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urdle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384" y="646107"/>
            <a:ext cx="4038600" cy="2935287"/>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9"/>
          <p:cNvSpPr>
            <a:spLocks noChangeArrowheads="1" noChangeShapeType="1" noTextEdit="1"/>
          </p:cNvSpPr>
          <p:nvPr/>
        </p:nvSpPr>
        <p:spPr bwMode="auto">
          <a:xfrm>
            <a:off x="4576192" y="842392"/>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10" name="WordArt 10"/>
          <p:cNvSpPr>
            <a:spLocks noChangeArrowheads="1" noChangeShapeType="1" noTextEdit="1"/>
          </p:cNvSpPr>
          <p:nvPr/>
        </p:nvSpPr>
        <p:spPr bwMode="auto">
          <a:xfrm>
            <a:off x="4728592" y="2362200"/>
            <a:ext cx="3810000" cy="4572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MÉTODO DE</a:t>
            </a:r>
          </a:p>
        </p:txBody>
      </p:sp>
      <p:sp>
        <p:nvSpPr>
          <p:cNvPr id="11" name="WordArt 11"/>
          <p:cNvSpPr>
            <a:spLocks noChangeArrowheads="1" noChangeShapeType="1" noTextEdit="1"/>
          </p:cNvSpPr>
          <p:nvPr/>
        </p:nvSpPr>
        <p:spPr bwMode="auto">
          <a:xfrm>
            <a:off x="4576192" y="1451992"/>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
        <p:nvSpPr>
          <p:cNvPr id="12" name="WordArt 12"/>
          <p:cNvSpPr>
            <a:spLocks noChangeArrowheads="1" noChangeShapeType="1" noTextEdit="1"/>
          </p:cNvSpPr>
          <p:nvPr/>
        </p:nvSpPr>
        <p:spPr bwMode="auto">
          <a:xfrm>
            <a:off x="4652392" y="2971800"/>
            <a:ext cx="3810000" cy="4572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ENTRENAMIENTO</a:t>
            </a:r>
          </a:p>
        </p:txBody>
      </p:sp>
    </p:spTree>
    <p:custDataLst>
      <p:tags r:id="rId1"/>
    </p:custDataLst>
    <p:extLst>
      <p:ext uri="{BB962C8B-B14F-4D97-AF65-F5344CB8AC3E}">
        <p14:creationId xmlns:p14="http://schemas.microsoft.com/office/powerpoint/2010/main" val="4237598667"/>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4" name="breeze.wav"/>
          </p:stSnd>
        </p:sndAc>
      </p:transition>
    </mc:Choice>
    <mc:Fallback xmlns="">
      <p:transition spd="slow">
        <p:fade/>
        <p:sndAc>
          <p:stSnd>
            <p:snd r:embed="rId7" name="breeze.wav"/>
          </p:stSnd>
        </p:sndAc>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35" y="1186296"/>
            <a:ext cx="4343400" cy="2857500"/>
          </a:xfrm>
          <a:prstGeom prst="rect">
            <a:avLst/>
          </a:prstGeom>
        </p:spPr>
      </p:pic>
      <p:sp>
        <p:nvSpPr>
          <p:cNvPr id="6" name="WordArt 3"/>
          <p:cNvSpPr>
            <a:spLocks noChangeArrowheads="1" noChangeShapeType="1" noTextEdit="1"/>
          </p:cNvSpPr>
          <p:nvPr/>
        </p:nvSpPr>
        <p:spPr bwMode="auto">
          <a:xfrm>
            <a:off x="4762500" y="2132856"/>
            <a:ext cx="3985964" cy="86409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ESTABILIDAD</a:t>
            </a:r>
          </a:p>
        </p:txBody>
      </p:sp>
      <p:sp>
        <p:nvSpPr>
          <p:cNvPr id="7" name="Text Box 2"/>
          <p:cNvSpPr txBox="1">
            <a:spLocks noChangeArrowheads="1"/>
          </p:cNvSpPr>
          <p:nvPr/>
        </p:nvSpPr>
        <p:spPr bwMode="auto">
          <a:xfrm>
            <a:off x="293975" y="4433161"/>
            <a:ext cx="8742521" cy="158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dirty="0">
                <a:latin typeface="Arial" panose="020B0604020202020204" pitchFamily="34" charset="0"/>
                <a:cs typeface="Arial" panose="020B0604020202020204" pitchFamily="34" charset="0"/>
              </a:rPr>
              <a:t>La Capacidad de los Huesos y</a:t>
            </a:r>
          </a:p>
          <a:p>
            <a:pPr algn="ctr">
              <a:lnSpc>
                <a:spcPct val="90000"/>
              </a:lnSpc>
            </a:pPr>
            <a:r>
              <a:rPr lang="es-PR" altLang="es-PR" sz="3600" b="1" dirty="0">
                <a:latin typeface="Arial" panose="020B0604020202020204" pitchFamily="34" charset="0"/>
                <a:cs typeface="Arial" panose="020B0604020202020204" pitchFamily="34" charset="0"/>
              </a:rPr>
              <a:t>Coyunturas de Soportar las Tensiones </a:t>
            </a:r>
          </a:p>
          <a:p>
            <a:pPr algn="ctr">
              <a:lnSpc>
                <a:spcPct val="90000"/>
              </a:lnSpc>
            </a:pPr>
            <a:r>
              <a:rPr lang="es-PR" altLang="es-PR" sz="3600" b="1" dirty="0">
                <a:latin typeface="Arial" panose="020B0604020202020204" pitchFamily="34" charset="0"/>
                <a:cs typeface="Arial" panose="020B0604020202020204" pitchFamily="34" charset="0"/>
              </a:rPr>
              <a:t>de Movimientos Fuertes</a:t>
            </a:r>
          </a:p>
        </p:txBody>
      </p:sp>
    </p:spTree>
    <p:custDataLst>
      <p:tags r:id="rId1"/>
    </p:custDataLst>
    <p:extLst>
      <p:ext uri="{BB962C8B-B14F-4D97-AF65-F5344CB8AC3E}">
        <p14:creationId xmlns:p14="http://schemas.microsoft.com/office/powerpoint/2010/main" val="423848545"/>
      </p:ext>
    </p:extLst>
  </p:cSld>
  <p:clrMapOvr>
    <a:masterClrMapping/>
  </p:clrMapOvr>
  <mc:AlternateContent xmlns:mc="http://schemas.openxmlformats.org/markup-compatibility/2006" xmlns:p14="http://schemas.microsoft.com/office/powerpoint/2010/main">
    <mc:Choice Requires="p14">
      <p:transition spd="slow" p14:dur="1200">
        <p14:prism dir="d"/>
        <p:sndAc>
          <p:stSnd>
            <p:snd r:embed="rId4" name="breeze.wav"/>
          </p:stSnd>
        </p:sndAc>
      </p:transition>
    </mc:Choice>
    <mc:Fallback xmlns="">
      <p:transition spd="slow">
        <p:fade/>
        <p:sndAc>
          <p:stSnd>
            <p:snd r:embed="rId6" name="breeze.wav"/>
          </p:st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p:cNvSpPr>
          <p:nvPr/>
        </p:nvSpPr>
        <p:spPr bwMode="auto">
          <a:xfrm>
            <a:off x="971600" y="3284538"/>
            <a:ext cx="76676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40000"/>
              </a:lnSpc>
            </a:pPr>
            <a:r>
              <a:rPr lang="es-PR" altLang="es-PR" sz="8100" dirty="0">
                <a:solidFill>
                  <a:srgbClr val="FF0000"/>
                </a:solidFill>
                <a:effectLst>
                  <a:outerShdw blurRad="38100" dist="38100" dir="2700000" algn="tl">
                    <a:srgbClr val="C0C0C0"/>
                  </a:outerShdw>
                </a:effectLst>
                <a:latin typeface="Arial Black" pitchFamily="34" charset="0"/>
                <a:cs typeface="Arial" charset="0"/>
              </a:rPr>
              <a:t>GRACIAS</a:t>
            </a:r>
            <a:endParaRPr lang="es-PR" altLang="es-PR" sz="8100" i="1" dirty="0">
              <a:solidFill>
                <a:srgbClr val="FF0000"/>
              </a:solidFill>
              <a:effectLst>
                <a:outerShdw blurRad="38100" dist="38100" dir="2700000" algn="tl">
                  <a:srgbClr val="C0C0C0"/>
                </a:outerShdw>
              </a:effectLst>
              <a:latin typeface="Arial Black" pitchFamily="34" charset="0"/>
              <a:cs typeface="Arial" charset="0"/>
            </a:endParaRPr>
          </a:p>
        </p:txBody>
      </p:sp>
    </p:spTree>
    <p:custDataLst>
      <p:tags r:id="rId1"/>
    </p:custDataLst>
    <p:extLst>
      <p:ext uri="{BB962C8B-B14F-4D97-AF65-F5344CB8AC3E}">
        <p14:creationId xmlns:p14="http://schemas.microsoft.com/office/powerpoint/2010/main" val="3971440892"/>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chimes.wav"/>
          </p:stSnd>
        </p:sndAc>
      </p:transition>
    </mc:Choice>
    <mc:Fallback xmlns="">
      <p:transition spd="slow">
        <p:fade/>
        <p:sndAc>
          <p:stSnd>
            <p:snd r:embed="rId6" name="chimes.wav"/>
          </p:stSnd>
        </p:sndAc>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4644007" y="755950"/>
            <a:ext cx="4499993"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40000"/>
              </a:lnSpc>
            </a:pPr>
            <a:r>
              <a:rPr lang="es-PR" altLang="es-PR" sz="4800" dirty="0">
                <a:solidFill>
                  <a:srgbClr val="FF0000"/>
                </a:solidFill>
                <a:effectLst>
                  <a:outerShdw blurRad="38100" dist="38100" dir="2700000" algn="tl">
                    <a:srgbClr val="C0C0C0"/>
                  </a:outerShdw>
                </a:effectLst>
                <a:latin typeface="Arial Black" pitchFamily="34" charset="0"/>
                <a:cs typeface="Arial" charset="0"/>
              </a:rPr>
              <a:t>¿Preguntas?</a:t>
            </a:r>
            <a:endParaRPr lang="es-PR" altLang="es-PR" sz="4800" i="1" dirty="0">
              <a:solidFill>
                <a:srgbClr val="FF0000"/>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4" name="chimes.wav"/>
          </p:stSnd>
        </p:sndAc>
      </p:transition>
    </mc:Choice>
    <mc:Fallback xmlns="">
      <p:transition spd="slow">
        <p:fade/>
        <p:sndAc>
          <p:stSnd>
            <p:snd r:embed="rId6" name="chimes.wav"/>
          </p:stSnd>
        </p:sndAc>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2915816" y="836712"/>
            <a:ext cx="5256584"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30000"/>
              </a:lnSpc>
            </a:pPr>
            <a:r>
              <a:rPr lang="es-PR" altLang="es-PR" sz="6000" dirty="0">
                <a:solidFill>
                  <a:srgbClr val="484876"/>
                </a:solidFill>
                <a:effectLst>
                  <a:outerShdw blurRad="38100" dist="38100" dir="2700000" algn="tl">
                    <a:srgbClr val="C0C0C0"/>
                  </a:outerShdw>
                </a:effectLst>
                <a:latin typeface="Arial Black" pitchFamily="34" charset="0"/>
                <a:cs typeface="Arial" charset="0"/>
              </a:rPr>
              <a:t>CONTACTO:</a:t>
            </a:r>
          </a:p>
        </p:txBody>
      </p:sp>
      <p:sp>
        <p:nvSpPr>
          <p:cNvPr id="6" name="Text Box 5"/>
          <p:cNvSpPr txBox="1">
            <a:spLocks noChangeArrowheads="1"/>
          </p:cNvSpPr>
          <p:nvPr/>
        </p:nvSpPr>
        <p:spPr bwMode="auto">
          <a:xfrm>
            <a:off x="761627" y="2271677"/>
            <a:ext cx="80588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Correo</a:t>
            </a:r>
            <a:r>
              <a:rPr lang="en-US" altLang="es-PR" sz="2800" b="1" dirty="0">
                <a:latin typeface="Arial" charset="0"/>
              </a:rPr>
              <a:t> </a:t>
            </a:r>
            <a:r>
              <a:rPr lang="en-US" altLang="es-PR" sz="2800" b="1" dirty="0" err="1">
                <a:latin typeface="Arial" charset="0"/>
              </a:rPr>
              <a:t>electrónico</a:t>
            </a:r>
            <a:r>
              <a:rPr lang="en-US" altLang="es-PR" sz="2800" b="1" dirty="0">
                <a:latin typeface="Arial" charset="0"/>
              </a:rPr>
              <a:t>:</a:t>
            </a:r>
            <a:endParaRPr lang="en-US" altLang="es-PR" sz="2800" b="1" i="1" dirty="0">
              <a:latin typeface="Arial" charset="0"/>
            </a:endParaRPr>
          </a:p>
        </p:txBody>
      </p:sp>
      <p:pic>
        <p:nvPicPr>
          <p:cNvPr id="7"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32" y="2338217"/>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798141" y="3483585"/>
            <a:ext cx="61501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Dirección</a:t>
            </a:r>
            <a:r>
              <a:rPr lang="en-US" altLang="es-PR" sz="2800" b="1" dirty="0">
                <a:latin typeface="Arial" charset="0"/>
              </a:rPr>
              <a:t> y </a:t>
            </a:r>
            <a:r>
              <a:rPr lang="en-US" altLang="es-PR" sz="2800" b="1" dirty="0" err="1">
                <a:latin typeface="Arial" charset="0"/>
              </a:rPr>
              <a:t>Teléfono</a:t>
            </a:r>
            <a:r>
              <a:rPr lang="en-US" altLang="es-PR" sz="2800" b="1" dirty="0">
                <a:latin typeface="Arial" charset="0"/>
              </a:rPr>
              <a:t>:</a:t>
            </a:r>
            <a:endParaRPr lang="en-US" altLang="es-PR" sz="2800" b="1" i="1" dirty="0">
              <a:latin typeface="Arial" charset="0"/>
            </a:endParaRPr>
          </a:p>
        </p:txBody>
      </p:sp>
      <p:pic>
        <p:nvPicPr>
          <p:cNvPr id="9"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5" y="3550125"/>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798141" y="5440029"/>
            <a:ext cx="4707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Página</a:t>
            </a:r>
            <a:r>
              <a:rPr lang="en-US" altLang="es-PR" sz="2800" b="1" dirty="0">
                <a:latin typeface="Arial" charset="0"/>
              </a:rPr>
              <a:t> Web:</a:t>
            </a:r>
            <a:endParaRPr lang="en-US" altLang="es-PR" sz="2800" b="1" i="1" dirty="0">
              <a:latin typeface="Arial" charset="0"/>
            </a:endParaRPr>
          </a:p>
        </p:txBody>
      </p:sp>
      <p:pic>
        <p:nvPicPr>
          <p:cNvPr id="11"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5" y="5506569"/>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761628" y="2847741"/>
            <a:ext cx="7158236" cy="4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i="1" dirty="0">
                <a:latin typeface="Calibri" panose="020F0502020204030204" pitchFamily="34" charset="0"/>
              </a:rPr>
              <a:t>elopategui@intermetro.edu</a:t>
            </a:r>
            <a:endParaRPr lang="en-US" altLang="es-PR" sz="2800" b="1" i="1" dirty="0">
              <a:latin typeface="Calibri" panose="020F0502020204030204" pitchFamily="34" charset="0"/>
            </a:endParaRPr>
          </a:p>
        </p:txBody>
      </p:sp>
      <p:sp>
        <p:nvSpPr>
          <p:cNvPr id="13" name="Text Box 5"/>
          <p:cNvSpPr txBox="1">
            <a:spLocks noChangeArrowheads="1"/>
          </p:cNvSpPr>
          <p:nvPr/>
        </p:nvSpPr>
        <p:spPr bwMode="auto">
          <a:xfrm>
            <a:off x="832588" y="4059649"/>
            <a:ext cx="733981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i="1" dirty="0">
                <a:latin typeface="Calibri" panose="020F0502020204030204" pitchFamily="34" charset="0"/>
              </a:rPr>
              <a:t>U</a:t>
            </a:r>
            <a:r>
              <a:rPr lang="en-US" altLang="es-PR" sz="2800" b="1" i="1" dirty="0">
                <a:latin typeface="Calibri" panose="020F0502020204030204" pitchFamily="34" charset="0"/>
              </a:rPr>
              <a:t>niversidad </a:t>
            </a:r>
            <a:r>
              <a:rPr lang="en-US" altLang="es-PR" sz="2800" b="1" i="1" dirty="0" err="1">
                <a:latin typeface="Calibri" panose="020F0502020204030204" pitchFamily="34" charset="0"/>
              </a:rPr>
              <a:t>Interamericana</a:t>
            </a:r>
            <a:r>
              <a:rPr lang="en-US" altLang="es-PR" sz="2800" b="1" i="1" dirty="0">
                <a:latin typeface="Calibri" panose="020F0502020204030204" pitchFamily="34" charset="0"/>
              </a:rPr>
              <a:t> de Puerto Rico</a:t>
            </a:r>
          </a:p>
          <a:p>
            <a:pPr algn="l" eaLnBrk="0" hangingPunct="0">
              <a:lnSpc>
                <a:spcPts val="2800"/>
              </a:lnSpc>
              <a:spcBef>
                <a:spcPts val="0"/>
              </a:spcBef>
              <a:spcAft>
                <a:spcPts val="0"/>
              </a:spcAft>
            </a:pPr>
            <a:r>
              <a:rPr lang="en-US" altLang="es-PR" sz="2800" i="1" dirty="0" err="1">
                <a:latin typeface="Calibri" panose="020F0502020204030204" pitchFamily="34" charset="0"/>
              </a:rPr>
              <a:t>Recinto</a:t>
            </a:r>
            <a:r>
              <a:rPr lang="en-US" altLang="es-PR" sz="2800" i="1" dirty="0">
                <a:latin typeface="Calibri" panose="020F0502020204030204" pitchFamily="34" charset="0"/>
              </a:rPr>
              <a:t> </a:t>
            </a:r>
            <a:r>
              <a:rPr lang="en-US" altLang="es-PR" sz="2800" i="1" dirty="0" err="1">
                <a:latin typeface="Calibri" panose="020F0502020204030204" pitchFamily="34" charset="0"/>
              </a:rPr>
              <a:t>Metropolitano</a:t>
            </a:r>
            <a:endParaRPr lang="en-US" altLang="es-PR" sz="2800" b="1" i="1" dirty="0">
              <a:latin typeface="Calibri" panose="020F0502020204030204" pitchFamily="34" charset="0"/>
            </a:endParaRPr>
          </a:p>
          <a:p>
            <a:pPr algn="l" eaLnBrk="0" hangingPunct="0">
              <a:lnSpc>
                <a:spcPts val="2800"/>
              </a:lnSpc>
              <a:spcBef>
                <a:spcPts val="0"/>
              </a:spcBef>
              <a:spcAft>
                <a:spcPts val="0"/>
              </a:spcAft>
            </a:pPr>
            <a:r>
              <a:rPr lang="en-US" altLang="es-PR" sz="2800" i="1" dirty="0">
                <a:latin typeface="Calibri" panose="020F0502020204030204" pitchFamily="34" charset="0"/>
              </a:rPr>
              <a:t>Tel: 787-250-1912, X2286, 2245</a:t>
            </a:r>
            <a:endParaRPr lang="en-US" altLang="es-PR" sz="2800" b="1" i="1" dirty="0">
              <a:latin typeface="Calibri" panose="020F0502020204030204" pitchFamily="34" charset="0"/>
            </a:endParaRPr>
          </a:p>
        </p:txBody>
      </p:sp>
      <p:sp>
        <p:nvSpPr>
          <p:cNvPr id="14" name="Text Box 5"/>
          <p:cNvSpPr txBox="1">
            <a:spLocks noChangeArrowheads="1"/>
          </p:cNvSpPr>
          <p:nvPr/>
        </p:nvSpPr>
        <p:spPr bwMode="auto">
          <a:xfrm>
            <a:off x="832588" y="5996929"/>
            <a:ext cx="7339813" cy="4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i="1" dirty="0">
                <a:latin typeface="Calibri" panose="020F0502020204030204" pitchFamily="34" charset="0"/>
              </a:rPr>
              <a:t>www.saludmed.com</a:t>
            </a:r>
            <a:endParaRPr lang="en-US" altLang="es-PR" sz="2800" b="1" i="1" dirty="0">
              <a:latin typeface="Calibri" panose="020F050202020403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810" y="380052"/>
            <a:ext cx="2139990" cy="18476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9846" y="1650616"/>
            <a:ext cx="3036838" cy="23038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8" y="4510175"/>
            <a:ext cx="2592326" cy="18711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1596715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748088" y="836613"/>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a:solidFill>
                  <a:srgbClr val="484876"/>
                </a:solidFill>
                <a:effectLst>
                  <a:outerShdw blurRad="38100" dist="38100" dir="2700000" algn="tl">
                    <a:srgbClr val="C0C0C0"/>
                  </a:outerShdw>
                </a:effectLst>
                <a:latin typeface="Arial Black" pitchFamily="34" charset="0"/>
              </a:rPr>
              <a:t>APTITUD FÍSICA</a:t>
            </a:r>
          </a:p>
          <a:p>
            <a:pPr eaLnBrk="0" hangingPunct="0"/>
            <a:r>
              <a:rPr lang="en-US" altLang="es-PR" i="1">
                <a:solidFill>
                  <a:srgbClr val="484876"/>
                </a:solidFill>
                <a:effectLst>
                  <a:outerShdw blurRad="38100" dist="38100" dir="2700000" algn="tl">
                    <a:srgbClr val="C0C0C0"/>
                  </a:outerShdw>
                </a:effectLst>
                <a:latin typeface="Arial Black" pitchFamily="34" charset="0"/>
              </a:rPr>
              <a:t>Definición Clásica:</a:t>
            </a:r>
          </a:p>
        </p:txBody>
      </p:sp>
      <p:sp>
        <p:nvSpPr>
          <p:cNvPr id="8" name="Rectangle 3"/>
          <p:cNvSpPr>
            <a:spLocks noChangeArrowheads="1"/>
          </p:cNvSpPr>
          <p:nvPr/>
        </p:nvSpPr>
        <p:spPr bwMode="auto">
          <a:xfrm>
            <a:off x="3748088" y="1843088"/>
            <a:ext cx="52578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n-US" altLang="es-PR" sz="2800" b="1">
                <a:latin typeface="Arial" charset="0"/>
                <a:cs typeface="Arial" charset="0"/>
              </a:rPr>
              <a:t>l</a:t>
            </a:r>
            <a:r>
              <a:rPr lang="es-ES" altLang="es-PR" sz="2800" b="1">
                <a:latin typeface="Arial" charset="0"/>
                <a:cs typeface="Arial" charset="0"/>
              </a:rPr>
              <a:t>a capacidad de llevar a cabo</a:t>
            </a:r>
          </a:p>
          <a:p>
            <a:pPr eaLnBrk="0" hangingPunct="0">
              <a:lnSpc>
                <a:spcPct val="90000"/>
              </a:lnSpc>
              <a:spcBef>
                <a:spcPct val="20000"/>
              </a:spcBef>
            </a:pPr>
            <a:r>
              <a:rPr lang="es-ES" altLang="es-PR" sz="2800" b="1">
                <a:latin typeface="Arial" charset="0"/>
                <a:cs typeface="Arial" charset="0"/>
              </a:rPr>
              <a:t>las actividades cotidianas</a:t>
            </a:r>
          </a:p>
          <a:p>
            <a:pPr eaLnBrk="0" hangingPunct="0">
              <a:lnSpc>
                <a:spcPct val="90000"/>
              </a:lnSpc>
              <a:spcBef>
                <a:spcPct val="20000"/>
              </a:spcBef>
            </a:pPr>
            <a:r>
              <a:rPr lang="es-ES" altLang="es-PR" sz="2800" b="1">
                <a:latin typeface="Arial" charset="0"/>
                <a:cs typeface="Arial" charset="0"/>
              </a:rPr>
              <a:t>normales (trabajo y asueto)</a:t>
            </a:r>
          </a:p>
          <a:p>
            <a:pPr eaLnBrk="0" hangingPunct="0">
              <a:lnSpc>
                <a:spcPct val="90000"/>
              </a:lnSpc>
              <a:spcBef>
                <a:spcPct val="20000"/>
              </a:spcBef>
            </a:pPr>
            <a:r>
              <a:rPr lang="es-ES" altLang="es-PR" sz="2800" b="1">
                <a:latin typeface="Arial" charset="0"/>
                <a:cs typeface="Arial" charset="0"/>
              </a:rPr>
              <a:t>con vigor, eficiencia y sin</a:t>
            </a:r>
          </a:p>
          <a:p>
            <a:pPr eaLnBrk="0" hangingPunct="0">
              <a:lnSpc>
                <a:spcPct val="90000"/>
              </a:lnSpc>
              <a:spcBef>
                <a:spcPct val="20000"/>
              </a:spcBef>
            </a:pPr>
            <a:r>
              <a:rPr lang="es-ES" altLang="es-PR" sz="2800" b="1">
                <a:latin typeface="Arial" charset="0"/>
                <a:cs typeface="Arial" charset="0"/>
              </a:rPr>
              <a:t>fatigarse en exceso, teniendo</a:t>
            </a:r>
          </a:p>
          <a:p>
            <a:pPr eaLnBrk="0" hangingPunct="0">
              <a:lnSpc>
                <a:spcPct val="90000"/>
              </a:lnSpc>
              <a:spcBef>
                <a:spcPct val="20000"/>
              </a:spcBef>
            </a:pPr>
            <a:r>
              <a:rPr lang="es-ES" altLang="es-PR" sz="2800" b="1">
                <a:latin typeface="Arial" charset="0"/>
                <a:cs typeface="Arial" charset="0"/>
              </a:rPr>
              <a:t>aún energía suficiente para</a:t>
            </a:r>
          </a:p>
          <a:p>
            <a:pPr eaLnBrk="0" hangingPunct="0">
              <a:lnSpc>
                <a:spcPct val="90000"/>
              </a:lnSpc>
              <a:spcBef>
                <a:spcPct val="20000"/>
              </a:spcBef>
            </a:pPr>
            <a:r>
              <a:rPr lang="es-ES" altLang="es-PR" sz="2800" b="1">
                <a:latin typeface="Arial" charset="0"/>
                <a:cs typeface="Arial" charset="0"/>
              </a:rPr>
              <a:t>disfrutar de pasatiempos y</a:t>
            </a:r>
          </a:p>
          <a:p>
            <a:pPr eaLnBrk="0" hangingPunct="0">
              <a:lnSpc>
                <a:spcPct val="90000"/>
              </a:lnSpc>
              <a:spcBef>
                <a:spcPct val="20000"/>
              </a:spcBef>
            </a:pPr>
            <a:r>
              <a:rPr lang="es-ES" altLang="es-PR" sz="2800" b="1">
                <a:latin typeface="Arial" charset="0"/>
                <a:cs typeface="Arial" charset="0"/>
              </a:rPr>
              <a:t>lidiar con emergencias</a:t>
            </a:r>
          </a:p>
          <a:p>
            <a:pPr eaLnBrk="0" hangingPunct="0">
              <a:lnSpc>
                <a:spcPct val="90000"/>
              </a:lnSpc>
              <a:spcBef>
                <a:spcPct val="20000"/>
              </a:spcBef>
            </a:pPr>
            <a:r>
              <a:rPr lang="es-ES" altLang="es-PR" sz="2800" b="1">
                <a:latin typeface="Arial" charset="0"/>
                <a:cs typeface="Arial" charset="0"/>
              </a:rPr>
              <a:t>imprevistas</a:t>
            </a:r>
          </a:p>
        </p:txBody>
      </p:sp>
      <p:sp>
        <p:nvSpPr>
          <p:cNvPr id="9" name="Text Box 6"/>
          <p:cNvSpPr txBox="1">
            <a:spLocks noChangeArrowheads="1"/>
          </p:cNvSpPr>
          <p:nvPr/>
        </p:nvSpPr>
        <p:spPr bwMode="auto">
          <a:xfrm>
            <a:off x="179388" y="6165850"/>
            <a:ext cx="8964612" cy="28733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cs typeface="Times New Roman" pitchFamily="18" charset="0"/>
              </a:rPr>
              <a:t>NOTA</a:t>
            </a:r>
            <a:r>
              <a:rPr lang="es-ES" altLang="es-PR" sz="1200" b="1">
                <a:latin typeface="Times New Roman" pitchFamily="18" charset="0"/>
                <a:cs typeface="Times New Roman" pitchFamily="18" charset="0"/>
              </a:rPr>
              <a:t>.</a:t>
            </a:r>
            <a:r>
              <a:rPr lang="es-ES" altLang="es-PR" sz="1200">
                <a:latin typeface="Times New Roman" pitchFamily="18" charset="0"/>
                <a:cs typeface="Times New Roman" pitchFamily="18" charset="0"/>
              </a:rPr>
              <a:t> </a:t>
            </a:r>
            <a:r>
              <a:rPr lang="en-US" altLang="es-PR" sz="1200">
                <a:latin typeface="Times New Roman" pitchFamily="18" charset="0"/>
                <a:cs typeface="Times New Roman" pitchFamily="18" charset="0"/>
              </a:rPr>
              <a:t>Adaptado de: President's Council on Physical Fitness and Sports, 1971, </a:t>
            </a:r>
            <a:r>
              <a:rPr lang="en-US" altLang="es-PR" sz="1200" b="1" i="1">
                <a:latin typeface="Times New Roman" pitchFamily="18" charset="0"/>
                <a:cs typeface="Times New Roman" pitchFamily="18" charset="0"/>
              </a:rPr>
              <a:t>Physical Fitness Research Digest, Series 1</a:t>
            </a:r>
            <a:r>
              <a:rPr lang="en-US" altLang="es-PR" sz="1200">
                <a:latin typeface="Times New Roman" pitchFamily="18" charset="0"/>
                <a:cs typeface="Times New Roman" pitchFamily="18" charset="0"/>
              </a:rPr>
              <a:t>(1).</a:t>
            </a:r>
          </a:p>
        </p:txBody>
      </p:sp>
      <p:pic>
        <p:nvPicPr>
          <p:cNvPr id="10" name="Picture 7" descr="Stretching_HAMSWom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13" y="836613"/>
            <a:ext cx="3408362" cy="51101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42730710"/>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T14_Aptitud_Fisica_TRAD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988" y="620713"/>
            <a:ext cx="7200900" cy="5892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6021498"/>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34728" y="2135524"/>
            <a:ext cx="8313736"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pPr>
            <a:r>
              <a:rPr lang="es-PR" altLang="es-PR" sz="3400"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Actividades Usuales de la Vida Diarias</a:t>
            </a:r>
          </a:p>
        </p:txBody>
      </p:sp>
      <p:sp>
        <p:nvSpPr>
          <p:cNvPr id="3" name="Text Box 3"/>
          <p:cNvSpPr txBox="1">
            <a:spLocks noChangeArrowheads="1"/>
          </p:cNvSpPr>
          <p:nvPr/>
        </p:nvSpPr>
        <p:spPr bwMode="auto">
          <a:xfrm>
            <a:off x="1906688" y="577443"/>
            <a:ext cx="5723042" cy="103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140000"/>
              </a:lnSpc>
            </a:pPr>
            <a:r>
              <a:rPr lang="es-PR" altLang="es-PR" sz="4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anose="020B0A04020102020204" pitchFamily="34" charset="0"/>
              </a:rPr>
              <a:t>APTITUD FÍSICA</a:t>
            </a:r>
          </a:p>
        </p:txBody>
      </p:sp>
      <p:sp>
        <p:nvSpPr>
          <p:cNvPr id="4" name="Text Box 4"/>
          <p:cNvSpPr txBox="1">
            <a:spLocks noChangeArrowheads="1"/>
          </p:cNvSpPr>
          <p:nvPr/>
        </p:nvSpPr>
        <p:spPr bwMode="auto">
          <a:xfrm>
            <a:off x="211327" y="3268999"/>
            <a:ext cx="8494633"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Se Recupera con Rapidez de la Fatiga</a:t>
            </a:r>
          </a:p>
        </p:txBody>
      </p:sp>
      <p:sp>
        <p:nvSpPr>
          <p:cNvPr id="5" name="Text Box 5"/>
          <p:cNvSpPr txBox="1">
            <a:spLocks noChangeArrowheads="1"/>
          </p:cNvSpPr>
          <p:nvPr/>
        </p:nvSpPr>
        <p:spPr bwMode="auto">
          <a:xfrm>
            <a:off x="258386" y="4373899"/>
            <a:ext cx="8634094"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Quedan Reservas de Fuerza y Energía Para</a:t>
            </a:r>
          </a:p>
        </p:txBody>
      </p:sp>
      <p:sp>
        <p:nvSpPr>
          <p:cNvPr id="6" name="Text Box 6"/>
          <p:cNvSpPr txBox="1">
            <a:spLocks noChangeArrowheads="1"/>
          </p:cNvSpPr>
          <p:nvPr/>
        </p:nvSpPr>
        <p:spPr bwMode="auto">
          <a:xfrm>
            <a:off x="412852" y="5402599"/>
            <a:ext cx="2736647"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Emergencias</a:t>
            </a:r>
          </a:p>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Inesperadas</a:t>
            </a:r>
          </a:p>
        </p:txBody>
      </p:sp>
      <p:sp>
        <p:nvSpPr>
          <p:cNvPr id="7" name="Text Box 7"/>
          <p:cNvSpPr txBox="1">
            <a:spLocks noChangeArrowheads="1"/>
          </p:cNvSpPr>
          <p:nvPr/>
        </p:nvSpPr>
        <p:spPr bwMode="auto">
          <a:xfrm>
            <a:off x="3791408" y="5402599"/>
            <a:ext cx="4882234"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Disfrutar de Actividades</a:t>
            </a:r>
          </a:p>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Recreativas</a:t>
            </a:r>
          </a:p>
        </p:txBody>
      </p:sp>
      <p:sp>
        <p:nvSpPr>
          <p:cNvPr id="8" name="Line 8"/>
          <p:cNvSpPr>
            <a:spLocks noChangeShapeType="1"/>
          </p:cNvSpPr>
          <p:nvPr/>
        </p:nvSpPr>
        <p:spPr bwMode="auto">
          <a:xfrm>
            <a:off x="4495800" y="15925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9" name="Line 9"/>
          <p:cNvSpPr>
            <a:spLocks noChangeShapeType="1"/>
          </p:cNvSpPr>
          <p:nvPr/>
        </p:nvSpPr>
        <p:spPr bwMode="auto">
          <a:xfrm>
            <a:off x="4495800" y="26593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0" name="Line 10"/>
          <p:cNvSpPr>
            <a:spLocks noChangeShapeType="1"/>
          </p:cNvSpPr>
          <p:nvPr/>
        </p:nvSpPr>
        <p:spPr bwMode="auto">
          <a:xfrm>
            <a:off x="4495800" y="38023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1" name="Line 11"/>
          <p:cNvSpPr>
            <a:spLocks noChangeShapeType="1"/>
          </p:cNvSpPr>
          <p:nvPr/>
        </p:nvSpPr>
        <p:spPr bwMode="auto">
          <a:xfrm>
            <a:off x="1752600" y="48691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2" name="Line 12"/>
          <p:cNvSpPr>
            <a:spLocks noChangeShapeType="1"/>
          </p:cNvSpPr>
          <p:nvPr/>
        </p:nvSpPr>
        <p:spPr bwMode="auto">
          <a:xfrm>
            <a:off x="6324600" y="48691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332" y="527394"/>
            <a:ext cx="1085356" cy="1628033"/>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2220" y="741382"/>
            <a:ext cx="1164088" cy="1414045"/>
          </a:xfrm>
          <a:prstGeom prst="rect">
            <a:avLst/>
          </a:prstGeom>
        </p:spPr>
      </p:pic>
    </p:spTree>
    <p:custDataLst>
      <p:tags r:id="rId1"/>
    </p:custDataLst>
    <p:extLst>
      <p:ext uri="{BB962C8B-B14F-4D97-AF65-F5344CB8AC3E}">
        <p14:creationId xmlns:p14="http://schemas.microsoft.com/office/powerpoint/2010/main" val="175852828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breeze.wav"/>
          </p:stSnd>
        </p:sndAc>
      </p:transition>
    </mc:Choice>
    <mc:Fallback xmlns="">
      <p:transition spd="slow">
        <p:split orient="vert"/>
        <p:sndAc>
          <p:stSnd>
            <p:snd r:embed="rId7" name="breeze.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635375" y="836613"/>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a:solidFill>
                  <a:srgbClr val="484876"/>
                </a:solidFill>
                <a:effectLst>
                  <a:outerShdw blurRad="38100" dist="38100" dir="2700000" algn="tl">
                    <a:srgbClr val="C0C0C0"/>
                  </a:outerShdw>
                </a:effectLst>
                <a:latin typeface="Arial Black" pitchFamily="34" charset="0"/>
              </a:rPr>
              <a:t>APTITUD FÍSICA</a:t>
            </a:r>
          </a:p>
          <a:p>
            <a:pPr eaLnBrk="0" hangingPunct="0"/>
            <a:r>
              <a:rPr lang="en-US" altLang="es-PR" sz="3000" i="1">
                <a:solidFill>
                  <a:srgbClr val="484876"/>
                </a:solidFill>
                <a:effectLst>
                  <a:outerShdw blurRad="38100" dist="38100" dir="2700000" algn="tl">
                    <a:srgbClr val="C0C0C0"/>
                  </a:outerShdw>
                </a:effectLst>
                <a:latin typeface="Arial Black" pitchFamily="34" charset="0"/>
              </a:rPr>
              <a:t>Según Casperson, 1985:</a:t>
            </a:r>
          </a:p>
        </p:txBody>
      </p:sp>
      <p:sp>
        <p:nvSpPr>
          <p:cNvPr id="3" name="Rectangle 3"/>
          <p:cNvSpPr>
            <a:spLocks noChangeArrowheads="1"/>
          </p:cNvSpPr>
          <p:nvPr/>
        </p:nvSpPr>
        <p:spPr bwMode="auto">
          <a:xfrm>
            <a:off x="3635375" y="1843088"/>
            <a:ext cx="48561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a:latin typeface="Arial" charset="0"/>
                <a:cs typeface="Arial" charset="0"/>
              </a:rPr>
              <a:t>Un conjunto de</a:t>
            </a:r>
          </a:p>
          <a:p>
            <a:pPr eaLnBrk="0" hangingPunct="0">
              <a:lnSpc>
                <a:spcPct val="90000"/>
              </a:lnSpc>
              <a:spcBef>
                <a:spcPct val="20000"/>
              </a:spcBef>
            </a:pPr>
            <a:r>
              <a:rPr lang="es-ES" altLang="es-PR" sz="3400" b="1">
                <a:latin typeface="Arial" charset="0"/>
                <a:cs typeface="Arial" charset="0"/>
              </a:rPr>
              <a:t>atributos que las</a:t>
            </a:r>
          </a:p>
          <a:p>
            <a:pPr eaLnBrk="0" hangingPunct="0">
              <a:lnSpc>
                <a:spcPct val="90000"/>
              </a:lnSpc>
              <a:spcBef>
                <a:spcPct val="20000"/>
              </a:spcBef>
            </a:pPr>
            <a:r>
              <a:rPr lang="es-ES" altLang="es-PR" sz="3400" b="1">
                <a:latin typeface="Arial" charset="0"/>
                <a:cs typeface="Arial" charset="0"/>
              </a:rPr>
              <a:t>personas poseen o</a:t>
            </a:r>
          </a:p>
          <a:p>
            <a:pPr eaLnBrk="0" hangingPunct="0">
              <a:lnSpc>
                <a:spcPct val="90000"/>
              </a:lnSpc>
              <a:spcBef>
                <a:spcPct val="20000"/>
              </a:spcBef>
            </a:pPr>
            <a:r>
              <a:rPr lang="es-ES" altLang="es-PR" sz="3400" b="1">
                <a:latin typeface="Arial" charset="0"/>
                <a:cs typeface="Arial" charset="0"/>
              </a:rPr>
              <a:t>alcanzan que se</a:t>
            </a:r>
          </a:p>
          <a:p>
            <a:pPr eaLnBrk="0" hangingPunct="0">
              <a:lnSpc>
                <a:spcPct val="90000"/>
              </a:lnSpc>
              <a:spcBef>
                <a:spcPct val="20000"/>
              </a:spcBef>
            </a:pPr>
            <a:r>
              <a:rPr lang="es-ES" altLang="es-PR" sz="3400" b="1">
                <a:latin typeface="Arial" charset="0"/>
                <a:cs typeface="Arial" charset="0"/>
              </a:rPr>
              <a:t>relaciona con la</a:t>
            </a:r>
          </a:p>
          <a:p>
            <a:pPr eaLnBrk="0" hangingPunct="0">
              <a:lnSpc>
                <a:spcPct val="90000"/>
              </a:lnSpc>
              <a:spcBef>
                <a:spcPct val="20000"/>
              </a:spcBef>
            </a:pPr>
            <a:r>
              <a:rPr lang="es-ES" altLang="es-PR" sz="3400" b="1">
                <a:latin typeface="Arial" charset="0"/>
                <a:cs typeface="Arial" charset="0"/>
              </a:rPr>
              <a:t>habilidad para llevar a</a:t>
            </a:r>
          </a:p>
          <a:p>
            <a:pPr eaLnBrk="0" hangingPunct="0">
              <a:lnSpc>
                <a:spcPct val="90000"/>
              </a:lnSpc>
              <a:spcBef>
                <a:spcPct val="20000"/>
              </a:spcBef>
            </a:pPr>
            <a:r>
              <a:rPr lang="es-ES" altLang="es-PR" sz="3400" b="1">
                <a:latin typeface="Arial" charset="0"/>
                <a:cs typeface="Arial" charset="0"/>
              </a:rPr>
              <a:t>cabo actividad física</a:t>
            </a:r>
          </a:p>
        </p:txBody>
      </p:sp>
      <p:sp>
        <p:nvSpPr>
          <p:cNvPr id="4"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"Physical Activity, Exercise, and Physical Fitness: Definitions and Distinctions for Health-Related Research", por: C. J. Caspersen, K. E. Powell, y G. M. Christensen, 1985, </a:t>
            </a:r>
            <a:r>
              <a:rPr lang="en-US" altLang="es-PR" sz="1200" b="1" i="1">
                <a:latin typeface="Times New Roman" pitchFamily="18" charset="0"/>
              </a:rPr>
              <a:t>Public Health Reports, 100</a:t>
            </a:r>
            <a:r>
              <a:rPr lang="en-US" altLang="es-PR" sz="1200">
                <a:latin typeface="Times New Roman" pitchFamily="18" charset="0"/>
              </a:rPr>
              <a:t>(2), p. 128. Recuperado de </a:t>
            </a:r>
            <a:r>
              <a:rPr lang="en-US" altLang="es-PR" sz="1200" b="1" i="1">
                <a:latin typeface="Times New Roman" pitchFamily="18" charset="0"/>
                <a:hlinkClick r:id="rId5"/>
              </a:rPr>
              <a:t>http://pubmedcentralcanada.ca/pmcc/articles/PMC1424733/pdf/pubhealthrep00100-0016.pdf</a:t>
            </a:r>
            <a:endParaRPr lang="en-US" altLang="es-PR" sz="1200" b="1" i="1">
              <a:latin typeface="Times New Roman" pitchFamily="18" charset="0"/>
            </a:endParaRPr>
          </a:p>
        </p:txBody>
      </p:sp>
      <p:pic>
        <p:nvPicPr>
          <p:cNvPr id="5" name="Picture 7" descr="Woman-Dumb-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549275"/>
            <a:ext cx="2874963" cy="5189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44429793"/>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7" name="whoosh.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41900</TotalTime>
  <Words>2058</Words>
  <Application>Microsoft Office PowerPoint</Application>
  <PresentationFormat>On-screen Show (4:3)</PresentationFormat>
  <Paragraphs>427</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Arial Black</vt:lpstr>
      <vt:lpstr>Calibri</vt:lpstr>
      <vt:lpstr>Georgia</vt:lpstr>
      <vt:lpstr>Times New Roman</vt:lpstr>
      <vt:lpstr>Trebuchet MS</vt:lpstr>
      <vt:lpstr>Wingdings 2</vt:lpstr>
      <vt:lpstr>Urban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Potencia Vertical</dc:title>
  <dc:creator>Valued Acer Customer</dc:creator>
  <cp:lastModifiedBy>Edgar Lopategui Corsino</cp:lastModifiedBy>
  <cp:revision>4514</cp:revision>
  <cp:lastPrinted>2016-08-14T14:10:54Z</cp:lastPrinted>
  <dcterms:created xsi:type="dcterms:W3CDTF">2012-03-25T21:01:47Z</dcterms:created>
  <dcterms:modified xsi:type="dcterms:W3CDTF">2019-08-08T23:39:26Z</dcterms:modified>
</cp:coreProperties>
</file>