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ppt/tags/tag34.xml" ContentType="application/vnd.openxmlformats-officedocument.presentationml.tags+xml"/>
  <Override PartName="/ppt/notesSlides/notesSlide33.xml" ContentType="application/vnd.openxmlformats-officedocument.presentationml.notesSlide+xml"/>
  <Override PartName="/ppt/tags/tag35.xml" ContentType="application/vnd.openxmlformats-officedocument.presentationml.tags+xml"/>
  <Override PartName="/ppt/notesSlides/notesSlide34.xml" ContentType="application/vnd.openxmlformats-officedocument.presentationml.notesSlide+xml"/>
  <Override PartName="/ppt/tags/tag36.xml" ContentType="application/vnd.openxmlformats-officedocument.presentationml.tags+xml"/>
  <Override PartName="/ppt/notesSlides/notesSlide35.xml" ContentType="application/vnd.openxmlformats-officedocument.presentationml.notesSlide+xml"/>
  <Override PartName="/ppt/tags/tag37.xml" ContentType="application/vnd.openxmlformats-officedocument.presentationml.tags+xml"/>
  <Override PartName="/ppt/notesSlides/notesSlide36.xml" ContentType="application/vnd.openxmlformats-officedocument.presentationml.notesSlide+xml"/>
  <Override PartName="/ppt/tags/tag38.xml" ContentType="application/vnd.openxmlformats-officedocument.presentationml.tags+xml"/>
  <Override PartName="/ppt/notesSlides/notesSlide37.xml" ContentType="application/vnd.openxmlformats-officedocument.presentationml.notesSlide+xml"/>
  <Override PartName="/ppt/tags/tag39.xml" ContentType="application/vnd.openxmlformats-officedocument.presentationml.tags+xml"/>
  <Override PartName="/ppt/notesSlides/notesSlide38.xml" ContentType="application/vnd.openxmlformats-officedocument.presentationml.notesSlide+xml"/>
  <Override PartName="/ppt/tags/tag40.xml" ContentType="application/vnd.openxmlformats-officedocument.presentationml.tags+xml"/>
  <Override PartName="/ppt/notesSlides/notesSlide39.xml" ContentType="application/vnd.openxmlformats-officedocument.presentationml.notesSlide+xml"/>
  <Override PartName="/ppt/tags/tag41.xml" ContentType="application/vnd.openxmlformats-officedocument.presentationml.tags+xml"/>
  <Override PartName="/ppt/notesSlides/notesSlide40.xml" ContentType="application/vnd.openxmlformats-officedocument.presentationml.notesSlide+xml"/>
  <Override PartName="/ppt/tags/tag42.xml" ContentType="application/vnd.openxmlformats-officedocument.presentationml.tags+xml"/>
  <Override PartName="/ppt/notesSlides/notesSlide41.xml" ContentType="application/vnd.openxmlformats-officedocument.presentationml.notesSlide+xml"/>
  <Override PartName="/ppt/tags/tag43.xml" ContentType="application/vnd.openxmlformats-officedocument.presentationml.tags+xml"/>
  <Override PartName="/ppt/notesSlides/notesSlide42.xml" ContentType="application/vnd.openxmlformats-officedocument.presentationml.notesSlide+xml"/>
  <Override PartName="/ppt/tags/tag44.xml" ContentType="application/vnd.openxmlformats-officedocument.presentationml.tags+xml"/>
  <Override PartName="/ppt/notesSlides/notesSlide43.xml" ContentType="application/vnd.openxmlformats-officedocument.presentationml.notesSlide+xml"/>
  <Override PartName="/ppt/tags/tag45.xml" ContentType="application/vnd.openxmlformats-officedocument.presentationml.tags+xml"/>
  <Override PartName="/ppt/notesSlides/notesSlide44.xml" ContentType="application/vnd.openxmlformats-officedocument.presentationml.notesSlide+xml"/>
  <Override PartName="/ppt/tags/tag46.xml" ContentType="application/vnd.openxmlformats-officedocument.presentationml.tags+xml"/>
  <Override PartName="/ppt/notesSlides/notesSlide45.xml" ContentType="application/vnd.openxmlformats-officedocument.presentationml.notesSlide+xml"/>
  <Override PartName="/ppt/tags/tag47.xml" ContentType="application/vnd.openxmlformats-officedocument.presentationml.tags+xml"/>
  <Override PartName="/ppt/notesSlides/notesSlide46.xml" ContentType="application/vnd.openxmlformats-officedocument.presentationml.notesSlide+xml"/>
  <Override PartName="/ppt/tags/tag48.xml" ContentType="application/vnd.openxmlformats-officedocument.presentationml.tags+xml"/>
  <Override PartName="/ppt/notesSlides/notesSlide47.xml" ContentType="application/vnd.openxmlformats-officedocument.presentationml.notesSlide+xml"/>
  <Override PartName="/ppt/tags/tag49.xml" ContentType="application/vnd.openxmlformats-officedocument.presentationml.tags+xml"/>
  <Override PartName="/ppt/notesSlides/notesSlide48.xml" ContentType="application/vnd.openxmlformats-officedocument.presentationml.notesSlide+xml"/>
  <Override PartName="/ppt/tags/tag50.xml" ContentType="application/vnd.openxmlformats-officedocument.presentationml.tags+xml"/>
  <Override PartName="/ppt/notesSlides/notesSlide49.xml" ContentType="application/vnd.openxmlformats-officedocument.presentationml.notesSlide+xml"/>
  <Override PartName="/ppt/tags/tag51.xml" ContentType="application/vnd.openxmlformats-officedocument.presentationml.tags+xml"/>
  <Override PartName="/ppt/notesSlides/notesSlide50.xml" ContentType="application/vnd.openxmlformats-officedocument.presentationml.notesSlide+xml"/>
  <Override PartName="/ppt/tags/tag52.xml" ContentType="application/vnd.openxmlformats-officedocument.presentationml.tags+xml"/>
  <Override PartName="/ppt/notesSlides/notesSlide51.xml" ContentType="application/vnd.openxmlformats-officedocument.presentationml.notesSlide+xml"/>
  <Override PartName="/ppt/tags/tag53.xml" ContentType="application/vnd.openxmlformats-officedocument.presentationml.tags+xml"/>
  <Override PartName="/ppt/notesSlides/notesSlide52.xml" ContentType="application/vnd.openxmlformats-officedocument.presentationml.notesSlide+xml"/>
  <Override PartName="/ppt/tags/tag54.xml" ContentType="application/vnd.openxmlformats-officedocument.presentationml.tags+xml"/>
  <Override PartName="/ppt/notesSlides/notesSlide53.xml" ContentType="application/vnd.openxmlformats-officedocument.presentationml.notesSlide+xml"/>
  <Override PartName="/ppt/tags/tag55.xml" ContentType="application/vnd.openxmlformats-officedocument.presentationml.tags+xml"/>
  <Override PartName="/ppt/notesSlides/notesSlide54.xml" ContentType="application/vnd.openxmlformats-officedocument.presentationml.notesSlide+xml"/>
  <Override PartName="/ppt/tags/tag56.xml" ContentType="application/vnd.openxmlformats-officedocument.presentationml.tags+xml"/>
  <Override PartName="/ppt/notesSlides/notesSlide55.xml" ContentType="application/vnd.openxmlformats-officedocument.presentationml.notesSlide+xml"/>
  <Override PartName="/ppt/tags/tag57.xml" ContentType="application/vnd.openxmlformats-officedocument.presentationml.tags+xml"/>
  <Override PartName="/ppt/notesSlides/notesSlide56.xml" ContentType="application/vnd.openxmlformats-officedocument.presentationml.notesSlide+xml"/>
  <Override PartName="/ppt/tags/tag58.xml" ContentType="application/vnd.openxmlformats-officedocument.presentationml.tags+xml"/>
  <Override PartName="/ppt/notesSlides/notesSlide57.xml" ContentType="application/vnd.openxmlformats-officedocument.presentationml.notesSlide+xml"/>
  <Override PartName="/ppt/tags/tag59.xml" ContentType="application/vnd.openxmlformats-officedocument.presentationml.tags+xml"/>
  <Override PartName="/ppt/notesSlides/notesSlide58.xml" ContentType="application/vnd.openxmlformats-officedocument.presentationml.notesSlide+xml"/>
  <Override PartName="/ppt/tags/tag60.xml" ContentType="application/vnd.openxmlformats-officedocument.presentationml.tags+xml"/>
  <Override PartName="/ppt/notesSlides/notesSlide59.xml" ContentType="application/vnd.openxmlformats-officedocument.presentationml.notesSlide+xml"/>
  <Override PartName="/ppt/tags/tag61.xml" ContentType="application/vnd.openxmlformats-officedocument.presentationml.tags+xml"/>
  <Override PartName="/ppt/notesSlides/notesSlide60.xml" ContentType="application/vnd.openxmlformats-officedocument.presentationml.notesSlide+xml"/>
  <Override PartName="/ppt/tags/tag62.xml" ContentType="application/vnd.openxmlformats-officedocument.presentationml.tags+xml"/>
  <Override PartName="/ppt/notesSlides/notesSlide61.xml" ContentType="application/vnd.openxmlformats-officedocument.presentationml.notesSlide+xml"/>
  <Override PartName="/ppt/tags/tag63.xml" ContentType="application/vnd.openxmlformats-officedocument.presentationml.tags+xml"/>
  <Override PartName="/ppt/notesSlides/notesSlide62.xml" ContentType="application/vnd.openxmlformats-officedocument.presentationml.notesSlide+xml"/>
  <Override PartName="/ppt/tags/tag64.xml" ContentType="application/vnd.openxmlformats-officedocument.presentationml.tags+xml"/>
  <Override PartName="/ppt/notesSlides/notesSlide63.xml" ContentType="application/vnd.openxmlformats-officedocument.presentationml.notesSlide+xml"/>
  <Override PartName="/ppt/tags/tag65.xml" ContentType="application/vnd.openxmlformats-officedocument.presentationml.tags+xml"/>
  <Override PartName="/ppt/notesSlides/notesSlide64.xml" ContentType="application/vnd.openxmlformats-officedocument.presentationml.notesSlide+xml"/>
  <Override PartName="/ppt/tags/tag66.xml" ContentType="application/vnd.openxmlformats-officedocument.presentationml.tags+xml"/>
  <Override PartName="/ppt/notesSlides/notesSlide65.xml" ContentType="application/vnd.openxmlformats-officedocument.presentationml.notesSlide+xml"/>
  <Override PartName="/ppt/tags/tag67.xml" ContentType="application/vnd.openxmlformats-officedocument.presentationml.tags+xml"/>
  <Override PartName="/ppt/notesSlides/notesSlide66.xml" ContentType="application/vnd.openxmlformats-officedocument.presentationml.notesSlide+xml"/>
  <Override PartName="/ppt/tags/tag68.xml" ContentType="application/vnd.openxmlformats-officedocument.presentationml.tags+xml"/>
  <Override PartName="/ppt/notesSlides/notesSlide67.xml" ContentType="application/vnd.openxmlformats-officedocument.presentationml.notesSlide+xml"/>
  <Override PartName="/ppt/tags/tag69.xml" ContentType="application/vnd.openxmlformats-officedocument.presentationml.tags+xml"/>
  <Override PartName="/ppt/notesSlides/notesSlide68.xml" ContentType="application/vnd.openxmlformats-officedocument.presentationml.notesSlide+xml"/>
  <Override PartName="/ppt/tags/tag70.xml" ContentType="application/vnd.openxmlformats-officedocument.presentationml.tags+xml"/>
  <Override PartName="/ppt/notesSlides/notesSlide69.xml" ContentType="application/vnd.openxmlformats-officedocument.presentationml.notesSlide+xml"/>
  <Override PartName="/ppt/tags/tag71.xml" ContentType="application/vnd.openxmlformats-officedocument.presentationml.tags+xml"/>
  <Override PartName="/ppt/notesSlides/notesSlide70.xml" ContentType="application/vnd.openxmlformats-officedocument.presentationml.notesSlide+xml"/>
  <Override PartName="/ppt/tags/tag72.xml" ContentType="application/vnd.openxmlformats-officedocument.presentationml.tags+xml"/>
  <Override PartName="/ppt/notesSlides/notesSlide71.xml" ContentType="application/vnd.openxmlformats-officedocument.presentationml.notesSlide+xml"/>
  <Override PartName="/ppt/tags/tag73.xml" ContentType="application/vnd.openxmlformats-officedocument.presentationml.tags+xml"/>
  <Override PartName="/ppt/notesSlides/notesSlide72.xml" ContentType="application/vnd.openxmlformats-officedocument.presentationml.notesSlide+xml"/>
  <Override PartName="/ppt/tags/tag74.xml" ContentType="application/vnd.openxmlformats-officedocument.presentationml.tags+xml"/>
  <Override PartName="/ppt/notesSlides/notesSlide73.xml" ContentType="application/vnd.openxmlformats-officedocument.presentationml.notesSlide+xml"/>
  <Override PartName="/ppt/tags/tag75.xml" ContentType="application/vnd.openxmlformats-officedocument.presentationml.tags+xml"/>
  <Override PartName="/ppt/notesSlides/notesSlide74.xml" ContentType="application/vnd.openxmlformats-officedocument.presentationml.notesSlide+xml"/>
  <Override PartName="/ppt/tags/tag76.xml" ContentType="application/vnd.openxmlformats-officedocument.presentationml.tags+xml"/>
  <Override PartName="/ppt/notesSlides/notesSlide75.xml" ContentType="application/vnd.openxmlformats-officedocument.presentationml.notesSlide+xml"/>
  <Override PartName="/ppt/tags/tag77.xml" ContentType="application/vnd.openxmlformats-officedocument.presentationml.tags+xml"/>
  <Override PartName="/ppt/notesSlides/notesSlide7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8"/>
  </p:notesMasterIdLst>
  <p:handoutMasterIdLst>
    <p:handoutMasterId r:id="rId79"/>
  </p:handoutMasterIdLst>
  <p:sldIdLst>
    <p:sldId id="256" r:id="rId2"/>
    <p:sldId id="994" r:id="rId3"/>
    <p:sldId id="859" r:id="rId4"/>
    <p:sldId id="995" r:id="rId5"/>
    <p:sldId id="996" r:id="rId6"/>
    <p:sldId id="960" r:id="rId7"/>
    <p:sldId id="997" r:id="rId8"/>
    <p:sldId id="993" r:id="rId9"/>
    <p:sldId id="998" r:id="rId10"/>
    <p:sldId id="987" r:id="rId11"/>
    <p:sldId id="999" r:id="rId12"/>
    <p:sldId id="1000" r:id="rId13"/>
    <p:sldId id="1002" r:id="rId14"/>
    <p:sldId id="1003" r:id="rId15"/>
    <p:sldId id="1004" r:id="rId16"/>
    <p:sldId id="1005" r:id="rId17"/>
    <p:sldId id="1001" r:id="rId18"/>
    <p:sldId id="988" r:id="rId19"/>
    <p:sldId id="1018" r:id="rId20"/>
    <p:sldId id="1019" r:id="rId21"/>
    <p:sldId id="1013" r:id="rId22"/>
    <p:sldId id="1015" r:id="rId23"/>
    <p:sldId id="1014" r:id="rId24"/>
    <p:sldId id="1017" r:id="rId25"/>
    <p:sldId id="1016" r:id="rId26"/>
    <p:sldId id="1025" r:id="rId27"/>
    <p:sldId id="1026" r:id="rId28"/>
    <p:sldId id="1027" r:id="rId29"/>
    <p:sldId id="924" r:id="rId30"/>
    <p:sldId id="928" r:id="rId31"/>
    <p:sldId id="883" r:id="rId32"/>
    <p:sldId id="884" r:id="rId33"/>
    <p:sldId id="985" r:id="rId34"/>
    <p:sldId id="1021" r:id="rId35"/>
    <p:sldId id="1022" r:id="rId36"/>
    <p:sldId id="1023" r:id="rId37"/>
    <p:sldId id="1024" r:id="rId38"/>
    <p:sldId id="885" r:id="rId39"/>
    <p:sldId id="1020" r:id="rId40"/>
    <p:sldId id="465" r:id="rId41"/>
    <p:sldId id="976" r:id="rId42"/>
    <p:sldId id="986" r:id="rId43"/>
    <p:sldId id="881" r:id="rId44"/>
    <p:sldId id="990" r:id="rId45"/>
    <p:sldId id="991" r:id="rId46"/>
    <p:sldId id="886" r:id="rId47"/>
    <p:sldId id="977" r:id="rId48"/>
    <p:sldId id="978" r:id="rId49"/>
    <p:sldId id="508" r:id="rId50"/>
    <p:sldId id="983" r:id="rId51"/>
    <p:sldId id="982" r:id="rId52"/>
    <p:sldId id="975" r:id="rId53"/>
    <p:sldId id="984" r:id="rId54"/>
    <p:sldId id="889" r:id="rId55"/>
    <p:sldId id="890" r:id="rId56"/>
    <p:sldId id="891" r:id="rId57"/>
    <p:sldId id="981" r:id="rId58"/>
    <p:sldId id="980" r:id="rId59"/>
    <p:sldId id="979" r:id="rId60"/>
    <p:sldId id="466" r:id="rId61"/>
    <p:sldId id="898" r:id="rId62"/>
    <p:sldId id="887" r:id="rId63"/>
    <p:sldId id="1029" r:id="rId64"/>
    <p:sldId id="915" r:id="rId65"/>
    <p:sldId id="1030" r:id="rId66"/>
    <p:sldId id="1028" r:id="rId67"/>
    <p:sldId id="1006" r:id="rId68"/>
    <p:sldId id="1011" r:id="rId69"/>
    <p:sldId id="1010" r:id="rId70"/>
    <p:sldId id="1007" r:id="rId71"/>
    <p:sldId id="1008" r:id="rId72"/>
    <p:sldId id="1009" r:id="rId73"/>
    <p:sldId id="1012" r:id="rId74"/>
    <p:sldId id="857" r:id="rId75"/>
    <p:sldId id="858" r:id="rId76"/>
    <p:sldId id="961" r:id="rId77"/>
  </p:sldIdLst>
  <p:sldSz cx="9144000" cy="6858000" type="screen4x3"/>
  <p:notesSz cx="7010400" cy="9296400"/>
  <p:custDataLst>
    <p:tags r:id="rId80"/>
  </p:custDataLst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orgia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123F"/>
    <a:srgbClr val="FF0000"/>
    <a:srgbClr val="000000"/>
    <a:srgbClr val="3C3C62"/>
    <a:srgbClr val="E6E6EF"/>
    <a:srgbClr val="99CCFF"/>
    <a:srgbClr val="484876"/>
    <a:srgbClr val="66003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41" autoAdjust="0"/>
    <p:restoredTop sz="94291" autoAdjust="0"/>
  </p:normalViewPr>
  <p:slideViewPr>
    <p:cSldViewPr>
      <p:cViewPr varScale="1">
        <p:scale>
          <a:sx n="68" d="100"/>
          <a:sy n="68" d="100"/>
        </p:scale>
        <p:origin x="114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notesMaster" Target="notesMasters/notesMaster1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gs" Target="tags/tag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7FDE497C-9DE5-4538-B247-049F32EE14C8}" type="datetimeFigureOut">
              <a:rPr lang="en-US" altLang="es-PR"/>
              <a:pPr/>
              <a:t>8/8/2019</a:t>
            </a:fld>
            <a:endParaRPr lang="en-US" altLang="es-P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E2E9A458-7200-4815-8001-1DB553D11D4F}" type="slidenum">
              <a:rPr lang="en-US" altLang="es-PR"/>
              <a:pPr/>
              <a:t>‹#›</a:t>
            </a:fld>
            <a:endParaRPr lang="en-US" altLang="es-PR"/>
          </a:p>
        </p:txBody>
      </p:sp>
    </p:spTree>
    <p:extLst>
      <p:ext uri="{BB962C8B-B14F-4D97-AF65-F5344CB8AC3E}">
        <p14:creationId xmlns:p14="http://schemas.microsoft.com/office/powerpoint/2010/main" val="4271454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046D5318-CDF0-4BFE-82F4-0BF79184B57A}" type="datetimeFigureOut">
              <a:rPr lang="es-PR" altLang="es-PR"/>
              <a:pPr/>
              <a:t>08/08/2019</a:t>
            </a:fld>
            <a:endParaRPr lang="es-PR" altLang="es-P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pPr lvl="0"/>
            <a:endParaRPr lang="es-P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s-P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>
                <a:latin typeface="Calibri" pitchFamily="34" charset="0"/>
              </a:defRPr>
            </a:lvl1pPr>
          </a:lstStyle>
          <a:p>
            <a:endParaRPr lang="es-PR" altLang="es-P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Calibri" pitchFamily="34" charset="0"/>
              </a:defRPr>
            </a:lvl1pPr>
          </a:lstStyle>
          <a:p>
            <a:fld id="{84EB71D1-5EFF-4EE0-A202-A3B1D5BBFCE5}" type="slidenum">
              <a:rPr lang="es-PR" altLang="es-PR"/>
              <a:pPr/>
              <a:t>‹#›</a:t>
            </a:fld>
            <a:endParaRPr lang="es-PR" altLang="es-PR"/>
          </a:p>
        </p:txBody>
      </p:sp>
    </p:spTree>
    <p:extLst>
      <p:ext uri="{BB962C8B-B14F-4D97-AF65-F5344CB8AC3E}">
        <p14:creationId xmlns:p14="http://schemas.microsoft.com/office/powerpoint/2010/main" val="41178250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38BE2C05-E779-4E35-A33B-A29D1073C845}" type="slidenum">
              <a:rPr lang="es-PR" altLang="es-PR">
                <a:latin typeface="Calibri" pitchFamily="34" charset="0"/>
              </a:rPr>
              <a:pPr algn="r"/>
              <a:t>1</a:t>
            </a:fld>
            <a:endParaRPr lang="es-PR" altLang="es-PR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9409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62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96406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0645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644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286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16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2080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3151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902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19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88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7252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0794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7764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51552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8994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9751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678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9590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92021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28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8941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0800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40800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64EFC9A-E2AA-4AD2-97FB-353A3D8D83BD}" type="slidenum">
              <a:rPr lang="es-PR" altLang="es-PR" sz="1200">
                <a:latin typeface="Calibri" pitchFamily="34" charset="0"/>
              </a:rPr>
              <a:pPr algn="r"/>
              <a:t>29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1619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41619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1C2D272-DC40-4A9E-9477-7D1C666E706E}" type="slidenum">
              <a:rPr lang="es-PR" altLang="es-PR" sz="1200">
                <a:latin typeface="Calibri" pitchFamily="34" charset="0"/>
              </a:rPr>
              <a:pPr algn="r"/>
              <a:t>30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99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99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F494DFEA-367F-44C2-9FAB-EFC78126AA6B}" type="slidenum">
              <a:rPr lang="es-PR" altLang="es-PR" sz="1200">
                <a:latin typeface="Calibri" pitchFamily="34" charset="0"/>
              </a:rPr>
              <a:pPr algn="r"/>
              <a:t>31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19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19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A02C4C8D-C8E7-42C4-BB42-513D22E8BA8E}" type="slidenum">
              <a:rPr lang="es-PR" altLang="es-PR" sz="1200">
                <a:latin typeface="Calibri" pitchFamily="34" charset="0"/>
              </a:rPr>
              <a:pPr algn="r"/>
              <a:t>32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3128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36632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5378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18894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156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38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403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4036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7166F16-3975-4A14-99FD-DEB5577F77EA}" type="slidenum">
              <a:rPr lang="es-PR" altLang="es-PR" sz="1200">
                <a:latin typeface="Calibri" pitchFamily="34" charset="0"/>
              </a:rPr>
              <a:pPr algn="r"/>
              <a:t>39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9054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5725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4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444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7F1F276B-CA94-4F95-A80B-51EBBF0AEA9A}" type="slidenum">
              <a:rPr lang="es-PR" altLang="es-PR" sz="1200">
                <a:latin typeface="Calibri" pitchFamily="34" charset="0"/>
              </a:rPr>
              <a:pPr algn="r"/>
              <a:t>40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42368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1286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43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44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439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1584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1584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1DA4678-5059-4F10-8017-BB69C80A1BDD}" type="slidenum">
              <a:rPr lang="es-PR" altLang="es-PR" sz="1200">
                <a:latin typeface="Calibri" pitchFamily="34" charset="0"/>
              </a:rPr>
              <a:pPr algn="r"/>
              <a:t>45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8511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82982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48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0641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49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862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50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38613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4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5324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402DC35-8092-439F-897E-6D5A97F037B6}" type="slidenum">
              <a:rPr lang="es-PR" altLang="es-PR" sz="1200">
                <a:latin typeface="Calibri" pitchFamily="34" charset="0"/>
              </a:rPr>
              <a:pPr algn="r"/>
              <a:t>51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304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44262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51341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63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3632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F64EBCB-DCA7-4E35-B9C3-18B9E9F58E8A}" type="slidenum">
              <a:rPr lang="es-PR" altLang="es-PR" sz="1200">
                <a:latin typeface="Calibri" pitchFamily="34" charset="0"/>
              </a:rPr>
              <a:pPr algn="r"/>
              <a:t>54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83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383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0F874657-DF23-470E-8BD8-5B348104FB44}" type="slidenum">
              <a:rPr lang="es-PR" altLang="es-PR" sz="1200">
                <a:latin typeface="Calibri" pitchFamily="34" charset="0"/>
              </a:rPr>
              <a:pPr algn="r"/>
              <a:t>55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4041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4042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3B94199-5368-4750-BD81-1C3F38DF8CF6}" type="slidenum">
              <a:rPr lang="es-PR" altLang="es-PR" sz="1200">
                <a:latin typeface="Calibri" pitchFamily="34" charset="0"/>
              </a:rPr>
              <a:pPr algn="r"/>
              <a:t>56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955471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31935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608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6084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6538E274-D88E-4600-9E3A-7AF429013D1D}" type="slidenum">
              <a:rPr lang="es-PR" altLang="es-PR" sz="1200">
                <a:latin typeface="Calibri" pitchFamily="34" charset="0"/>
              </a:rPr>
              <a:pPr algn="r"/>
              <a:t>59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88266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53863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64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44646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2DC5BB22-DB81-4C80-AB42-46F376CB4777}" type="slidenum">
              <a:rPr lang="es-PR" altLang="es-PR" sz="1200">
                <a:latin typeface="Calibri" pitchFamily="34" charset="0"/>
              </a:rPr>
              <a:pPr algn="r"/>
              <a:t>60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37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537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537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CDF52ABB-9E34-44A9-9D73-4B882FEB72BC}" type="slidenum">
              <a:rPr lang="es-PR" altLang="es-PR" sz="1200">
                <a:latin typeface="Calibri" pitchFamily="34" charset="0"/>
              </a:rPr>
              <a:pPr algn="r"/>
              <a:t>61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2813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2813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C01872D-B1BC-49C5-87AC-472129F94321}" type="slidenum">
              <a:rPr lang="es-PR" altLang="es-PR" sz="1200">
                <a:latin typeface="Calibri" pitchFamily="34" charset="0"/>
              </a:rPr>
              <a:pPr algn="r"/>
              <a:t>62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19509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64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65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4277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2276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66638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704310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69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7231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7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45865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70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67121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71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13750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72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1728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95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895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38957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882F895D-8EA9-405A-A91C-17ED91CC750A}" type="slidenum">
              <a:rPr lang="es-PR" altLang="es-PR" sz="1200">
                <a:latin typeface="Calibri" pitchFamily="34" charset="0"/>
              </a:rPr>
              <a:pPr algn="r"/>
              <a:t>73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485752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669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6692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560CA7A4-C6F1-41EB-8916-6E225B893EE2}" type="slidenum">
              <a:rPr lang="es-PR" altLang="es-PR" sz="1200">
                <a:latin typeface="Calibri" pitchFamily="34" charset="0"/>
              </a:rPr>
              <a:pPr algn="r"/>
              <a:t>74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87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003E2EC-B81B-4957-9C15-68B6D3BBC4C7}" type="slidenum">
              <a:rPr lang="es-PR" altLang="es-PR" sz="1200">
                <a:latin typeface="Calibri" pitchFamily="34" charset="0"/>
              </a:rPr>
              <a:pPr algn="r"/>
              <a:t>75</a:t>
            </a:fld>
            <a:endParaRPr lang="es-PR" altLang="es-PR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8739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68740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D003E2EC-B81B-4957-9C15-68B6D3BBC4C7}" type="slidenum">
              <a:rPr lang="es-PR" altLang="es-PR" sz="1200">
                <a:latin typeface="Calibri" pitchFamily="34" charset="0"/>
              </a:rPr>
              <a:pPr algn="r"/>
              <a:t>76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2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8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1005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7078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s-PR" altLang="es-PR" dirty="0"/>
          </a:p>
        </p:txBody>
      </p:sp>
      <p:sp>
        <p:nvSpPr>
          <p:cNvPr id="1270788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172" tIns="46586" rIns="93172" bIns="46586" anchor="b"/>
          <a:lstStyle>
            <a:lvl1pPr algn="l" defTabSz="915988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4538" indent="-28575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6175" indent="-230188" algn="l" defTabSz="915988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3375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62163" indent="-228600" algn="l" defTabSz="915988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93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65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337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90963" indent="-228600" defTabSz="915988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r"/>
            <a:fld id="{995B0BCA-52A3-44F0-A1A8-30B46F1F1703}" type="slidenum">
              <a:rPr lang="es-PR" altLang="es-PR" sz="1200">
                <a:latin typeface="Calibri" pitchFamily="34" charset="0"/>
              </a:rPr>
              <a:pPr algn="r"/>
              <a:t>9</a:t>
            </a:fld>
            <a:endParaRPr lang="es-PR" altLang="es-PR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110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hyperlink" Target="http://creativecommons.org/licenses/by-nc-nd/3.0/pr/" TargetMode="External"/><Relationship Id="rId4" Type="http://schemas.openxmlformats.org/officeDocument/2006/relationships/hyperlink" Target="http://www.saludmed.com/" TargetMode="Externa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rgbClr val="484876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5" name="Picture 36" descr="saludmed-com_Ban_PPT-MASTER-1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525"/>
            <a:ext cx="9144000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7" name="Rectangle 6"/>
          <p:cNvSpPr/>
          <p:nvPr userDrawn="1"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rgbClr val="8383BC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10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6284913"/>
            <a:ext cx="11176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2"/>
          <p:cNvSpPr txBox="1">
            <a:spLocks noChangeArrowheads="1"/>
          </p:cNvSpPr>
          <p:nvPr userDrawn="1"/>
        </p:nvSpPr>
        <p:spPr bwMode="auto">
          <a:xfrm>
            <a:off x="1693863" y="6157913"/>
            <a:ext cx="7416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s-PR" altLang="es-PR" sz="1200" dirty="0" err="1">
                <a:latin typeface="Arial" charset="0"/>
              </a:rPr>
              <a:t>Saludmed</a:t>
            </a:r>
            <a:r>
              <a:rPr lang="es-PR" altLang="es-PR" sz="1200" dirty="0">
                <a:latin typeface="Arial" charset="0"/>
              </a:rPr>
              <a:t> 2019, por </a:t>
            </a:r>
            <a:r>
              <a:rPr lang="es-PR" altLang="es-PR" sz="1200" b="1" i="1" dirty="0">
                <a:latin typeface="Arial" charset="0"/>
                <a:hlinkClick r:id="rId4"/>
              </a:rPr>
              <a:t>Edgar Lopategui Corsino</a:t>
            </a:r>
            <a:r>
              <a:rPr lang="es-PR" altLang="es-PR" sz="1200" dirty="0">
                <a:latin typeface="Arial" charset="0"/>
              </a:rPr>
              <a:t>, se encuentra bajo una licencia </a:t>
            </a:r>
            <a:r>
              <a:rPr lang="es-PR" altLang="es-PR" sz="1200" i="1" dirty="0">
                <a:latin typeface="Arial" charset="0"/>
                <a:hlinkClick r:id="rId5"/>
              </a:rPr>
              <a:t>"</a:t>
            </a:r>
            <a:r>
              <a:rPr lang="es-PR" altLang="es-PR" sz="1200" i="1" dirty="0" err="1">
                <a:latin typeface="Arial" charset="0"/>
                <a:hlinkClick r:id="rId5"/>
              </a:rPr>
              <a:t>Creative</a:t>
            </a:r>
            <a:r>
              <a:rPr lang="es-PR" altLang="es-PR" sz="1200" i="1" dirty="0">
                <a:latin typeface="Arial" charset="0"/>
                <a:hlinkClick r:id="rId5"/>
              </a:rPr>
              <a:t> </a:t>
            </a:r>
            <a:r>
              <a:rPr lang="es-PR" altLang="es-PR" sz="1200" i="1" dirty="0" err="1">
                <a:latin typeface="Arial" charset="0"/>
                <a:hlinkClick r:id="rId5"/>
              </a:rPr>
              <a:t>Commons</a:t>
            </a:r>
            <a:r>
              <a:rPr lang="es-PR" altLang="es-PR" sz="1200" i="1" dirty="0">
                <a:latin typeface="Arial" charset="0"/>
                <a:hlinkClick r:id="rId5"/>
              </a:rPr>
              <a:t>"</a:t>
            </a:r>
            <a:r>
              <a:rPr lang="es-PR" altLang="es-PR" sz="1200" dirty="0">
                <a:latin typeface="Arial" charset="0"/>
              </a:rPr>
              <a:t>, </a:t>
            </a:r>
          </a:p>
          <a:p>
            <a:r>
              <a:rPr lang="es-PR" altLang="es-PR" sz="1200" dirty="0">
                <a:latin typeface="Arial" charset="0"/>
              </a:rPr>
              <a:t>de tipo: </a:t>
            </a:r>
            <a:r>
              <a:rPr lang="es-PR" altLang="es-PR" sz="1200" b="1" i="1" dirty="0">
                <a:latin typeface="Arial" charset="0"/>
                <a:hlinkClick r:id="rId5"/>
              </a:rPr>
              <a:t>Reconocimiento-</a:t>
            </a:r>
            <a:r>
              <a:rPr lang="es-PR" altLang="es-PR" sz="1200" b="1" i="1" dirty="0" err="1">
                <a:latin typeface="Arial" charset="0"/>
                <a:hlinkClick r:id="rId5"/>
              </a:rPr>
              <a:t>NoComercial</a:t>
            </a:r>
            <a:r>
              <a:rPr lang="es-PR" altLang="es-PR" sz="1200" b="1" i="1" dirty="0">
                <a:latin typeface="Arial" charset="0"/>
                <a:hlinkClick r:id="rId5"/>
              </a:rPr>
              <a:t>-Sin Obras Derivadas 3.0.  Licencia de Puerto Rico</a:t>
            </a:r>
            <a:r>
              <a:rPr lang="es-PR" altLang="es-PR" sz="1200" dirty="0">
                <a:latin typeface="Arial" charset="0"/>
              </a:rPr>
              <a:t>.  </a:t>
            </a:r>
          </a:p>
          <a:p>
            <a:r>
              <a:rPr lang="es-PR" altLang="es-PR" sz="1200" dirty="0">
                <a:latin typeface="Arial" charset="0"/>
              </a:rPr>
              <a:t>Basado en las páginas publicadas para el sitio Web: </a:t>
            </a:r>
            <a:r>
              <a:rPr lang="es-PR" altLang="es-PR" sz="1200" b="1" i="1" dirty="0">
                <a:latin typeface="Arial" charset="0"/>
                <a:hlinkClick r:id="rId4"/>
              </a:rPr>
              <a:t>www.saludmed.com</a:t>
            </a:r>
            <a:r>
              <a:rPr lang="es-PR" altLang="es-PR" sz="1200" dirty="0">
                <a:latin typeface="Arial" charset="0"/>
              </a:rPr>
              <a:t>.</a:t>
            </a:r>
            <a:endParaRPr lang="es-PR" altLang="es-PR" sz="1800" dirty="0">
              <a:latin typeface="Arial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" name="Slide Number Placeholder 28"/>
          <p:cNvSpPr>
            <a:spLocks noGrp="1"/>
          </p:cNvSpPr>
          <p:nvPr>
            <p:ph type="sldNum" sz="quarter" idx="10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7E008F4-276E-40F4-9E4A-AA2A740AED0C}" type="slidenum">
              <a:rPr lang="es-PR"/>
              <a:pPr>
                <a:defRPr/>
              </a:pPr>
              <a:t>‹#›</a:t>
            </a:fld>
            <a:endParaRPr lang="es-PR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3073027-A190-407D-9C3B-31D558031FA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40696"/>
            <a:ext cx="3469432" cy="175260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EE9AE774-FEF9-434B-9496-AEA845760A94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31B45BF-FC8D-4510-9EC9-83194234D425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3933825"/>
            <a:ext cx="3733800" cy="192088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F07EB7D-8C42-464B-868F-C80EA320C958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C1A142-D95C-477D-96CB-7D49D9BAF23F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64013"/>
            <a:ext cx="1966913" cy="19050"/>
          </a:xfrm>
          <a:prstGeom prst="rect">
            <a:avLst/>
          </a:prstGeom>
          <a:solidFill>
            <a:schemeClr val="accent2">
              <a:alpha val="5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4A1BAB7-16FC-4E49-909A-FB70F6062BAA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5410200" y="4198938"/>
            <a:ext cx="1966913" cy="9525"/>
          </a:xfrm>
          <a:prstGeom prst="rect">
            <a:avLst/>
          </a:prstGeom>
          <a:solidFill>
            <a:schemeClr val="accent2">
              <a:alpha val="6509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1" name="Rounded Rectangle 16">
            <a:extLst>
              <a:ext uri="{FF2B5EF4-FFF2-40B4-BE49-F238E27FC236}">
                <a16:creationId xmlns:a16="http://schemas.microsoft.com/office/drawing/2014/main" id="{5339B49A-21FA-4464-9D10-1876F3BBE68D}"/>
              </a:ext>
            </a:extLst>
          </p:cNvPr>
          <p:cNvSpPr/>
          <p:nvPr userDrawn="1"/>
        </p:nvSpPr>
        <p:spPr bwMode="white">
          <a:xfrm>
            <a:off x="5410200" y="3962400"/>
            <a:ext cx="3065463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2" name="Rounded Rectangle 17">
            <a:extLst>
              <a:ext uri="{FF2B5EF4-FFF2-40B4-BE49-F238E27FC236}">
                <a16:creationId xmlns:a16="http://schemas.microsoft.com/office/drawing/2014/main" id="{5D35D74A-347F-4F46-8EE6-887B2850BAA6}"/>
              </a:ext>
            </a:extLst>
          </p:cNvPr>
          <p:cNvSpPr/>
          <p:nvPr userDrawn="1"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DC51C88-15AC-4203-80F0-ABD635ABB74E}"/>
              </a:ext>
            </a:extLst>
          </p:cNvPr>
          <p:cNvSpPr>
            <a:spLocks noChangeArrowheads="1"/>
          </p:cNvSpPr>
          <p:nvPr userDrawn="1"/>
        </p:nvSpPr>
        <p:spPr bwMode="auto">
          <a:xfrm flipV="1">
            <a:off x="6413500" y="3643313"/>
            <a:ext cx="2730500" cy="247650"/>
          </a:xfrm>
          <a:prstGeom prst="rect">
            <a:avLst/>
          </a:prstGeom>
          <a:solidFill>
            <a:srgbClr val="8383B5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4" name="Date Placeholder 27">
            <a:extLst>
              <a:ext uri="{FF2B5EF4-FFF2-40B4-BE49-F238E27FC236}">
                <a16:creationId xmlns:a16="http://schemas.microsoft.com/office/drawing/2014/main" id="{ACA9D8C9-3E84-4414-B86F-B2448F001D9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6A6EF-0438-4207-BCD2-FA4792A9B717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35" name="Footer Placeholder 16">
            <a:extLst>
              <a:ext uri="{FF2B5EF4-FFF2-40B4-BE49-F238E27FC236}">
                <a16:creationId xmlns:a16="http://schemas.microsoft.com/office/drawing/2014/main" id="{C2257264-601F-4D21-B9B0-EDF0C22E8F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570128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BE465-EE2A-4FF9-9223-1AF0F3DF98E8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94BE7-C1CC-455F-BA6C-68097D69233B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5156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86BA-19B2-4B24-A6E8-95F6E13F1CBF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1FB2B-A716-46C7-8CC9-0CD971DE0A67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116165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0251C-514E-462D-8D04-8D6329D4DCCF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1FF47-CD25-4126-BF03-789B7B2B4769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4150574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79D06-3BC2-4648-860D-F15FBB58BF00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A3A89-FE4B-43AF-B7F3-74C4AE6FE085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201688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70F40-C075-418C-BC34-12939BDB452F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0EC99-CE28-4B1B-BF7C-55C21D6C3309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507987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12" name="Rounded Rectangle 11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13" name="Rounded Rectangle 12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6" name="Rectangle 15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7" name="Rectangle 16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8" name="Rectangle 17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9" name="Rectangle 18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20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3CB15D6D-0B72-4DEC-8659-D14798CB1094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22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2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5DFC698-A635-438C-BFEF-9847F22D9B03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231224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8" name="Rounded Rectangle 7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9" name="Rounded Rectangle 8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Rectangle 9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1" name="Rectangle 10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Rectangle 12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4" name="Rectangle 13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5" name="Rectangle 14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pic>
        <p:nvPicPr>
          <p:cNvPr id="16" name="Picture 21" descr="saludmed-com_Ban_PPT-MASTER-2_v0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8894763" cy="3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885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5CFA9-E0F4-4CA5-817E-AF97ABC46EF1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1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1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CA0A34-65EB-44A3-8BCE-D0A57471AB6F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824566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21616-CFD0-466F-9DDE-4716BCC9A625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E9623-524F-46ED-9478-56A7062C789B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280859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B4B90-3EC6-4EF0-9337-A055305147E0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F3D3D-D186-4785-B66F-CBE1412A9E1D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1522349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8CF118-3164-4764-A8B7-9EA7E3E4E258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D9705F-1DED-4DF3-A4A7-00733E144067}" type="slidenum">
              <a:rPr lang="es-PR"/>
              <a:pPr>
                <a:defRPr/>
              </a:pPr>
              <a:t>‹#›</a:t>
            </a:fld>
            <a:endParaRPr lang="es-PR"/>
          </a:p>
        </p:txBody>
      </p:sp>
    </p:spTree>
    <p:extLst>
      <p:ext uri="{BB962C8B-B14F-4D97-AF65-F5344CB8AC3E}">
        <p14:creationId xmlns:p14="http://schemas.microsoft.com/office/powerpoint/2010/main" val="37766675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0" y="0"/>
            <a:ext cx="9144000" cy="311150"/>
          </a:xfrm>
          <a:prstGeom prst="rect">
            <a:avLst/>
          </a:prstGeom>
          <a:solidFill>
            <a:srgbClr val="484876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1" name="Rectangle 30"/>
          <p:cNvSpPr>
            <a:spLocks noChangeArrowheads="1"/>
          </p:cNvSpPr>
          <p:nvPr/>
        </p:nvSpPr>
        <p:spPr bwMode="auto"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>
        <p:nvSpPr>
          <p:cNvPr id="32" name="Rectangle 31"/>
          <p:cNvSpPr>
            <a:spLocks noChangeArrowheads="1"/>
          </p:cNvSpPr>
          <p:nvPr userDrawn="1"/>
        </p:nvSpPr>
        <p:spPr bwMode="auto"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50800" cap="rnd" cmpd="thickThin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</a:endParaRPr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8613" y="496888"/>
            <a:ext cx="3062287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8" name="Rectangle 37"/>
          <p:cNvSpPr/>
          <p:nvPr/>
        </p:nvSpPr>
        <p:spPr bwMode="invGray">
          <a:xfrm>
            <a:off x="8977313" y="-1588"/>
            <a:ext cx="25400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40" name="Rectangle 39"/>
          <p:cNvSpPr/>
          <p:nvPr/>
        </p:nvSpPr>
        <p:spPr bwMode="invGray">
          <a:xfrm>
            <a:off x="8875713" y="0"/>
            <a:ext cx="6350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R"/>
              <a:t>Click to edit Master text styles</a:t>
            </a:r>
          </a:p>
          <a:p>
            <a:pPr lvl="1"/>
            <a:r>
              <a:rPr lang="en-US" altLang="es-PR"/>
              <a:t>Second level</a:t>
            </a:r>
          </a:p>
          <a:p>
            <a:pPr lvl="2"/>
            <a:r>
              <a:rPr lang="en-US" altLang="es-PR"/>
              <a:t>Third level</a:t>
            </a:r>
          </a:p>
          <a:p>
            <a:pPr lvl="3"/>
            <a:r>
              <a:rPr lang="en-US" altLang="es-PR"/>
              <a:t>Fourth level</a:t>
            </a:r>
          </a:p>
          <a:p>
            <a:pPr lvl="4"/>
            <a:r>
              <a:rPr lang="en-US" altLang="es-PR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E41DA4D1-7184-4904-952E-5B07FB1F9471}" type="datetimeFigureOut">
              <a:rPr lang="es-PR"/>
              <a:pPr>
                <a:defRPr/>
              </a:pPr>
              <a:t>08/08/2019</a:t>
            </a:fld>
            <a:endParaRPr lang="es-P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s-PR"/>
          </a:p>
        </p:txBody>
      </p:sp>
      <p:pic>
        <p:nvPicPr>
          <p:cNvPr id="1058" name="Picture 34" descr="saludmed-com_Ban_PPT-MASTER-2_v0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94763" cy="333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47D49CF2-3A25-4004-BAAB-507FDC05EAA1}" type="slidenum">
              <a:rPr lang="es-PR"/>
              <a:pPr>
                <a:defRPr/>
              </a:pPr>
              <a:t>‹#›</a:t>
            </a:fld>
            <a:endParaRPr lang="es-PR"/>
          </a:p>
        </p:txBody>
      </p:sp>
      <p:sp>
        <p:nvSpPr>
          <p:cNvPr id="10" name="Text Box 6"/>
          <p:cNvSpPr txBox="1">
            <a:spLocks noChangeArrowheads="1"/>
          </p:cNvSpPr>
          <p:nvPr userDrawn="1"/>
        </p:nvSpPr>
        <p:spPr bwMode="auto">
          <a:xfrm>
            <a:off x="0" y="6588125"/>
            <a:ext cx="9144000" cy="269875"/>
          </a:xfrm>
          <a:prstGeom prst="rect">
            <a:avLst/>
          </a:prstGeom>
          <a:solidFill>
            <a:srgbClr val="E6E6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s-PR" sz="1000" dirty="0">
                <a:latin typeface="Arial" charset="0"/>
              </a:rPr>
              <a:t>Copyright © 2019 Edgar Lopategui Corsino | </a:t>
            </a:r>
            <a:r>
              <a:rPr lang="en-US" altLang="es-PR" sz="1000" dirty="0" err="1">
                <a:latin typeface="Arial" charset="0"/>
              </a:rPr>
              <a:t>Saludmed</a:t>
            </a:r>
            <a:r>
              <a:rPr lang="en-US" altLang="es-PR" sz="1000" dirty="0">
                <a:latin typeface="Arial" charset="0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87" r:id="rId2"/>
    <p:sldLayoutId id="2147483688" r:id="rId3"/>
    <p:sldLayoutId id="2147483689" r:id="rId4"/>
    <p:sldLayoutId id="2147483696" r:id="rId5"/>
    <p:sldLayoutId id="2147483697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jpg"/><Relationship Id="rId12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Relationship Id="rId6" Type="http://schemas.openxmlformats.org/officeDocument/2006/relationships/audio" Target="../media/audio2.wav"/><Relationship Id="rId5" Type="http://schemas.openxmlformats.org/officeDocument/2006/relationships/image" Target="../media/image20.jpeg"/><Relationship Id="rId4" Type="http://schemas.openxmlformats.org/officeDocument/2006/relationships/audio" Target="../media/audio2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1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Relationship Id="rId6" Type="http://schemas.openxmlformats.org/officeDocument/2006/relationships/hyperlink" Target="../Videos/YouTube/Biomec-Mov-Hum_Salida-Bloques.mp4" TargetMode="External"/><Relationship Id="rId5" Type="http://schemas.openxmlformats.org/officeDocument/2006/relationships/hyperlink" Target="https://www.youtube.com/watch?v=Px75uCiNquY" TargetMode="External"/><Relationship Id="rId4" Type="http://schemas.openxmlformats.org/officeDocument/2006/relationships/audio" Target="../media/audio1.wav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5.xml"/><Relationship Id="rId6" Type="http://schemas.openxmlformats.org/officeDocument/2006/relationships/audio" Target="../media/audio2.wav"/><Relationship Id="rId5" Type="http://schemas.openxmlformats.org/officeDocument/2006/relationships/image" Target="../media/image22.jpeg"/><Relationship Id="rId4" Type="http://schemas.openxmlformats.org/officeDocument/2006/relationships/audio" Target="../media/audio2.wav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audio" Target="../media/audio2.wav"/><Relationship Id="rId4" Type="http://schemas.openxmlformats.org/officeDocument/2006/relationships/audio" Target="../media/audio2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Relationship Id="rId6" Type="http://schemas.openxmlformats.org/officeDocument/2006/relationships/audio" Target="../media/audio2.wav"/><Relationship Id="rId5" Type="http://schemas.openxmlformats.org/officeDocument/2006/relationships/image" Target="../media/image23.jpeg"/><Relationship Id="rId4" Type="http://schemas.openxmlformats.org/officeDocument/2006/relationships/audio" Target="../media/audio2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8.xml"/><Relationship Id="rId6" Type="http://schemas.openxmlformats.org/officeDocument/2006/relationships/audio" Target="../media/audio2.wav"/><Relationship Id="rId5" Type="http://schemas.openxmlformats.org/officeDocument/2006/relationships/image" Target="../media/image24.jpg"/><Relationship Id="rId4" Type="http://schemas.openxmlformats.org/officeDocument/2006/relationships/audio" Target="../media/audio2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9.xml"/><Relationship Id="rId6" Type="http://schemas.openxmlformats.org/officeDocument/2006/relationships/audio" Target="../media/audio2.wav"/><Relationship Id="rId5" Type="http://schemas.openxmlformats.org/officeDocument/2006/relationships/image" Target="../media/image25.jpg"/><Relationship Id="rId4" Type="http://schemas.openxmlformats.org/officeDocument/2006/relationships/audio" Target="../media/audio2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0.xml"/><Relationship Id="rId6" Type="http://schemas.openxmlformats.org/officeDocument/2006/relationships/audio" Target="../media/audio2.wav"/><Relationship Id="rId5" Type="http://schemas.openxmlformats.org/officeDocument/2006/relationships/image" Target="../media/image26.jp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1.wmf"/><Relationship Id="rId5" Type="http://schemas.openxmlformats.org/officeDocument/2006/relationships/image" Target="../media/image10.jpg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1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openxmlformats.org/officeDocument/2006/relationships/audio" Target="../media/audio2.wav"/><Relationship Id="rId5" Type="http://schemas.openxmlformats.org/officeDocument/2006/relationships/image" Target="../media/image29.jpg"/><Relationship Id="rId4" Type="http://schemas.openxmlformats.org/officeDocument/2006/relationships/audio" Target="../media/audio2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3.xml"/><Relationship Id="rId5" Type="http://schemas.openxmlformats.org/officeDocument/2006/relationships/image" Target="../media/image30.jpg"/><Relationship Id="rId4" Type="http://schemas.openxmlformats.org/officeDocument/2006/relationships/audio" Target="../media/audio2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4.xml"/><Relationship Id="rId6" Type="http://schemas.openxmlformats.org/officeDocument/2006/relationships/audio" Target="../media/audio2.wav"/><Relationship Id="rId5" Type="http://schemas.openxmlformats.org/officeDocument/2006/relationships/image" Target="../media/image31.jpg"/><Relationship Id="rId4" Type="http://schemas.openxmlformats.org/officeDocument/2006/relationships/audio" Target="../media/audio2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5.xml"/><Relationship Id="rId6" Type="http://schemas.openxmlformats.org/officeDocument/2006/relationships/audio" Target="../media/audio2.wav"/><Relationship Id="rId5" Type="http://schemas.openxmlformats.org/officeDocument/2006/relationships/image" Target="../media/image32.jpg"/><Relationship Id="rId4" Type="http://schemas.openxmlformats.org/officeDocument/2006/relationships/audio" Target="../media/audio2.wav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6.xml"/><Relationship Id="rId6" Type="http://schemas.openxmlformats.org/officeDocument/2006/relationships/audio" Target="../media/audio2.wav"/><Relationship Id="rId5" Type="http://schemas.openxmlformats.org/officeDocument/2006/relationships/image" Target="../media/image33.jpg"/><Relationship Id="rId4" Type="http://schemas.openxmlformats.org/officeDocument/2006/relationships/audio" Target="../media/audio2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7.xml"/><Relationship Id="rId6" Type="http://schemas.openxmlformats.org/officeDocument/2006/relationships/audio" Target="../media/audio2.wav"/><Relationship Id="rId5" Type="http://schemas.openxmlformats.org/officeDocument/2006/relationships/image" Target="../media/image34.jpg"/><Relationship Id="rId4" Type="http://schemas.openxmlformats.org/officeDocument/2006/relationships/audio" Target="../media/audio2.wav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8.xml"/><Relationship Id="rId5" Type="http://schemas.openxmlformats.org/officeDocument/2006/relationships/image" Target="../media/image35.jpg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9.xml"/><Relationship Id="rId6" Type="http://schemas.openxmlformats.org/officeDocument/2006/relationships/audio" Target="../media/audio2.wav"/><Relationship Id="rId5" Type="http://schemas.openxmlformats.org/officeDocument/2006/relationships/image" Target="../media/image36.jpg"/><Relationship Id="rId4" Type="http://schemas.openxmlformats.org/officeDocument/2006/relationships/audio" Target="../media/audio2.wav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0.xml"/><Relationship Id="rId6" Type="http://schemas.openxmlformats.org/officeDocument/2006/relationships/image" Target="../media/image38.jpg"/><Relationship Id="rId5" Type="http://schemas.openxmlformats.org/officeDocument/2006/relationships/image" Target="../media/image37.wmf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5" Type="http://schemas.openxmlformats.org/officeDocument/2006/relationships/image" Target="../media/image13.jpeg"/><Relationship Id="rId4" Type="http://schemas.openxmlformats.org/officeDocument/2006/relationships/audio" Target="../media/audio2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1.xml"/><Relationship Id="rId6" Type="http://schemas.openxmlformats.org/officeDocument/2006/relationships/audio" Target="../media/audio2.wav"/><Relationship Id="rId5" Type="http://schemas.openxmlformats.org/officeDocument/2006/relationships/image" Target="../media/image39.jpg"/><Relationship Id="rId4" Type="http://schemas.openxmlformats.org/officeDocument/2006/relationships/audio" Target="../media/audio2.wav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2.xml"/><Relationship Id="rId6" Type="http://schemas.openxmlformats.org/officeDocument/2006/relationships/audio" Target="../media/audio2.wav"/><Relationship Id="rId5" Type="http://schemas.openxmlformats.org/officeDocument/2006/relationships/image" Target="../media/image40.jpg"/><Relationship Id="rId4" Type="http://schemas.openxmlformats.org/officeDocument/2006/relationships/audio" Target="../media/audio2.wav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3.xml"/><Relationship Id="rId6" Type="http://schemas.openxmlformats.org/officeDocument/2006/relationships/audio" Target="../media/audio2.wav"/><Relationship Id="rId5" Type="http://schemas.openxmlformats.org/officeDocument/2006/relationships/image" Target="../media/image41.jpg"/><Relationship Id="rId4" Type="http://schemas.openxmlformats.org/officeDocument/2006/relationships/audio" Target="../media/audio2.wav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4.xml"/><Relationship Id="rId5" Type="http://schemas.openxmlformats.org/officeDocument/2006/relationships/image" Target="../media/image42.jpg"/><Relationship Id="rId4" Type="http://schemas.openxmlformats.org/officeDocument/2006/relationships/audio" Target="../media/audio2.wav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5.xml"/><Relationship Id="rId5" Type="http://schemas.openxmlformats.org/officeDocument/2006/relationships/image" Target="../media/image43.jpg"/><Relationship Id="rId4" Type="http://schemas.openxmlformats.org/officeDocument/2006/relationships/audio" Target="../media/audio2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6.xml"/><Relationship Id="rId5" Type="http://schemas.openxmlformats.org/officeDocument/2006/relationships/image" Target="../media/image44.jpg"/><Relationship Id="rId4" Type="http://schemas.openxmlformats.org/officeDocument/2006/relationships/audio" Target="../media/audio2.wav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7.xml"/><Relationship Id="rId5" Type="http://schemas.openxmlformats.org/officeDocument/2006/relationships/image" Target="../media/image45.jpg"/><Relationship Id="rId4" Type="http://schemas.openxmlformats.org/officeDocument/2006/relationships/audio" Target="../media/audio2.wav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8.xml"/><Relationship Id="rId5" Type="http://schemas.openxmlformats.org/officeDocument/2006/relationships/image" Target="../media/image46.jpg"/><Relationship Id="rId4" Type="http://schemas.openxmlformats.org/officeDocument/2006/relationships/audio" Target="../media/audio2.wav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9.xml"/><Relationship Id="rId6" Type="http://schemas.openxmlformats.org/officeDocument/2006/relationships/audio" Target="../media/audio1.wav"/><Relationship Id="rId5" Type="http://schemas.openxmlformats.org/officeDocument/2006/relationships/image" Target="../media/image47.jpeg"/><Relationship Id="rId4" Type="http://schemas.openxmlformats.org/officeDocument/2006/relationships/audio" Target="../media/audio1.wav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0.xml"/><Relationship Id="rId5" Type="http://schemas.openxmlformats.org/officeDocument/2006/relationships/image" Target="../media/image48.jpg"/><Relationship Id="rId4" Type="http://schemas.openxmlformats.org/officeDocument/2006/relationships/audio" Target="../media/audio2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5" Type="http://schemas.openxmlformats.org/officeDocument/2006/relationships/audio" Target="../media/audio1.wav"/><Relationship Id="rId4" Type="http://schemas.openxmlformats.org/officeDocument/2006/relationships/audio" Target="../media/audio1.wav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1.xml"/><Relationship Id="rId6" Type="http://schemas.openxmlformats.org/officeDocument/2006/relationships/hyperlink" Target="http://pubmedcentralcanada.ca/pmcc/articles/PMC1424733/pdf/pubhealthrep00100-0016.pdf" TargetMode="External"/><Relationship Id="rId5" Type="http://schemas.openxmlformats.org/officeDocument/2006/relationships/image" Target="../media/image49.jpeg"/><Relationship Id="rId4" Type="http://schemas.openxmlformats.org/officeDocument/2006/relationships/audio" Target="../media/audio2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2.xml"/><Relationship Id="rId5" Type="http://schemas.openxmlformats.org/officeDocument/2006/relationships/image" Target="../media/image50.jpg"/><Relationship Id="rId4" Type="http://schemas.openxmlformats.org/officeDocument/2006/relationships/audio" Target="../media/audio1.wav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3.xml"/><Relationship Id="rId5" Type="http://schemas.openxmlformats.org/officeDocument/2006/relationships/image" Target="../media/image51.jpg"/><Relationship Id="rId4" Type="http://schemas.openxmlformats.org/officeDocument/2006/relationships/audio" Target="../media/audio1.wav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Relationship Id="rId6" Type="http://schemas.openxmlformats.org/officeDocument/2006/relationships/audio" Target="../media/audio2.wav"/><Relationship Id="rId5" Type="http://schemas.openxmlformats.org/officeDocument/2006/relationships/image" Target="../media/image52.jpg"/><Relationship Id="rId4" Type="http://schemas.openxmlformats.org/officeDocument/2006/relationships/audio" Target="../media/audio2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5.xml"/><Relationship Id="rId6" Type="http://schemas.openxmlformats.org/officeDocument/2006/relationships/audio" Target="../media/audio2.wav"/><Relationship Id="rId5" Type="http://schemas.openxmlformats.org/officeDocument/2006/relationships/image" Target="../media/image53.jpg"/><Relationship Id="rId4" Type="http://schemas.openxmlformats.org/officeDocument/2006/relationships/audio" Target="../media/audio2.wav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6.xml"/><Relationship Id="rId6" Type="http://schemas.openxmlformats.org/officeDocument/2006/relationships/audio" Target="../media/audio2.wav"/><Relationship Id="rId5" Type="http://schemas.openxmlformats.org/officeDocument/2006/relationships/image" Target="../media/image54.jpg"/><Relationship Id="rId4" Type="http://schemas.openxmlformats.org/officeDocument/2006/relationships/audio" Target="../media/audio2.wav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7.xml"/><Relationship Id="rId6" Type="http://schemas.openxmlformats.org/officeDocument/2006/relationships/image" Target="../media/image55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8.xml"/><Relationship Id="rId6" Type="http://schemas.openxmlformats.org/officeDocument/2006/relationships/audio" Target="../media/audio2.wav"/><Relationship Id="rId5" Type="http://schemas.openxmlformats.org/officeDocument/2006/relationships/image" Target="../media/image56.jpg"/><Relationship Id="rId4" Type="http://schemas.openxmlformats.org/officeDocument/2006/relationships/audio" Target="../media/audio2.wav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9.xml"/><Relationship Id="rId6" Type="http://schemas.openxmlformats.org/officeDocument/2006/relationships/image" Target="../media/image57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0.xml"/><Relationship Id="rId6" Type="http://schemas.openxmlformats.org/officeDocument/2006/relationships/audio" Target="../media/audio2.wav"/><Relationship Id="rId5" Type="http://schemas.openxmlformats.org/officeDocument/2006/relationships/image" Target="../media/image58.jpe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5" Type="http://schemas.openxmlformats.org/officeDocument/2006/relationships/image" Target="../media/image14.jpeg"/><Relationship Id="rId4" Type="http://schemas.openxmlformats.org/officeDocument/2006/relationships/audio" Target="../media/audio2.wav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1.xml"/><Relationship Id="rId6" Type="http://schemas.openxmlformats.org/officeDocument/2006/relationships/audio" Target="../media/audio2.wav"/><Relationship Id="rId5" Type="http://schemas.openxmlformats.org/officeDocument/2006/relationships/image" Target="../media/image59.jpeg"/><Relationship Id="rId4" Type="http://schemas.openxmlformats.org/officeDocument/2006/relationships/audio" Target="../media/audio2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2.xml"/><Relationship Id="rId5" Type="http://schemas.openxmlformats.org/officeDocument/2006/relationships/image" Target="../media/image60.jpeg"/><Relationship Id="rId4" Type="http://schemas.openxmlformats.org/officeDocument/2006/relationships/audio" Target="../media/audio2.wav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3.xml"/><Relationship Id="rId5" Type="http://schemas.openxmlformats.org/officeDocument/2006/relationships/image" Target="../media/image61.jpg"/><Relationship Id="rId4" Type="http://schemas.openxmlformats.org/officeDocument/2006/relationships/audio" Target="../media/audio2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4.xml"/><Relationship Id="rId6" Type="http://schemas.openxmlformats.org/officeDocument/2006/relationships/audio" Target="../media/audio1.wav"/><Relationship Id="rId5" Type="http://schemas.openxmlformats.org/officeDocument/2006/relationships/image" Target="../media/image62.jpeg"/><Relationship Id="rId4" Type="http://schemas.openxmlformats.org/officeDocument/2006/relationships/audio" Target="../media/audio1.wav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5.xml"/><Relationship Id="rId6" Type="http://schemas.openxmlformats.org/officeDocument/2006/relationships/audio" Target="../media/audio2.wav"/><Relationship Id="rId5" Type="http://schemas.openxmlformats.org/officeDocument/2006/relationships/image" Target="../media/image63.jpg"/><Relationship Id="rId4" Type="http://schemas.openxmlformats.org/officeDocument/2006/relationships/audio" Target="../media/audio2.wav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6.xml"/><Relationship Id="rId6" Type="http://schemas.openxmlformats.org/officeDocument/2006/relationships/audio" Target="../media/audio2.wav"/><Relationship Id="rId5" Type="http://schemas.openxmlformats.org/officeDocument/2006/relationships/image" Target="../media/image64.jpg"/><Relationship Id="rId4" Type="http://schemas.openxmlformats.org/officeDocument/2006/relationships/audio" Target="../media/audio2.wav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ocw.um.es/cc.-de-la-salud/alimentacion-y-nutricion-actuales/otros-recursos-1/or-f-003.pdf" TargetMode="External"/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7.xml"/><Relationship Id="rId6" Type="http://schemas.openxmlformats.org/officeDocument/2006/relationships/image" Target="../media/image66.wmf"/><Relationship Id="rId5" Type="http://schemas.openxmlformats.org/officeDocument/2006/relationships/image" Target="../media/image65.wmf"/><Relationship Id="rId4" Type="http://schemas.openxmlformats.org/officeDocument/2006/relationships/audio" Target="../media/audio2.wav"/><Relationship Id="rId9" Type="http://schemas.openxmlformats.org/officeDocument/2006/relationships/image" Target="../media/image68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8.xml"/><Relationship Id="rId6" Type="http://schemas.openxmlformats.org/officeDocument/2006/relationships/image" Target="../media/image69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9.xml"/><Relationship Id="rId5" Type="http://schemas.openxmlformats.org/officeDocument/2006/relationships/image" Target="../media/image70.jpg"/><Relationship Id="rId4" Type="http://schemas.openxmlformats.org/officeDocument/2006/relationships/audio" Target="../media/audio1.wav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0.xml"/><Relationship Id="rId5" Type="http://schemas.openxmlformats.org/officeDocument/2006/relationships/image" Target="../media/image71.jpg"/><Relationship Id="rId4" Type="http://schemas.openxmlformats.org/officeDocument/2006/relationships/audio" Target="../media/audio2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11.wmf"/><Relationship Id="rId5" Type="http://schemas.openxmlformats.org/officeDocument/2006/relationships/image" Target="../media/image15.jpg"/><Relationship Id="rId4" Type="http://schemas.openxmlformats.org/officeDocument/2006/relationships/audio" Target="../media/audio1.wav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0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1.xml"/><Relationship Id="rId6" Type="http://schemas.openxmlformats.org/officeDocument/2006/relationships/image" Target="../media/image72.jpeg"/><Relationship Id="rId5" Type="http://schemas.openxmlformats.org/officeDocument/2006/relationships/hyperlink" Target="http://pubmedcentralcanada.ca/pmcc/articles/PMC1424733/pdf/pubhealthrep00100-0016.pdf" TargetMode="External"/><Relationship Id="rId4" Type="http://schemas.openxmlformats.org/officeDocument/2006/relationships/audio" Target="../media/audio2.wav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2.xml"/><Relationship Id="rId6" Type="http://schemas.openxmlformats.org/officeDocument/2006/relationships/audio" Target="../media/audio2.wav"/><Relationship Id="rId5" Type="http://schemas.openxmlformats.org/officeDocument/2006/relationships/image" Target="../media/image73.jpeg"/><Relationship Id="rId4" Type="http://schemas.openxmlformats.org/officeDocument/2006/relationships/audio" Target="../media/audio2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3.xml"/><Relationship Id="rId6" Type="http://schemas.openxmlformats.org/officeDocument/2006/relationships/audio" Target="../media/audio2.wav"/><Relationship Id="rId5" Type="http://schemas.openxmlformats.org/officeDocument/2006/relationships/image" Target="../media/image74.jpg"/><Relationship Id="rId4" Type="http://schemas.openxmlformats.org/officeDocument/2006/relationships/audio" Target="../media/audio2.wav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4.xml"/><Relationship Id="rId5" Type="http://schemas.openxmlformats.org/officeDocument/2006/relationships/image" Target="../media/image75.jpg"/><Relationship Id="rId4" Type="http://schemas.openxmlformats.org/officeDocument/2006/relationships/audio" Target="../media/audio2.wav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5.xml"/><Relationship Id="rId5" Type="http://schemas.openxmlformats.org/officeDocument/2006/relationships/image" Target="../media/image76.jpg"/><Relationship Id="rId4" Type="http://schemas.openxmlformats.org/officeDocument/2006/relationships/audio" Target="../media/audio2.wav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6.xml"/><Relationship Id="rId5" Type="http://schemas.openxmlformats.org/officeDocument/2006/relationships/image" Target="../media/image77.jpg"/><Relationship Id="rId4" Type="http://schemas.openxmlformats.org/officeDocument/2006/relationships/audio" Target="../media/audio2.wav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7.xml"/><Relationship Id="rId6" Type="http://schemas.openxmlformats.org/officeDocument/2006/relationships/image" Target="../media/image78.jpg"/><Relationship Id="rId5" Type="http://schemas.openxmlformats.org/officeDocument/2006/relationships/image" Target="../media/image11.wmf"/><Relationship Id="rId4" Type="http://schemas.openxmlformats.org/officeDocument/2006/relationships/audio" Target="../media/audio2.wav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8.xml"/><Relationship Id="rId6" Type="http://schemas.openxmlformats.org/officeDocument/2006/relationships/audio" Target="../media/audio2.wav"/><Relationship Id="rId5" Type="http://schemas.openxmlformats.org/officeDocument/2006/relationships/image" Target="../media/image79.jpg"/><Relationship Id="rId4" Type="http://schemas.openxmlformats.org/officeDocument/2006/relationships/audio" Target="../media/audio2.wav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9.xml"/><Relationship Id="rId6" Type="http://schemas.openxmlformats.org/officeDocument/2006/relationships/audio" Target="../media/audio2.wav"/><Relationship Id="rId5" Type="http://schemas.openxmlformats.org/officeDocument/2006/relationships/image" Target="../media/image80.jpg"/><Relationship Id="rId4" Type="http://schemas.openxmlformats.org/officeDocument/2006/relationships/audio" Target="../media/audio2.wav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0.xml"/><Relationship Id="rId6" Type="http://schemas.openxmlformats.org/officeDocument/2006/relationships/audio" Target="../media/audio2.wav"/><Relationship Id="rId5" Type="http://schemas.openxmlformats.org/officeDocument/2006/relationships/image" Target="../media/image81.jp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5" Type="http://schemas.openxmlformats.org/officeDocument/2006/relationships/image" Target="../media/image16.jpeg"/><Relationship Id="rId4" Type="http://schemas.openxmlformats.org/officeDocument/2006/relationships/audio" Target="../media/audio2.wav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1.xml"/><Relationship Id="rId6" Type="http://schemas.openxmlformats.org/officeDocument/2006/relationships/audio" Target="../media/audio2.wav"/><Relationship Id="rId5" Type="http://schemas.openxmlformats.org/officeDocument/2006/relationships/image" Target="../media/image82.jpeg"/><Relationship Id="rId4" Type="http://schemas.openxmlformats.org/officeDocument/2006/relationships/audio" Target="../media/audio2.wav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2.xml"/><Relationship Id="rId6" Type="http://schemas.openxmlformats.org/officeDocument/2006/relationships/audio" Target="../media/audio2.wav"/><Relationship Id="rId5" Type="http://schemas.openxmlformats.org/officeDocument/2006/relationships/image" Target="../media/image83.jpeg"/><Relationship Id="rId4" Type="http://schemas.openxmlformats.org/officeDocument/2006/relationships/audio" Target="../media/audio2.wav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3.xml"/><Relationship Id="rId6" Type="http://schemas.openxmlformats.org/officeDocument/2006/relationships/audio" Target="../media/audio2.wav"/><Relationship Id="rId5" Type="http://schemas.openxmlformats.org/officeDocument/2006/relationships/image" Target="../media/image84.jpeg"/><Relationship Id="rId4" Type="http://schemas.openxmlformats.org/officeDocument/2006/relationships/audio" Target="../media/audio2.wav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4.xml"/><Relationship Id="rId6" Type="http://schemas.openxmlformats.org/officeDocument/2006/relationships/audio" Target="../media/audio2.wav"/><Relationship Id="rId5" Type="http://schemas.openxmlformats.org/officeDocument/2006/relationships/image" Target="../media/image85.jpg"/><Relationship Id="rId4" Type="http://schemas.openxmlformats.org/officeDocument/2006/relationships/audio" Target="../media/audio2.wav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5.xml"/><Relationship Id="rId6" Type="http://schemas.openxmlformats.org/officeDocument/2006/relationships/audio" Target="../media/audio1.wav"/><Relationship Id="rId5" Type="http://schemas.openxmlformats.org/officeDocument/2006/relationships/image" Target="../media/image86.jpg"/><Relationship Id="rId4" Type="http://schemas.openxmlformats.org/officeDocument/2006/relationships/audio" Target="../media/audio1.wav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6.xml"/><Relationship Id="rId6" Type="http://schemas.openxmlformats.org/officeDocument/2006/relationships/audio" Target="../media/audio1.wav"/><Relationship Id="rId5" Type="http://schemas.openxmlformats.org/officeDocument/2006/relationships/image" Target="../media/image87.jpeg"/><Relationship Id="rId4" Type="http://schemas.openxmlformats.org/officeDocument/2006/relationships/audio" Target="../media/audio1.wav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notesSlide" Target="../notesSlides/notesSlide76.xml"/><Relationship Id="rId7" Type="http://schemas.openxmlformats.org/officeDocument/2006/relationships/image" Target="../media/image8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7.xml"/><Relationship Id="rId6" Type="http://schemas.openxmlformats.org/officeDocument/2006/relationships/image" Target="../media/image88.jpeg"/><Relationship Id="rId5" Type="http://schemas.openxmlformats.org/officeDocument/2006/relationships/image" Target="../media/image11.wmf"/><Relationship Id="rId4" Type="http://schemas.openxmlformats.org/officeDocument/2006/relationships/audio" Target="../media/audio1.wav"/><Relationship Id="rId9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Relationship Id="rId6" Type="http://schemas.openxmlformats.org/officeDocument/2006/relationships/image" Target="../media/image18.jpg"/><Relationship Id="rId5" Type="http://schemas.openxmlformats.org/officeDocument/2006/relationships/image" Target="../media/image17.wmf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6" Type="http://schemas.openxmlformats.org/officeDocument/2006/relationships/audio" Target="../media/audio2.wav"/><Relationship Id="rId5" Type="http://schemas.openxmlformats.org/officeDocument/2006/relationships/image" Target="../media/image19.jpeg"/><Relationship Id="rId4" Type="http://schemas.openxmlformats.org/officeDocument/2006/relationships/audio" Target="../media/audio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/>
          </p:cNvSpPr>
          <p:nvPr/>
        </p:nvSpPr>
        <p:spPr bwMode="auto">
          <a:xfrm>
            <a:off x="323850" y="3900488"/>
            <a:ext cx="47625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35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8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ctr">
              <a:spcBef>
                <a:spcPts val="300"/>
              </a:spcBef>
              <a:buClr>
                <a:schemeClr val="accent2"/>
              </a:buClr>
              <a:buFont typeface="Georgia" pitchFamily="18" charset="0"/>
              <a:defRPr sz="2600">
                <a:solidFill>
                  <a:schemeClr val="accent2"/>
                </a:solidFill>
                <a:latin typeface="Georgia" pitchFamily="18" charset="0"/>
              </a:defRPr>
            </a:lvl2pPr>
            <a:lvl3pPr marL="11430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400">
                <a:solidFill>
                  <a:schemeClr val="accent1"/>
                </a:solidFill>
                <a:latin typeface="Georgia" pitchFamily="18" charset="0"/>
              </a:defRPr>
            </a:lvl3pPr>
            <a:lvl4pPr marL="1600200" indent="-228600" algn="ctr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defRPr sz="2200">
                <a:solidFill>
                  <a:schemeClr val="accent1"/>
                </a:solidFill>
                <a:latin typeface="Georgia" pitchFamily="18" charset="0"/>
              </a:defRPr>
            </a:lvl4pPr>
            <a:lvl5pPr marL="2057400" indent="-228600" algn="ctr">
              <a:spcBef>
                <a:spcPts val="300"/>
              </a:spcBef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5pPr>
            <a:lvl6pPr marL="25146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6pPr>
            <a:lvl7pPr marL="29718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7pPr>
            <a:lvl8pPr marL="34290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8pPr>
            <a:lvl9pPr marL="3886200" indent="-228600" algn="ctr" fontAlgn="base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itchFamily="18" charset="0"/>
              <a:defRPr sz="2000">
                <a:solidFill>
                  <a:srgbClr val="A04DA3"/>
                </a:solidFill>
                <a:latin typeface="Georgia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s-PR" altLang="es-PR" sz="2400" b="1" dirty="0">
                <a:solidFill>
                  <a:srgbClr val="484876"/>
                </a:solidFill>
                <a:latin typeface="Arial" charset="0"/>
                <a:cs typeface="Arial" charset="0"/>
              </a:rPr>
              <a:t>Prof. Edgar Lopategui Corsino</a:t>
            </a:r>
          </a:p>
          <a:p>
            <a:pPr algn="l">
              <a:lnSpc>
                <a:spcPct val="90000"/>
              </a:lnSpc>
            </a:pPr>
            <a:r>
              <a:rPr lang="es-PR" altLang="es-PR" sz="2400" b="1" i="1" dirty="0">
                <a:solidFill>
                  <a:srgbClr val="484876"/>
                </a:solidFill>
                <a:latin typeface="Arial" charset="0"/>
                <a:cs typeface="Arial" charset="0"/>
              </a:rPr>
              <a:t>M.A., Fisiología del Ejercicio</a:t>
            </a:r>
          </a:p>
        </p:txBody>
      </p:sp>
      <p:pic>
        <p:nvPicPr>
          <p:cNvPr id="5130" name="Picture 10" descr="RSEAUX~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086350"/>
            <a:ext cx="287337" cy="28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7" name="Rectangle 17"/>
          <p:cNvSpPr>
            <a:spLocks noChangeArrowheads="1"/>
          </p:cNvSpPr>
          <p:nvPr/>
        </p:nvSpPr>
        <p:spPr bwMode="auto">
          <a:xfrm>
            <a:off x="682625" y="4727575"/>
            <a:ext cx="4752975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 dirty="0">
                <a:solidFill>
                  <a:srgbClr val="484876"/>
                </a:solidFill>
              </a:rPr>
              <a:t>Web:        </a:t>
            </a:r>
            <a:r>
              <a:rPr lang="es-PR" altLang="es-PR" sz="1800" b="1" i="1" dirty="0">
                <a:solidFill>
                  <a:srgbClr val="484876"/>
                </a:solidFill>
              </a:rPr>
              <a:t>http://www.saludmed.com/</a:t>
            </a:r>
            <a:endParaRPr lang="es-PR" altLang="es-PR" sz="2800" i="1" dirty="0">
              <a:solidFill>
                <a:srgbClr val="484876"/>
              </a:solidFill>
            </a:endParaRPr>
          </a:p>
        </p:txBody>
      </p:sp>
      <p:pic>
        <p:nvPicPr>
          <p:cNvPr id="5138" name="Picture 18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725988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" name="Rectangle 20"/>
          <p:cNvSpPr>
            <a:spLocks noChangeArrowheads="1"/>
          </p:cNvSpPr>
          <p:nvPr/>
        </p:nvSpPr>
        <p:spPr bwMode="auto">
          <a:xfrm>
            <a:off x="682625" y="5086350"/>
            <a:ext cx="4321175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95000"/>
              </a:lnSpc>
            </a:pPr>
            <a:r>
              <a:rPr lang="es-PR" altLang="es-PR" sz="1800" b="1" dirty="0">
                <a:solidFill>
                  <a:srgbClr val="484876"/>
                </a:solidFill>
              </a:rPr>
              <a:t>E-Mail:</a:t>
            </a:r>
            <a:r>
              <a:rPr lang="es-PR" altLang="es-PR" sz="1800" b="1" i="1" dirty="0">
                <a:solidFill>
                  <a:srgbClr val="484876"/>
                </a:solidFill>
              </a:rPr>
              <a:t>     elopategui@intermetro.edu</a:t>
            </a:r>
          </a:p>
        </p:txBody>
      </p:sp>
      <p:pic>
        <p:nvPicPr>
          <p:cNvPr id="5143" name="Picture 23" descr="IE 73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5445224"/>
            <a:ext cx="287337" cy="287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7" name="Rectangle 27"/>
          <p:cNvSpPr>
            <a:spLocks noChangeArrowheads="1"/>
          </p:cNvSpPr>
          <p:nvPr/>
        </p:nvSpPr>
        <p:spPr bwMode="auto">
          <a:xfrm>
            <a:off x="684213" y="5591175"/>
            <a:ext cx="8459787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85000"/>
              </a:lnSpc>
            </a:pPr>
            <a:r>
              <a:rPr lang="es-PR" altLang="es-PR" sz="1700" b="1" dirty="0" err="1">
                <a:solidFill>
                  <a:srgbClr val="484876"/>
                </a:solidFill>
              </a:rPr>
              <a:t>Press</a:t>
            </a:r>
            <a:r>
              <a:rPr lang="es-PR" altLang="es-PR" sz="1700" b="1" dirty="0">
                <a:solidFill>
                  <a:srgbClr val="484876"/>
                </a:solidFill>
              </a:rPr>
              <a:t> PPTX:  </a:t>
            </a:r>
            <a:r>
              <a:rPr lang="es-PR" altLang="es-PR" sz="1700" b="1" i="1" dirty="0">
                <a:solidFill>
                  <a:srgbClr val="484876"/>
                </a:solidFill>
              </a:rPr>
              <a:t>http://www.saludmed.com/</a:t>
            </a:r>
            <a:br>
              <a:rPr lang="es-PR" altLang="es-PR" sz="1700" b="1" i="1" dirty="0">
                <a:solidFill>
                  <a:srgbClr val="484876"/>
                </a:solidFill>
              </a:rPr>
            </a:br>
            <a:r>
              <a:rPr lang="es-PR" altLang="es-PR" sz="1700" b="1" i="1" dirty="0" err="1">
                <a:solidFill>
                  <a:srgbClr val="484876"/>
                </a:solidFill>
              </a:rPr>
              <a:t>entrenadeportesindividuales</a:t>
            </a:r>
            <a:r>
              <a:rPr lang="es-PR" altLang="es-PR" sz="1700" b="1" i="1" dirty="0">
                <a:solidFill>
                  <a:srgbClr val="484876"/>
                </a:solidFill>
              </a:rPr>
              <a:t>/presentaciones/</a:t>
            </a:r>
          </a:p>
          <a:p>
            <a:pPr>
              <a:lnSpc>
                <a:spcPct val="85000"/>
              </a:lnSpc>
            </a:pPr>
            <a:r>
              <a:rPr lang="es-PR" altLang="es-PR" sz="1700" b="1" i="1" dirty="0">
                <a:solidFill>
                  <a:srgbClr val="484876"/>
                </a:solidFill>
              </a:rPr>
              <a:t>DEF_Mov-Ejer-ActvF_Kinesiol_Destrezas.pptx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D83BCF-FC06-4941-B21E-DA582F9AC643}"/>
              </a:ext>
            </a:extLst>
          </p:cNvPr>
          <p:cNvSpPr>
            <a:spLocks/>
          </p:cNvSpPr>
          <p:nvPr/>
        </p:nvSpPr>
        <p:spPr bwMode="auto">
          <a:xfrm>
            <a:off x="0" y="444848"/>
            <a:ext cx="91440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es-PR" altLang="es-PR" sz="2600" b="0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CIENCIAS DEL – </a:t>
            </a:r>
            <a:r>
              <a:rPr lang="es-PR" altLang="es-PR" sz="2600" b="0" i="1" dirty="0">
                <a:solidFill>
                  <a:srgbClr val="99CC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 HUMANO:</a:t>
            </a:r>
            <a:br>
              <a:rPr lang="es-PR" altLang="es-PR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r>
              <a:rPr lang="es-PR" altLang="es-PR" sz="2600" b="0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DEFINICIONES: </a:t>
            </a:r>
            <a:r>
              <a:rPr lang="es-PR" altLang="es-PR" sz="2700" b="0" i="1" dirty="0">
                <a:solidFill>
                  <a:srgbClr val="E6E6E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Conceptos Básicos Esenciales</a:t>
            </a:r>
          </a:p>
        </p:txBody>
      </p:sp>
      <p:sp>
        <p:nvSpPr>
          <p:cNvPr id="22" name="Rectangle 11">
            <a:extLst>
              <a:ext uri="{FF2B5EF4-FFF2-40B4-BE49-F238E27FC236}">
                <a16:creationId xmlns:a16="http://schemas.microsoft.com/office/drawing/2014/main" id="{6A9C8D84-D6EA-43C3-A462-BF98716B0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8520" y="3284661"/>
            <a:ext cx="932356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s-PR" altLang="es-PR" sz="1700" i="1" dirty="0">
                <a:solidFill>
                  <a:schemeClr val="bg1">
                    <a:lumMod val="95000"/>
                  </a:schemeClr>
                </a:solidFill>
              </a:rPr>
              <a:t>http://www.saludmed.com/entrenadeportesindividuales/entrenadeportesindividuales.html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851D47-8254-41F6-82A3-81C3AC8FD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871091"/>
            <a:ext cx="6270719" cy="2701925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48F08BEF-3EFE-4730-97EE-E4447294E1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8328"/>
            <a:ext cx="5544616" cy="2188664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12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804B78-F9E6-4374-81F3-834F63716397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CONCEPTOS CIENCIAS MOV HUM: </a:t>
            </a:r>
            <a:r>
              <a:rPr lang="es-PR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2841BE0-7B16-4820-82B2-1FA2D17A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4375"/>
            <a:ext cx="8280400" cy="4440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s-PR" sz="3100" b="1" dirty="0" err="1">
                <a:latin typeface="Arial" panose="020B0604020202020204" pitchFamily="34" charset="0"/>
              </a:rPr>
              <a:t>Basado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en</a:t>
            </a:r>
            <a:r>
              <a:rPr lang="en-US" altLang="es-PR" sz="3100" b="1" dirty="0">
                <a:latin typeface="Arial" panose="020B0604020202020204" pitchFamily="34" charset="0"/>
              </a:rPr>
              <a:t> la </a:t>
            </a:r>
            <a:r>
              <a:rPr lang="en-US" altLang="es-PR" sz="3100" b="1" dirty="0" err="1">
                <a:latin typeface="Arial" panose="020B0604020202020204" pitchFamily="34" charset="0"/>
              </a:rPr>
              <a:t>actividad</a:t>
            </a:r>
            <a:r>
              <a:rPr lang="en-US" altLang="es-PR" sz="3100" b="1" dirty="0">
                <a:latin typeface="Arial" panose="020B0604020202020204" pitchFamily="34" charset="0"/>
              </a:rPr>
              <a:t> previa, </a:t>
            </a:r>
            <a:r>
              <a:rPr lang="en-US" altLang="es-PR" sz="3100" b="1" dirty="0" err="1">
                <a:latin typeface="Arial" panose="020B0604020202020204" pitchFamily="34" charset="0"/>
              </a:rPr>
              <a:t>mencione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tres</a:t>
            </a:r>
            <a:r>
              <a:rPr lang="en-US" altLang="es-PR" sz="3100" b="1" dirty="0">
                <a:latin typeface="Arial" panose="020B0604020202020204" pitchFamily="34" charset="0"/>
              </a:rPr>
              <a:t> ideas o </a:t>
            </a:r>
            <a:r>
              <a:rPr lang="en-US" altLang="es-PR" sz="3100" b="1" dirty="0" err="1">
                <a:latin typeface="Arial" panose="020B0604020202020204" pitchFamily="34" charset="0"/>
              </a:rPr>
              <a:t>conceptos</a:t>
            </a:r>
            <a:r>
              <a:rPr lang="en-US" altLang="es-PR" sz="3100" b="1" dirty="0">
                <a:latin typeface="Arial" panose="020B0604020202020204" pitchFamily="34" charset="0"/>
              </a:rPr>
              <a:t>, </a:t>
            </a:r>
            <a:r>
              <a:rPr lang="en-US" altLang="es-PR" sz="3100" b="1" dirty="0" err="1">
                <a:latin typeface="Arial" panose="020B0604020202020204" pitchFamily="34" charset="0"/>
              </a:rPr>
              <a:t>conectado</a:t>
            </a:r>
            <a:r>
              <a:rPr lang="en-US" altLang="es-PR" sz="3100" b="1" dirty="0">
                <a:latin typeface="Arial" panose="020B0604020202020204" pitchFamily="34" charset="0"/>
              </a:rPr>
              <a:t> con </a:t>
            </a:r>
            <a:r>
              <a:rPr lang="en-US" altLang="es-PR" sz="3100" b="1" dirty="0" err="1">
                <a:latin typeface="Arial" panose="020B0604020202020204" pitchFamily="34" charset="0"/>
              </a:rPr>
              <a:t>su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experiencia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académica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teórica</a:t>
            </a:r>
            <a:r>
              <a:rPr lang="en-US" altLang="es-PR" sz="3100" b="1" dirty="0">
                <a:latin typeface="Arial" panose="020B0604020202020204" pitchFamily="34" charset="0"/>
              </a:rPr>
              <a:t> y </a:t>
            </a:r>
            <a:r>
              <a:rPr lang="en-US" altLang="es-PR" sz="3100" b="1" dirty="0" err="1">
                <a:latin typeface="Arial" panose="020B0604020202020204" pitchFamily="34" charset="0"/>
              </a:rPr>
              <a:t>práctica</a:t>
            </a:r>
            <a:r>
              <a:rPr lang="en-US" altLang="es-PR" sz="3100" b="1" dirty="0">
                <a:latin typeface="Arial" panose="020B0604020202020204" pitchFamily="34" charset="0"/>
              </a:rPr>
              <a:t>.  Tienen 3 </a:t>
            </a:r>
            <a:r>
              <a:rPr lang="en-US" altLang="es-PR" sz="3100" b="1" dirty="0" err="1">
                <a:latin typeface="Arial" panose="020B0604020202020204" pitchFamily="34" charset="0"/>
              </a:rPr>
              <a:t>minutos</a:t>
            </a:r>
            <a:r>
              <a:rPr lang="en-US" altLang="es-PR" sz="3100" b="1" dirty="0">
                <a:latin typeface="Arial" panose="020B0604020202020204" pitchFamily="34" charset="0"/>
              </a:rPr>
              <a:t> para </a:t>
            </a:r>
            <a:r>
              <a:rPr lang="en-US" altLang="es-PR" sz="3100" b="1" dirty="0" err="1">
                <a:latin typeface="Arial" panose="020B0604020202020204" pitchFamily="34" charset="0"/>
              </a:rPr>
              <a:t>completar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esta</a:t>
            </a:r>
            <a:r>
              <a:rPr lang="en-US" altLang="es-PR" sz="3100" b="1" dirty="0">
                <a:latin typeface="Arial" panose="020B0604020202020204" pitchFamily="34" charset="0"/>
              </a:rPr>
              <a:t> </a:t>
            </a:r>
            <a:r>
              <a:rPr lang="en-US" altLang="es-PR" sz="3100" b="1" dirty="0" err="1">
                <a:latin typeface="Arial" panose="020B0604020202020204" pitchFamily="34" charset="0"/>
              </a:rPr>
              <a:t>actividad</a:t>
            </a:r>
            <a:r>
              <a:rPr lang="en-US" altLang="es-PR" sz="3100" b="1" dirty="0">
                <a:latin typeface="Arial" panose="020B0604020202020204" pitchFamily="34" charset="0"/>
              </a:rPr>
              <a:t>:</a:t>
            </a:r>
          </a:p>
          <a:p>
            <a:pPr algn="l">
              <a:lnSpc>
                <a:spcPct val="9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1.</a:t>
            </a:r>
          </a:p>
          <a:p>
            <a:pPr algn="l">
              <a:lnSpc>
                <a:spcPct val="7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2.</a:t>
            </a:r>
          </a:p>
          <a:p>
            <a:pPr algn="l">
              <a:lnSpc>
                <a:spcPct val="70000"/>
              </a:lnSpc>
            </a:pPr>
            <a:endParaRPr lang="en-US" altLang="es-PR" sz="3100" b="1" dirty="0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 dirty="0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71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F680F58-405D-4387-9922-3F04DA8D3C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48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790090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>
            <a:extLst>
              <a:ext uri="{FF2B5EF4-FFF2-40B4-BE49-F238E27FC236}">
                <a16:creationId xmlns:a16="http://schemas.microsoft.com/office/drawing/2014/main" id="{77390AF4-AFEA-4EC5-B29E-A93905643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7272"/>
            <a:ext cx="8857108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tabLst>
                <a:tab pos="7485063" algn="l"/>
              </a:tabLst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1430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600200" indent="-2286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tabLst>
                <a:tab pos="7485063" algn="l"/>
              </a:tabLst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057400" indent="-2286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tabLst>
                <a:tab pos="7485063" algn="l"/>
              </a:tabLst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n-US" altLang="es-P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Reproducido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tamyy2011 (2011, 3 de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noviembre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altLang="es-PR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Biomecanica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Movimiento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Humano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[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Archivo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video]. </a:t>
            </a:r>
            <a:r>
              <a:rPr lang="en-US" altLang="es-PR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altLang="es-P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altLang="es-PR" sz="1600" b="1" i="1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https://www.youtube.com/watch?v=Px75uCiNquY</a:t>
            </a:r>
            <a:endParaRPr lang="en-US" altLang="es-PR"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>
            <a:hlinkClick r:id="rId6" action="ppaction://hlinkfile"/>
            <a:extLst>
              <a:ext uri="{FF2B5EF4-FFF2-40B4-BE49-F238E27FC236}">
                <a16:creationId xmlns:a16="http://schemas.microsoft.com/office/drawing/2014/main" id="{61976E65-0186-459D-B485-AE0C1136ED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" y="808831"/>
            <a:ext cx="7486650" cy="492442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6475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8" name="chimes.wav"/>
          </p:stSnd>
        </p:sndAc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9804B78-F9E6-4374-81F3-834F63716397}"/>
              </a:ext>
            </a:extLst>
          </p:cNvPr>
          <p:cNvSpPr>
            <a:spLocks/>
          </p:cNvSpPr>
          <p:nvPr/>
        </p:nvSpPr>
        <p:spPr bwMode="auto">
          <a:xfrm>
            <a:off x="0" y="836613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CONCEPTOS CIENCIAS MOV HUM: </a:t>
            </a:r>
            <a:r>
              <a:rPr lang="es-PR" altLang="es-PR" sz="28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AVALÚO </a:t>
            </a:r>
            <a:br>
              <a:rPr lang="es-PR" altLang="es-PR" sz="24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Lista Focalizada*</a:t>
            </a:r>
          </a:p>
        </p:txBody>
      </p:sp>
      <p:sp>
        <p:nvSpPr>
          <p:cNvPr id="6" name="Text Box 10">
            <a:extLst>
              <a:ext uri="{FF2B5EF4-FFF2-40B4-BE49-F238E27FC236}">
                <a16:creationId xmlns:a16="http://schemas.microsoft.com/office/drawing/2014/main" id="{02841BE0-7B16-4820-82B2-1FA2D17A82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984375"/>
            <a:ext cx="8280400" cy="439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Fundamentado en la presentación del video anterior, mencione tres términos, palabras o frases que puedan surgir de su pensamiento al ver tal película. Tienen 3 minutos para completar esta actividad:</a:t>
            </a:r>
          </a:p>
          <a:p>
            <a:pPr algn="l">
              <a:lnSpc>
                <a:spcPct val="9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9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1.</a:t>
            </a:r>
          </a:p>
          <a:p>
            <a:pPr algn="l">
              <a:lnSpc>
                <a:spcPct val="7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2.</a:t>
            </a:r>
          </a:p>
          <a:p>
            <a:pPr algn="l">
              <a:lnSpc>
                <a:spcPct val="70000"/>
              </a:lnSpc>
            </a:pPr>
            <a:endParaRPr lang="en-US" altLang="es-PR" sz="3100" b="1">
              <a:latin typeface="Arial" panose="020B0604020202020204" pitchFamily="34" charset="0"/>
            </a:endParaRPr>
          </a:p>
          <a:p>
            <a:pPr algn="l">
              <a:lnSpc>
                <a:spcPct val="70000"/>
              </a:lnSpc>
            </a:pPr>
            <a:r>
              <a:rPr lang="en-US" altLang="es-PR" sz="3100" b="1">
                <a:latin typeface="Arial" panose="020B0604020202020204" pitchFamily="34" charset="0"/>
              </a:rPr>
              <a:t>3.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46210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CA6B0C-194C-4E9D-B82B-87F3EBED58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883650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id="{AF646C8A-A78D-47A9-8111-FE5C74A269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887413"/>
            <a:ext cx="82804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810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•"/>
              <a:defRPr sz="28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838200" indent="-381000">
              <a:spcBef>
                <a:spcPts val="300"/>
              </a:spcBef>
              <a:buClr>
                <a:schemeClr val="accent2"/>
              </a:buClr>
              <a:buFont typeface="Georgia" panose="02040502050405020303" pitchFamily="18" charset="0"/>
              <a:buChar char="▫"/>
              <a:defRPr sz="2600">
                <a:solidFill>
                  <a:schemeClr val="accent2"/>
                </a:solidFill>
                <a:latin typeface="Georgia" panose="02040502050405020303" pitchFamily="18" charset="0"/>
              </a:defRPr>
            </a:lvl2pPr>
            <a:lvl3pPr marL="12954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400">
                <a:solidFill>
                  <a:schemeClr val="accent1"/>
                </a:solidFill>
                <a:latin typeface="Georgia" panose="02040502050405020303" pitchFamily="18" charset="0"/>
              </a:defRPr>
            </a:lvl3pPr>
            <a:lvl4pPr marL="1752600" indent="-381000">
              <a:spcBef>
                <a:spcPts val="300"/>
              </a:spcBef>
              <a:buClr>
                <a:schemeClr val="accent1"/>
              </a:buClr>
              <a:buFont typeface="Wingdings 2" panose="05020102010507070707" pitchFamily="18" charset="2"/>
              <a:buChar char=""/>
              <a:defRPr sz="2200">
                <a:solidFill>
                  <a:schemeClr val="accent1"/>
                </a:solidFill>
                <a:latin typeface="Georgia" panose="02040502050405020303" pitchFamily="18" charset="0"/>
              </a:defRPr>
            </a:lvl4pPr>
            <a:lvl5pPr marL="2209800" indent="-381000">
              <a:spcBef>
                <a:spcPts val="300"/>
              </a:spcBef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5pPr>
            <a:lvl6pPr marL="26670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6pPr>
            <a:lvl7pPr marL="31242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7pPr>
            <a:lvl8pPr marL="35814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8pPr>
            <a:lvl9pPr marL="4038600" indent="-381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Font typeface="Georgia" panose="02040502050405020303" pitchFamily="18" charset="0"/>
              <a:buChar char="▫"/>
              <a:defRPr sz="2000">
                <a:solidFill>
                  <a:srgbClr val="A04DA3"/>
                </a:solidFill>
                <a:latin typeface="Georgia" panose="02040502050405020303" pitchFamily="18" charset="0"/>
              </a:defRPr>
            </a:lvl9pPr>
          </a:lstStyle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Dibuje sobre estos cuerpos celulares, que tú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piensas es el largo y cantidad de dendritas tú</a:t>
            </a:r>
          </a:p>
          <a:p>
            <a:pPr algn="l">
              <a:lnSpc>
                <a:spcPct val="90000"/>
              </a:lnSpc>
              <a:spcBef>
                <a:spcPct val="0"/>
              </a:spcBef>
              <a:buClrTx/>
              <a:buFontTx/>
              <a:buNone/>
            </a:pPr>
            <a:r>
              <a:rPr lang="es-ES" altLang="es-PR" b="1" dirty="0">
                <a:latin typeface="Arial" panose="020B0604020202020204" pitchFamily="34" charset="0"/>
              </a:rPr>
              <a:t>posees en estos momentos:</a:t>
            </a:r>
            <a:endParaRPr lang="en-US" altLang="es-PR" b="1" dirty="0">
              <a:latin typeface="Arial" panose="020B0604020202020204" pitchFamily="34" charset="0"/>
            </a:endParaRPr>
          </a:p>
        </p:txBody>
      </p:sp>
      <p:sp>
        <p:nvSpPr>
          <p:cNvPr id="7" name="Oval 5">
            <a:extLst>
              <a:ext uri="{FF2B5EF4-FFF2-40B4-BE49-F238E27FC236}">
                <a16:creationId xmlns:a16="http://schemas.microsoft.com/office/drawing/2014/main" id="{9BE05B5E-BC08-4E73-B65C-206FF3D1B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2861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28D3D8D4-C06E-485A-A246-06ECB6C50A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46545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7F2DAD28-83DB-4638-87DB-034B616AFB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933825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F9EE21F0-9F2E-4444-AA89-DFA52A664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2925763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1" name="Oval 9">
            <a:extLst>
              <a:ext uri="{FF2B5EF4-FFF2-40B4-BE49-F238E27FC236}">
                <a16:creationId xmlns:a16="http://schemas.microsoft.com/office/drawing/2014/main" id="{53FAC46A-E53B-4C32-8099-D233466E6C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6963" y="2998788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  <p:sp>
        <p:nvSpPr>
          <p:cNvPr id="12" name="Oval 10">
            <a:extLst>
              <a:ext uri="{FF2B5EF4-FFF2-40B4-BE49-F238E27FC236}">
                <a16:creationId xmlns:a16="http://schemas.microsoft.com/office/drawing/2014/main" id="{123A5E16-0649-4165-8B06-B67A3117B5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3313" y="4870450"/>
            <a:ext cx="863600" cy="863600"/>
          </a:xfrm>
          <a:prstGeom prst="ellipse">
            <a:avLst/>
          </a:prstGeom>
          <a:noFill/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algn="r"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s-PR" alt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330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5" name="breeze.wav"/>
          </p:stSnd>
        </p:sndAc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09B8F1-A1D0-4712-BB87-EA5AA7CCF4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17208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15605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067944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</a:t>
            </a:r>
          </a:p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HUMANO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104457" y="2133600"/>
            <a:ext cx="4824412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Cambio de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posición</a:t>
            </a:r>
            <a:r>
              <a:rPr lang="en-US" altLang="es-PR" sz="2900" b="1" dirty="0">
                <a:latin typeface="Arial" charset="0"/>
                <a:cs typeface="Arial" charset="0"/>
              </a:rPr>
              <a:t>, o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postura</a:t>
            </a:r>
            <a:r>
              <a:rPr lang="en-US" altLang="es-PR" sz="2900" b="1" dirty="0">
                <a:latin typeface="Arial" charset="0"/>
                <a:cs typeface="Arial" charset="0"/>
              </a:rPr>
              <a:t>, del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cuerpo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como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un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todo</a:t>
            </a:r>
            <a:r>
              <a:rPr lang="en-US" altLang="es-PR" sz="2900" b="1" dirty="0">
                <a:latin typeface="Arial" charset="0"/>
                <a:cs typeface="Arial" charset="0"/>
              </a:rPr>
              <a:t>, o de sus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segmentos</a:t>
            </a:r>
            <a:r>
              <a:rPr lang="en-US" altLang="es-PR" sz="2900" b="1" dirty="0">
                <a:latin typeface="Arial" charset="0"/>
                <a:cs typeface="Arial" charset="0"/>
              </a:rPr>
              <a:t>,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relación</a:t>
            </a:r>
            <a:r>
              <a:rPr lang="en-US" altLang="es-PR" sz="2900" b="1" dirty="0">
                <a:latin typeface="Arial" charset="0"/>
                <a:cs typeface="Arial" charset="0"/>
              </a:rPr>
              <a:t> 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un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sistema</a:t>
            </a: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de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referencia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2900" b="1" dirty="0">
                <a:latin typeface="Arial" charset="0"/>
                <a:cs typeface="Arial" charset="0"/>
              </a:rPr>
              <a:t> el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ambiente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físico</a:t>
            </a:r>
            <a:r>
              <a:rPr lang="en-US" altLang="es-PR" sz="2900" b="1" dirty="0">
                <a:latin typeface="Arial" charset="0"/>
                <a:cs typeface="Arial" charset="0"/>
              </a:rPr>
              <a:t>, y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dentro de un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marco</a:t>
            </a:r>
            <a:r>
              <a:rPr lang="en-US" altLang="es-PR" sz="29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tiempo</a:t>
            </a: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y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espacio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BFB89F-7E30-4B6C-A21D-BFD2F3C00D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80908"/>
            <a:ext cx="3528392" cy="58724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3360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3923928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960441" y="2133600"/>
            <a:ext cx="4644900" cy="3671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Cualquier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cambio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600" b="1" dirty="0">
                <a:latin typeface="Arial" charset="0"/>
                <a:cs typeface="Arial" charset="0"/>
              </a:rPr>
              <a:t> la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posición</a:t>
            </a:r>
            <a:r>
              <a:rPr lang="en-US" altLang="es-PR" sz="36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las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partes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corporales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relativo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600" b="1" dirty="0">
                <a:latin typeface="Arial" charset="0"/>
                <a:cs typeface="Arial" charset="0"/>
              </a:rPr>
              <a:t> a la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otra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9BAC87F2-6AFD-4C01-8468-B12D46DF8F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5877073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17).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EA126A9-5145-45E3-9EC1-422043817D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50" y="603199"/>
            <a:ext cx="2839659" cy="520206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9140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464620" y="1628800"/>
            <a:ext cx="4671747" cy="916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95734" y="3356992"/>
            <a:ext cx="81366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Características</a:t>
            </a:r>
            <a:r>
              <a:rPr lang="en-US" altLang="es-PR" sz="3600" b="1" dirty="0">
                <a:latin typeface="Arial" charset="0"/>
                <a:cs typeface="Arial" charset="0"/>
              </a:rPr>
              <a:t> del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comportamiento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asociación</a:t>
            </a:r>
            <a:r>
              <a:rPr lang="en-US" altLang="es-PR" sz="3600" b="1" dirty="0">
                <a:latin typeface="Arial" charset="0"/>
                <a:cs typeface="Arial" charset="0"/>
              </a:rPr>
              <a:t> con las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acciones</a:t>
            </a:r>
            <a:r>
              <a:rPr lang="en-US" altLang="es-PR" sz="3600" b="1" dirty="0">
                <a:latin typeface="Arial" charset="0"/>
                <a:cs typeface="Arial" charset="0"/>
              </a:rPr>
              <a:t> de la</a:t>
            </a:r>
          </a:p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cabeza,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cuerpo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extremidades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649C959C-066F-488B-9066-526C3A26EA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01B57C-A03B-4E7B-9B3C-BA69215A81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13" y="522674"/>
            <a:ext cx="4671747" cy="3194357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827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75703C-BE28-431D-8B93-C04355EF6D0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7034" y="836712"/>
            <a:ext cx="1844061" cy="5678538"/>
          </a:xfrm>
          <a:prstGeom prst="rect">
            <a:avLst/>
          </a:prstGeom>
        </p:spPr>
      </p:pic>
      <p:sp>
        <p:nvSpPr>
          <p:cNvPr id="108" name="Text Box 2">
            <a:extLst>
              <a:ext uri="{FF2B5EF4-FFF2-40B4-BE49-F238E27FC236}">
                <a16:creationId xmlns:a16="http://schemas.microsoft.com/office/drawing/2014/main" id="{4EA062B8-D98C-4E13-A2CD-41425AFFC0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3761" y="4538527"/>
            <a:ext cx="5463849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Entendimiento</a:t>
            </a:r>
            <a:r>
              <a:rPr lang="en-US" altLang="es-PR" sz="2600" b="1" dirty="0">
                <a:latin typeface="Arial" charset="0"/>
              </a:rPr>
              <a:t> conceptual: </a:t>
            </a:r>
            <a:r>
              <a:rPr lang="en-US" altLang="es-PR" sz="2600" b="1" i="1" dirty="0" err="1">
                <a:latin typeface="Arial" charset="0"/>
              </a:rPr>
              <a:t>Inicial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109" name="Picture 3" descr="PntBlue1">
            <a:extLst>
              <a:ext uri="{FF2B5EF4-FFF2-40B4-BE49-F238E27FC236}">
                <a16:creationId xmlns:a16="http://schemas.microsoft.com/office/drawing/2014/main" id="{45B0D705-96EF-4FB2-A021-3DE130FF0E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55" y="453852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0" name="Text Box 4">
            <a:extLst>
              <a:ext uri="{FF2B5EF4-FFF2-40B4-BE49-F238E27FC236}">
                <a16:creationId xmlns:a16="http://schemas.microsoft.com/office/drawing/2014/main" id="{5E842D7A-E638-432E-85DD-50F10AB65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2061431"/>
            <a:ext cx="4323620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Acceso a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pic>
        <p:nvPicPr>
          <p:cNvPr id="111" name="Picture 5" descr="PntBlue1">
            <a:extLst>
              <a:ext uri="{FF2B5EF4-FFF2-40B4-BE49-F238E27FC236}">
                <a16:creationId xmlns:a16="http://schemas.microsoft.com/office/drawing/2014/main" id="{460C7688-5676-42B5-A277-38E2D072A3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2018247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" name="Text Box 9">
            <a:extLst>
              <a:ext uri="{FF2B5EF4-FFF2-40B4-BE49-F238E27FC236}">
                <a16:creationId xmlns:a16="http://schemas.microsoft.com/office/drawing/2014/main" id="{CEAE319F-4D12-4831-A61F-DEB5C63BCE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2540113"/>
            <a:ext cx="531005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Reflexión: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Conocimiento previo</a:t>
            </a:r>
          </a:p>
        </p:txBody>
      </p:sp>
      <p:pic>
        <p:nvPicPr>
          <p:cNvPr id="113" name="Picture 10" descr="PntBlue1">
            <a:extLst>
              <a:ext uri="{FF2B5EF4-FFF2-40B4-BE49-F238E27FC236}">
                <a16:creationId xmlns:a16="http://schemas.microsoft.com/office/drawing/2014/main" id="{CB310DC6-B7D3-4BDA-974E-07B8F6EBB4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2522303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 Box 11">
            <a:extLst>
              <a:ext uri="{FF2B5EF4-FFF2-40B4-BE49-F238E27FC236}">
                <a16:creationId xmlns:a16="http://schemas.microsoft.com/office/drawing/2014/main" id="{04160B00-E127-4C78-8612-3EC9BF668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3060059"/>
            <a:ext cx="6534194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Propósito principal de la: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Presentación</a:t>
            </a:r>
          </a:p>
        </p:txBody>
      </p:sp>
      <p:pic>
        <p:nvPicPr>
          <p:cNvPr id="115" name="Picture 12" descr="PntBlue1">
            <a:extLst>
              <a:ext uri="{FF2B5EF4-FFF2-40B4-BE49-F238E27FC236}">
                <a16:creationId xmlns:a16="http://schemas.microsoft.com/office/drawing/2014/main" id="{C88A0B27-2C21-4F75-A728-51DA412722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302635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6" name="Text Box 4">
            <a:extLst>
              <a:ext uri="{FF2B5EF4-FFF2-40B4-BE49-F238E27FC236}">
                <a16:creationId xmlns:a16="http://schemas.microsoft.com/office/drawing/2014/main" id="{E90DBA2A-578C-42D9-908C-FD9DAA8FB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3573599"/>
            <a:ext cx="3509858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Dinámica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Inducción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117" name="Picture 5" descr="PntBlue1">
            <a:extLst>
              <a:ext uri="{FF2B5EF4-FFF2-40B4-BE49-F238E27FC236}">
                <a16:creationId xmlns:a16="http://schemas.microsoft.com/office/drawing/2014/main" id="{E52DCF45-E997-4C62-8FAA-03F77ED1A2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3530415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Text Box 2">
            <a:extLst>
              <a:ext uri="{FF2B5EF4-FFF2-40B4-BE49-F238E27FC236}">
                <a16:creationId xmlns:a16="http://schemas.microsoft.com/office/drawing/2014/main" id="{A65A86F5-2BC5-4BEE-A68C-FAEBFA4077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6" y="4034471"/>
            <a:ext cx="5803153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Asuntos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preliminares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Introducción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119" name="Picture 3" descr="PntBlue1">
            <a:extLst>
              <a:ext uri="{FF2B5EF4-FFF2-40B4-BE49-F238E27FC236}">
                <a16:creationId xmlns:a16="http://schemas.microsoft.com/office/drawing/2014/main" id="{756798B8-7293-4B37-AA90-76AC89DAEB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403447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0" name="Text Box 11">
            <a:extLst>
              <a:ext uri="{FF2B5EF4-FFF2-40B4-BE49-F238E27FC236}">
                <a16:creationId xmlns:a16="http://schemas.microsoft.com/office/drawing/2014/main" id="{6C769164-DE76-4620-B9C0-97C503407A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5076283"/>
            <a:ext cx="466198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Terminología: </a:t>
            </a:r>
            <a:r>
              <a:rPr lang="es-PR" altLang="es-PR" sz="2600" b="1" i="1" dirty="0">
                <a:latin typeface="Arial" panose="020B0604020202020204" pitchFamily="34" charset="0"/>
                <a:cs typeface="Arial" panose="020B0604020202020204" pitchFamily="34" charset="0"/>
              </a:rPr>
              <a:t>Fundamental</a:t>
            </a:r>
          </a:p>
        </p:txBody>
      </p:sp>
      <p:pic>
        <p:nvPicPr>
          <p:cNvPr id="121" name="Picture 12" descr="PntBlue1">
            <a:extLst>
              <a:ext uri="{FF2B5EF4-FFF2-40B4-BE49-F238E27FC236}">
                <a16:creationId xmlns:a16="http://schemas.microsoft.com/office/drawing/2014/main" id="{556CBD03-49D7-467F-8386-DD3507BD45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5042583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Text Box 4">
            <a:extLst>
              <a:ext uri="{FF2B5EF4-FFF2-40B4-BE49-F238E27FC236}">
                <a16:creationId xmlns:a16="http://schemas.microsoft.com/office/drawing/2014/main" id="{C35C8203-F763-4D56-9E3A-AC3459731E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537" y="5589823"/>
            <a:ext cx="602038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Preguntas</a:t>
            </a:r>
            <a:r>
              <a:rPr lang="en-US" altLang="es-PR" sz="2600" b="1" dirty="0">
                <a:latin typeface="Arial" charset="0"/>
              </a:rPr>
              <a:t>: </a:t>
            </a:r>
            <a:r>
              <a:rPr lang="en-US" altLang="es-PR" sz="2600" b="1" i="1" dirty="0" err="1">
                <a:latin typeface="Arial" charset="0"/>
              </a:rPr>
              <a:t>Dudas</a:t>
            </a:r>
            <a:r>
              <a:rPr lang="en-US" altLang="es-PR" sz="2600" b="1" i="1" dirty="0">
                <a:latin typeface="Arial" charset="0"/>
              </a:rPr>
              <a:t> de la </a:t>
            </a:r>
            <a:r>
              <a:rPr lang="en-US" altLang="es-PR" sz="2600" b="1" i="1" dirty="0" err="1">
                <a:latin typeface="Arial" charset="0"/>
              </a:rPr>
              <a:t>presentación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123" name="Picture 5" descr="PntBlue1">
            <a:extLst>
              <a:ext uri="{FF2B5EF4-FFF2-40B4-BE49-F238E27FC236}">
                <a16:creationId xmlns:a16="http://schemas.microsoft.com/office/drawing/2014/main" id="{EADB0525-C1FD-4F33-A338-D49A399220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5546639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4" name="Text Box 2">
            <a:extLst>
              <a:ext uri="{FF2B5EF4-FFF2-40B4-BE49-F238E27FC236}">
                <a16:creationId xmlns:a16="http://schemas.microsoft.com/office/drawing/2014/main" id="{B6A00228-116F-4775-8981-B65DC38CEE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7604" y="6072912"/>
            <a:ext cx="4791935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 err="1">
                <a:latin typeface="Arial" charset="0"/>
              </a:rPr>
              <a:t>Cómo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contactar</a:t>
            </a:r>
            <a:r>
              <a:rPr lang="en-US" altLang="es-PR" sz="2600" b="1" dirty="0">
                <a:latin typeface="Arial" charset="0"/>
              </a:rPr>
              <a:t> al: </a:t>
            </a:r>
            <a:r>
              <a:rPr lang="en-US" altLang="es-PR" sz="2600" b="1" i="1" dirty="0" err="1">
                <a:latin typeface="Arial" charset="0"/>
              </a:rPr>
              <a:t>Profesor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125" name="Picture 3" descr="PntBlue1">
            <a:extLst>
              <a:ext uri="{FF2B5EF4-FFF2-40B4-BE49-F238E27FC236}">
                <a16:creationId xmlns:a16="http://schemas.microsoft.com/office/drawing/2014/main" id="{3D429CA7-A8AE-4F02-BC80-580A7A66B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29" y="605069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56966463-2F4D-4F0D-BA8B-C085717B66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47" y="586510"/>
            <a:ext cx="2631249" cy="134076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7" name="Title 1">
            <a:extLst>
              <a:ext uri="{FF2B5EF4-FFF2-40B4-BE49-F238E27FC236}">
                <a16:creationId xmlns:a16="http://schemas.microsoft.com/office/drawing/2014/main" id="{ABB77804-ADB4-4DFF-9469-1A40FB6E17D0}"/>
              </a:ext>
            </a:extLst>
          </p:cNvPr>
          <p:cNvSpPr>
            <a:spLocks/>
          </p:cNvSpPr>
          <p:nvPr/>
        </p:nvSpPr>
        <p:spPr bwMode="auto">
          <a:xfrm>
            <a:off x="2984684" y="833660"/>
            <a:ext cx="432362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es-PR" altLang="es-PR" sz="51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BOSQUEJO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51438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  <p:sndAc>
          <p:stSnd>
            <p:snd r:embed="rId4" name="chimes.wav"/>
          </p:stSnd>
        </p:sndAc>
      </p:transition>
    </mc:Choice>
    <mc:Fallback xmlns="">
      <p:transition spd="slow">
        <p:dissolve/>
        <p:sndAc>
          <p:stSnd>
            <p:snd r:embed="rId8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236126" y="4290884"/>
            <a:ext cx="4671747" cy="72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23776" y="4869160"/>
            <a:ext cx="8136656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Representan</a:t>
            </a:r>
            <a:r>
              <a:rPr lang="en-US" altLang="es-PR" sz="3600" b="1" dirty="0">
                <a:latin typeface="Arial" charset="0"/>
                <a:cs typeface="Arial" charset="0"/>
              </a:rPr>
              <a:t> los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constituyentes</a:t>
            </a:r>
            <a:r>
              <a:rPr lang="en-US" altLang="es-PR" sz="3600" b="1" dirty="0">
                <a:latin typeface="Arial" charset="0"/>
                <a:cs typeface="Arial" charset="0"/>
              </a:rPr>
              <a:t> de una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destreza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motriz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C5E65334-0E04-471B-81EE-C26551EF0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25036-9D8A-4719-B47E-40708C55A2D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776" y="692696"/>
            <a:ext cx="8399296" cy="193317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FD1080-081B-4B3C-9538-0CA68BEBE5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97608"/>
            <a:ext cx="9144000" cy="201151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28392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1156" y="1642114"/>
            <a:ext cx="3528392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04452" y="4057701"/>
            <a:ext cx="8372004" cy="17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Todo</a:t>
            </a:r>
            <a:r>
              <a:rPr lang="en-US" altLang="es-PR" sz="4000" b="1" dirty="0">
                <a:latin typeface="Arial" charset="0"/>
                <a:cs typeface="Arial" charset="0"/>
              </a:rPr>
              <a:t>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tipo</a:t>
            </a:r>
            <a:r>
              <a:rPr lang="en-US" altLang="es-PR" sz="4000" b="1" dirty="0">
                <a:latin typeface="Arial" charset="0"/>
                <a:cs typeface="Arial" charset="0"/>
              </a:rPr>
              <a:t> de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actividad</a:t>
            </a:r>
            <a:r>
              <a:rPr lang="en-US" altLang="es-PR" sz="4000" b="1" dirty="0">
                <a:latin typeface="Arial" charset="0"/>
                <a:cs typeface="Arial" charset="0"/>
              </a:rPr>
              <a:t>, o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tarea</a:t>
            </a:r>
            <a:r>
              <a:rPr lang="en-US" altLang="es-PR" sz="40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caracterizada</a:t>
            </a:r>
            <a:r>
              <a:rPr lang="en-US" altLang="es-PR" sz="4000" b="1" dirty="0">
                <a:latin typeface="Arial" charset="0"/>
                <a:cs typeface="Arial" charset="0"/>
              </a:rPr>
              <a:t> por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contemplar</a:t>
            </a:r>
            <a:endParaRPr lang="en-US" altLang="es-PR" sz="40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un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r>
              <a:rPr lang="en-US" altLang="es-PR" sz="4000" b="1" dirty="0">
                <a:latin typeface="Arial" charset="0"/>
                <a:cs typeface="Arial" charset="0"/>
              </a:rPr>
              <a:t> o </a:t>
            </a:r>
            <a:r>
              <a:rPr lang="en-US" altLang="es-PR" sz="4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  <a:endParaRPr lang="en-US" altLang="es-PR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906356-C45D-4DA1-990D-66B8F42779C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2" y="692696"/>
            <a:ext cx="5125281" cy="319498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6" y="6021388"/>
            <a:ext cx="87127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442), por R. A. Magill, 2007, New York, NY: McGraw-Hill Companies, Inc. Copyright 2007 por: The McGraw-Hill Companies, Inc.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88279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139787" y="714896"/>
            <a:ext cx="3990061" cy="96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226869" y="1844824"/>
            <a:ext cx="4578891" cy="3843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Un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indicador</a:t>
            </a:r>
            <a:endParaRPr lang="en-US" altLang="es-PR" sz="50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de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calidad</a:t>
            </a:r>
            <a:endParaRPr lang="en-US" altLang="es-PR" sz="50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 err="1">
                <a:latin typeface="Arial" charset="0"/>
                <a:cs typeface="Arial" charset="0"/>
              </a:rPr>
              <a:t>respecto</a:t>
            </a:r>
            <a:r>
              <a:rPr lang="en-US" altLang="es-PR" sz="5000" b="1" dirty="0">
                <a:latin typeface="Arial" charset="0"/>
                <a:cs typeface="Arial" charset="0"/>
              </a:rPr>
              <a:t> a la</a:t>
            </a: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5000" b="1" dirty="0">
                <a:latin typeface="Arial" charset="0"/>
                <a:cs typeface="Arial" charset="0"/>
              </a:rPr>
              <a:t> o</a:t>
            </a:r>
          </a:p>
          <a:p>
            <a:pPr eaLnBrk="0" hangingPunct="0">
              <a:lnSpc>
                <a:spcPts val="5100"/>
              </a:lnSpc>
              <a:spcBef>
                <a:spcPct val="20000"/>
              </a:spcBef>
            </a:pPr>
            <a:r>
              <a:rPr lang="en-US" altLang="es-PR" sz="5000" b="1" dirty="0">
                <a:latin typeface="Arial" charset="0"/>
                <a:cs typeface="Arial" charset="0"/>
              </a:rPr>
              <a:t>al </a:t>
            </a:r>
            <a:r>
              <a:rPr lang="en-US" altLang="es-PR" sz="5000" b="1" dirty="0" err="1">
                <a:latin typeface="Arial" charset="0"/>
                <a:cs typeface="Arial" charset="0"/>
              </a:rPr>
              <a:t>rendimiento</a:t>
            </a:r>
            <a:endParaRPr lang="en-US" altLang="es-PR" sz="5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726" y="6093296"/>
            <a:ext cx="871277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s-ES" altLang="es-PR" sz="1200" dirty="0" err="1">
                <a:latin typeface="Times New Roman" pitchFamily="18" charset="0"/>
              </a:rPr>
              <a:t>Repoducido</a:t>
            </a:r>
            <a:r>
              <a:rPr lang="es-ES" altLang="es-PR" sz="1200" dirty="0">
                <a:latin typeface="Times New Roman" pitchFamily="18" charset="0"/>
              </a:rPr>
              <a:t>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442), por R. A. Magill, 2007, New York, NY: McGraw-Hill Companies, Inc. Copyright 2007 por: The McGraw-Hill Companies,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8B3D8A-8311-467D-B940-C169FCD07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32488"/>
            <a:ext cx="3773872" cy="566080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77218427"/>
      </p:ext>
    </p:extLst>
  </p:cSld>
  <p:clrMapOvr>
    <a:masterClrMapping/>
  </p:clrMapOvr>
  <p:transition spd="slow">
    <p:comb/>
    <p:sndAc>
      <p:stSnd>
        <p:snd r:embed="rId4" name="breeze.wav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1156" y="1642113"/>
            <a:ext cx="3528392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  <a:p>
            <a:pPr eaLnBrk="0" hangingPunct="0">
              <a:lnSpc>
                <a:spcPts val="57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0" y="3789040"/>
            <a:ext cx="9144000" cy="178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 err="1">
                <a:latin typeface="Arial" charset="0"/>
                <a:cs typeface="Arial" charset="0"/>
              </a:rPr>
              <a:t>Aquella</a:t>
            </a:r>
            <a:r>
              <a:rPr lang="en-US" altLang="es-PR" sz="2500" b="1" dirty="0">
                <a:latin typeface="Arial" charset="0"/>
                <a:cs typeface="Arial" charset="0"/>
              </a:rPr>
              <a:t>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actividad</a:t>
            </a:r>
            <a:r>
              <a:rPr lang="en-US" altLang="es-PR" sz="2500" b="1" dirty="0">
                <a:latin typeface="Arial" charset="0"/>
                <a:cs typeface="Arial" charset="0"/>
              </a:rPr>
              <a:t>, o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tarea</a:t>
            </a:r>
            <a:r>
              <a:rPr lang="en-US" altLang="es-PR" sz="2500" b="1" dirty="0">
                <a:latin typeface="Arial" charset="0"/>
                <a:cs typeface="Arial" charset="0"/>
              </a:rPr>
              <a:t>, la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cual</a:t>
            </a:r>
            <a:r>
              <a:rPr lang="en-US" altLang="es-PR" sz="2500" b="1" dirty="0">
                <a:latin typeface="Arial" charset="0"/>
                <a:cs typeface="Arial" charset="0"/>
              </a:rPr>
              <a:t>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demanda</a:t>
            </a:r>
            <a:endParaRPr lang="en-US" altLang="es-PR" sz="25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>
                <a:latin typeface="Arial" charset="0"/>
                <a:cs typeface="Arial" charset="0"/>
              </a:rPr>
              <a:t>la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2500" b="1" dirty="0">
                <a:latin typeface="Arial" charset="0"/>
                <a:cs typeface="Arial" charset="0"/>
              </a:rPr>
              <a:t> de un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corporal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</a:t>
            </a:r>
            <a:r>
              <a:rPr lang="en-US" altLang="es-PR" sz="25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>
                <a:latin typeface="Arial" charset="0"/>
                <a:cs typeface="Arial" charset="0"/>
              </a:rPr>
              <a:t>sea de la region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anatómica</a:t>
            </a:r>
            <a:r>
              <a:rPr lang="en-US" altLang="es-PR" sz="2500" b="1" dirty="0">
                <a:latin typeface="Arial" charset="0"/>
                <a:cs typeface="Arial" charset="0"/>
              </a:rPr>
              <a:t> axial o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apendicular</a:t>
            </a:r>
            <a:r>
              <a:rPr lang="en-US" altLang="es-PR" sz="2500" b="1" dirty="0">
                <a:latin typeface="Arial" charset="0"/>
                <a:cs typeface="Arial" charset="0"/>
              </a:rPr>
              <a:t>, con la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n-US" altLang="es-PR" sz="2500" b="1" dirty="0" err="1">
                <a:latin typeface="Arial" charset="0"/>
                <a:cs typeface="Arial" charset="0"/>
              </a:rPr>
              <a:t>expectativa</a:t>
            </a:r>
            <a:r>
              <a:rPr lang="en-US" altLang="es-PR" sz="2500" b="1" dirty="0">
                <a:latin typeface="Arial" charset="0"/>
                <a:cs typeface="Arial" charset="0"/>
              </a:rPr>
              <a:t> de </a:t>
            </a:r>
            <a:r>
              <a:rPr lang="en-US" altLang="es-PR" sz="2500" b="1" dirty="0" err="1">
                <a:latin typeface="Arial" charset="0"/>
                <a:cs typeface="Arial" charset="0"/>
              </a:rPr>
              <a:t>alcanzar</a:t>
            </a:r>
            <a:r>
              <a:rPr lang="en-US" altLang="es-PR" sz="2500" b="1" dirty="0">
                <a:latin typeface="Arial" charset="0"/>
                <a:cs typeface="Arial" charset="0"/>
              </a:rPr>
              <a:t> una </a:t>
            </a:r>
            <a:r>
              <a:rPr lang="en-US" altLang="es-PR" sz="25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  <a:r>
              <a:rPr lang="en-US" altLang="es-PR" sz="2500" b="1" dirty="0">
                <a:latin typeface="Arial" charset="0"/>
                <a:cs typeface="Arial" charset="0"/>
              </a:rPr>
              <a:t> particular o </a:t>
            </a:r>
            <a:r>
              <a:rPr lang="en-US" altLang="es-PR" sz="25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endParaRPr lang="en-US" altLang="es-PR" sz="25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5627239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BC5A35-EECF-40B8-B846-2D4BCC37B6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66" y="547481"/>
            <a:ext cx="5265330" cy="3510220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040334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08310" y="1412776"/>
            <a:ext cx="3528392" cy="1529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400"/>
              </a:lnSpc>
            </a:pPr>
            <a:r>
              <a:rPr lang="en-US" altLang="es-PR" sz="4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DESTREZA</a:t>
            </a:r>
          </a:p>
          <a:p>
            <a:pPr eaLnBrk="0" hangingPunct="0">
              <a:lnSpc>
                <a:spcPts val="7400"/>
              </a:lnSpc>
            </a:pPr>
            <a:r>
              <a:rPr lang="en-US" altLang="es-PR" sz="43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395734" y="3789040"/>
            <a:ext cx="844381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Implica</a:t>
            </a:r>
            <a:r>
              <a:rPr lang="en-US" altLang="es-PR" sz="3600" b="1" dirty="0">
                <a:latin typeface="Arial" charset="0"/>
                <a:cs typeface="Arial" charset="0"/>
              </a:rPr>
              <a:t> el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movimiento</a:t>
            </a:r>
            <a:r>
              <a:rPr lang="en-US" altLang="es-PR" sz="3600" b="1" dirty="0">
                <a:latin typeface="Arial" charset="0"/>
                <a:cs typeface="Arial" charset="0"/>
              </a:rPr>
              <a:t> de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la </a:t>
            </a:r>
            <a:r>
              <a:rPr lang="en-U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cabeza</a:t>
            </a:r>
            <a:r>
              <a:rPr lang="en-US" altLang="es-PR" sz="3600" b="1" dirty="0">
                <a:latin typeface="Arial" charset="0"/>
                <a:cs typeface="Arial" charset="0"/>
              </a:rPr>
              <a:t>,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cuerpo</a:t>
            </a:r>
            <a:r>
              <a:rPr lang="en-US" altLang="es-PR" sz="3600" b="1" dirty="0">
                <a:latin typeface="Arial" charset="0"/>
                <a:cs typeface="Arial" charset="0"/>
              </a:rPr>
              <a:t> o </a:t>
            </a: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extremidades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algn="ctr"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o una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combinación</a:t>
            </a:r>
            <a:r>
              <a:rPr lang="en-US" altLang="es-PR" sz="3600" b="1" dirty="0">
                <a:latin typeface="Arial" charset="0"/>
                <a:cs typeface="Arial" charset="0"/>
              </a:rPr>
              <a:t> de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éstos</a:t>
            </a:r>
            <a:endParaRPr lang="en-US" altLang="es-PR" sz="3600" b="1" dirty="0"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5627239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3, 439), por R. A. Magill, 2007, New York, NY: McGraw-Hill Companies, Inc. Copyright 2007 por: The McGraw-Hill Companies,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DC55069-166C-49E0-8E9F-B3CA7F1C7C3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62" y="476671"/>
            <a:ext cx="5184578" cy="345638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3828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06366" y="1766759"/>
            <a:ext cx="3528392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ACCIONES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1043608" y="4409865"/>
            <a:ext cx="6768752" cy="1755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altLang="es-PR" sz="5400" b="1" dirty="0">
                <a:latin typeface="Arial" charset="0"/>
                <a:cs typeface="Arial" charset="0"/>
              </a:rPr>
              <a:t>Equivale a:</a:t>
            </a:r>
          </a:p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endParaRPr lang="en-US" altLang="es-PR" sz="54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2200"/>
              </a:lnSpc>
              <a:spcBef>
                <a:spcPct val="20000"/>
              </a:spcBef>
            </a:pPr>
            <a:r>
              <a:rPr lang="en-US" altLang="es-PR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Destrezas</a:t>
            </a:r>
            <a:r>
              <a:rPr lang="en-US" altLang="es-PR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5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Motoras</a:t>
            </a:r>
            <a:endParaRPr lang="en-US" altLang="es-PR" sz="5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5, 435),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D5F72E3-1AFF-4FDF-BF3A-14878AFAD1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452" y="764704"/>
            <a:ext cx="5004048" cy="3336033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12611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719137" y="707201"/>
            <a:ext cx="3830710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786614" y="1700808"/>
            <a:ext cx="4294479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Un </a:t>
            </a:r>
            <a:r>
              <a:rPr lang="en-US" altLang="es-PR" sz="4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rasgo</a:t>
            </a:r>
            <a:r>
              <a:rPr lang="en-US" altLang="es-PR" sz="4000" b="1" dirty="0">
                <a:latin typeface="Arial" charset="0"/>
                <a:cs typeface="Arial" charset="0"/>
              </a:rPr>
              <a:t>, o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 err="1">
                <a:latin typeface="Arial" charset="0"/>
                <a:cs typeface="Arial" charset="0"/>
              </a:rPr>
              <a:t>capacidad</a:t>
            </a:r>
            <a:r>
              <a:rPr lang="en-US" altLang="es-PR" sz="40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general</a:t>
            </a:r>
          </a:p>
          <a:p>
            <a:pPr eaLnBrk="0" hangingPunct="0">
              <a:lnSpc>
                <a:spcPts val="6900"/>
              </a:lnSpc>
              <a:spcBef>
                <a:spcPct val="20000"/>
              </a:spcBef>
            </a:pPr>
            <a:r>
              <a:rPr lang="en-US" altLang="es-PR" sz="4000" b="1" dirty="0">
                <a:latin typeface="Arial" charset="0"/>
                <a:cs typeface="Arial" charset="0"/>
              </a:rPr>
              <a:t>de un </a:t>
            </a:r>
            <a:r>
              <a:rPr lang="en-US" altLang="es-PR" sz="4000" b="1" dirty="0" err="1">
                <a:latin typeface="Arial" charset="0"/>
                <a:cs typeface="Arial" charset="0"/>
              </a:rPr>
              <a:t>individuo</a:t>
            </a:r>
            <a:endParaRPr lang="en-US" altLang="es-PR" sz="40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435), por R. A. Magill, 2007, New York, NY: McGraw-Hill Companies, Inc. Copyright 2007 por: The McGraw-Hill Companies, Inc.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39439C-DAB7-4C3F-ADB0-B994DADB7D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7" y="620688"/>
            <a:ext cx="4946330" cy="5599619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8071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499992" y="764704"/>
            <a:ext cx="3830710" cy="870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700"/>
              </a:lnSpc>
            </a:pPr>
            <a:r>
              <a:rPr lang="en-US" altLang="es-PR" sz="4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499992" y="1587980"/>
            <a:ext cx="4536504" cy="4026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Se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encuentra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determinada</a:t>
            </a:r>
            <a:r>
              <a:rPr lang="en-US" altLang="es-PR" sz="3100" b="1" dirty="0">
                <a:latin typeface="Arial" charset="0"/>
                <a:cs typeface="Arial" charset="0"/>
              </a:rPr>
              <a:t> por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el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potencial</a:t>
            </a:r>
            <a:r>
              <a:rPr lang="en-US" altLang="es-PR" sz="3100" b="1" dirty="0">
                <a:latin typeface="Arial" charset="0"/>
                <a:cs typeface="Arial" charset="0"/>
              </a:rPr>
              <a:t> que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posee</a:t>
            </a:r>
            <a:r>
              <a:rPr lang="en-US" altLang="es-PR" sz="3100" b="1" dirty="0">
                <a:latin typeface="Arial" charset="0"/>
                <a:cs typeface="Arial" charset="0"/>
              </a:rPr>
              <a:t> la persona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para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lograr</a:t>
            </a:r>
            <a:r>
              <a:rPr lang="en-US" altLang="es-PR" sz="3100" b="1" dirty="0">
                <a:latin typeface="Arial" charset="0"/>
                <a:cs typeface="Arial" charset="0"/>
              </a:rPr>
              <a:t> la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3100" b="1" dirty="0">
                <a:latin typeface="Arial" charset="0"/>
                <a:cs typeface="Arial" charset="0"/>
              </a:rPr>
              <a:t> de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unas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destrezas</a:t>
            </a:r>
            <a:r>
              <a:rPr lang="en-US" altLang="es-PR" sz="3100" b="1" dirty="0">
                <a:latin typeface="Arial" charset="0"/>
                <a:cs typeface="Arial" charset="0"/>
              </a:rPr>
              <a:t>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específicas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7000"/>
              </a:lnSpc>
              <a:spcBef>
                <a:spcPct val="20000"/>
              </a:spcBef>
            </a:pPr>
            <a:endParaRPr lang="en-US" altLang="es-PR" sz="28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435), por R. A. Magill, 2007, New York, NY: McGraw-Hill Companies, Inc. Copyright 2007 por: The McGraw-Hill Companies, Inc.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1CFDA2-BD94-4BB4-9086-39FA3CB649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9958"/>
            <a:ext cx="4548002" cy="5997677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82432668"/>
      </p:ext>
    </p:extLst>
  </p:cSld>
  <p:clrMapOvr>
    <a:masterClrMapping/>
  </p:clrMapOvr>
  <p:transition spd="slow">
    <p:wheel spokes="1"/>
    <p:sndAc>
      <p:stSnd>
        <p:snd r:embed="rId4" name="breeze.wav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5318822" y="771004"/>
            <a:ext cx="304696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600"/>
              </a:lnSpc>
            </a:pPr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HABILIDAD</a:t>
            </a:r>
          </a:p>
          <a:p>
            <a:pPr eaLnBrk="0" hangingPunct="0">
              <a:lnSpc>
                <a:spcPts val="4600"/>
              </a:lnSpc>
            </a:pPr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MOTORA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5341455" y="1923132"/>
            <a:ext cx="3479017" cy="38101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Una </a:t>
            </a:r>
            <a:r>
              <a:rPr lang="en-US" altLang="es-PR" sz="3100" b="1" dirty="0" err="1">
                <a:latin typeface="Arial" charset="0"/>
                <a:cs typeface="Arial" charset="0"/>
              </a:rPr>
              <a:t>habilidad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vinculada</a:t>
            </a:r>
            <a:endParaRPr lang="en-US" altLang="es-PR" sz="31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específicamente</a:t>
            </a:r>
            <a:endParaRPr lang="en-US" altLang="es-PR" sz="31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>
                <a:latin typeface="Arial" charset="0"/>
                <a:cs typeface="Arial" charset="0"/>
              </a:rPr>
              <a:t>con la</a:t>
            </a: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dirty="0" err="1">
                <a:latin typeface="Arial" charset="0"/>
                <a:cs typeface="Arial" charset="0"/>
              </a:rPr>
              <a:t>ejecutoria</a:t>
            </a:r>
            <a:r>
              <a:rPr lang="en-US" altLang="es-PR" sz="3100" b="1" dirty="0">
                <a:latin typeface="Arial" charset="0"/>
                <a:cs typeface="Arial" charset="0"/>
              </a:rPr>
              <a:t> de una</a:t>
            </a:r>
          </a:p>
          <a:p>
            <a:pPr eaLnBrk="0" hangingPunct="0">
              <a:lnSpc>
                <a:spcPts val="4400"/>
              </a:lnSpc>
              <a:spcBef>
                <a:spcPct val="20000"/>
              </a:spcBef>
            </a:pP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destreza</a:t>
            </a:r>
            <a:r>
              <a:rPr lang="en-U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31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motora</a:t>
            </a:r>
            <a:endParaRPr lang="en-US" altLang="es-PR" sz="31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eaLnBrk="0" hangingPunct="0">
              <a:lnSpc>
                <a:spcPts val="7000"/>
              </a:lnSpc>
              <a:spcBef>
                <a:spcPct val="20000"/>
              </a:spcBef>
            </a:pPr>
            <a:endParaRPr lang="en-US" altLang="es-PR" sz="2800" b="1" dirty="0">
              <a:latin typeface="Arial" charset="0"/>
              <a:cs typeface="Arial" charset="0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A83D939E-5DC0-4483-861B-29970F345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Motor Learning and Control</a:t>
            </a:r>
            <a:r>
              <a:rPr lang="en-US" altLang="es-PR" sz="1200" i="1" dirty="0">
                <a:latin typeface="Times New Roman" pitchFamily="18" charset="0"/>
              </a:rPr>
              <a:t>. 8va</a:t>
            </a:r>
            <a:r>
              <a:rPr lang="en-US" altLang="es-PR" sz="1200" dirty="0">
                <a:latin typeface="Times New Roman" pitchFamily="18" charset="0"/>
              </a:rPr>
              <a:t> ed., (pp. 47, 439), por R. A. Magill, 2007, New York, NY: McGraw-Hill Companies, Inc. Copyright 2007 por: The McGraw-Hill Companies, Inc.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3EA940-01F2-46D7-A686-534B7AA440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72" y="476672"/>
            <a:ext cx="5404340" cy="5713839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62743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979" name="Rectangle 3"/>
          <p:cNvSpPr>
            <a:spLocks noChangeArrowheads="1"/>
          </p:cNvSpPr>
          <p:nvPr/>
        </p:nvSpPr>
        <p:spPr bwMode="auto">
          <a:xfrm>
            <a:off x="5292080" y="620713"/>
            <a:ext cx="3600450" cy="2232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120000"/>
              </a:lnSpc>
            </a:pPr>
            <a:r>
              <a:rPr lang="en-US" altLang="es-PR" sz="35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TIPOS DE:</a:t>
            </a:r>
          </a:p>
          <a:p>
            <a:pPr eaLnBrk="0" hangingPunct="0">
              <a:lnSpc>
                <a:spcPct val="120000"/>
              </a:lnSpc>
            </a:pPr>
            <a:r>
              <a:rPr lang="en-US" altLang="es-PR" sz="3500" i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MOVIMIENTO HUMANO</a:t>
            </a:r>
          </a:p>
        </p:txBody>
      </p:sp>
      <p:pic>
        <p:nvPicPr>
          <p:cNvPr id="1406982" name="Picture 6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4221163"/>
            <a:ext cx="4191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3" name="Text Box 7"/>
          <p:cNvSpPr txBox="1">
            <a:spLocks noChangeArrowheads="1"/>
          </p:cNvSpPr>
          <p:nvPr/>
        </p:nvSpPr>
        <p:spPr bwMode="auto">
          <a:xfrm>
            <a:off x="5939780" y="4148138"/>
            <a:ext cx="2592387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3100" b="1">
                <a:latin typeface="Arial" charset="0"/>
              </a:rPr>
              <a:t>Deportes</a:t>
            </a:r>
          </a:p>
        </p:txBody>
      </p:sp>
      <p:pic>
        <p:nvPicPr>
          <p:cNvPr id="1406985" name="Picture 9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4870450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6" name="Text Box 10"/>
          <p:cNvSpPr txBox="1">
            <a:spLocks noChangeArrowheads="1"/>
          </p:cNvSpPr>
          <p:nvPr/>
        </p:nvSpPr>
        <p:spPr bwMode="auto">
          <a:xfrm>
            <a:off x="5939780" y="4797425"/>
            <a:ext cx="2520950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3100" b="1">
                <a:latin typeface="Arial" charset="0"/>
              </a:rPr>
              <a:t>Actividades</a:t>
            </a:r>
          </a:p>
          <a:p>
            <a:pPr algn="l" eaLnBrk="0" hangingPunct="0"/>
            <a:r>
              <a:rPr lang="en-US" altLang="es-PR" sz="3100" b="1">
                <a:latin typeface="Arial" charset="0"/>
              </a:rPr>
              <a:t>recreativas</a:t>
            </a:r>
          </a:p>
          <a:p>
            <a:pPr algn="l" eaLnBrk="0" hangingPunct="0"/>
            <a:r>
              <a:rPr lang="en-US" altLang="es-PR" sz="3100" b="1">
                <a:latin typeface="Arial" charset="0"/>
              </a:rPr>
              <a:t>activas</a:t>
            </a:r>
          </a:p>
        </p:txBody>
      </p:sp>
      <p:pic>
        <p:nvPicPr>
          <p:cNvPr id="1406988" name="Picture 12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357187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89" name="Text Box 13"/>
          <p:cNvSpPr txBox="1">
            <a:spLocks noChangeArrowheads="1"/>
          </p:cNvSpPr>
          <p:nvPr/>
        </p:nvSpPr>
        <p:spPr bwMode="auto">
          <a:xfrm>
            <a:off x="5939780" y="3571875"/>
            <a:ext cx="259238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s-PR" sz="3100" b="1">
                <a:latin typeface="Arial" charset="0"/>
              </a:rPr>
              <a:t>Ejercicio</a:t>
            </a:r>
          </a:p>
        </p:txBody>
      </p:sp>
      <p:pic>
        <p:nvPicPr>
          <p:cNvPr id="1406991" name="Picture 15" descr="POINTER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80" y="2943225"/>
            <a:ext cx="419100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06992" name="Text Box 16"/>
          <p:cNvSpPr txBox="1">
            <a:spLocks noChangeArrowheads="1"/>
          </p:cNvSpPr>
          <p:nvPr/>
        </p:nvSpPr>
        <p:spPr bwMode="auto">
          <a:xfrm>
            <a:off x="5939780" y="2924175"/>
            <a:ext cx="3097212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80000"/>
              </a:lnSpc>
            </a:pPr>
            <a:r>
              <a:rPr lang="en-US" altLang="es-PR" sz="3100" b="1">
                <a:latin typeface="Arial" charset="0"/>
              </a:rPr>
              <a:t>Actividad física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74E35A-C235-463B-B7D9-76CBFC3D0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8" y="620713"/>
            <a:ext cx="4983088" cy="568801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BBD16D-C4B0-49E3-94B1-7BCA36ED2CC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5171" name="Rectangle 3"/>
          <p:cNvSpPr>
            <a:spLocks noChangeArrowheads="1"/>
          </p:cNvSpPr>
          <p:nvPr/>
        </p:nvSpPr>
        <p:spPr bwMode="auto">
          <a:xfrm>
            <a:off x="3973398" y="1772816"/>
            <a:ext cx="4847074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5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EDUCACIÓN</a:t>
            </a:r>
          </a:p>
        </p:txBody>
      </p:sp>
      <p:sp>
        <p:nvSpPr>
          <p:cNvPr id="1415172" name="Rectangle 4"/>
          <p:cNvSpPr>
            <a:spLocks noChangeArrowheads="1"/>
          </p:cNvSpPr>
          <p:nvPr/>
        </p:nvSpPr>
        <p:spPr bwMode="auto">
          <a:xfrm>
            <a:off x="478273" y="3789040"/>
            <a:ext cx="8100392" cy="228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“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Proceso</a:t>
            </a:r>
            <a:r>
              <a:rPr lang="en-US" altLang="es-PR" sz="4100" b="1" dirty="0">
                <a:latin typeface="Arial" charset="0"/>
                <a:cs typeface="Arial" charset="0"/>
              </a:rPr>
              <a:t> formal o informal,</a:t>
            </a: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por el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cual</a:t>
            </a:r>
            <a:r>
              <a:rPr lang="en-US" altLang="es-PR" sz="4100" b="1" dirty="0">
                <a:latin typeface="Arial" charset="0"/>
                <a:cs typeface="Arial" charset="0"/>
              </a:rPr>
              <a:t> se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perfeccionan</a:t>
            </a:r>
            <a:endParaRPr lang="en-US" altLang="es-PR" sz="41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las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potencialidades</a:t>
            </a:r>
            <a:endParaRPr lang="en-US" altLang="es-PR" sz="4100" b="1" dirty="0">
              <a:latin typeface="Arial" charset="0"/>
              <a:cs typeface="Arial" charset="0"/>
            </a:endParaRPr>
          </a:p>
          <a:p>
            <a:pPr algn="ctr" eaLnBrk="0" hangingPunct="0">
              <a:lnSpc>
                <a:spcPts val="3800"/>
              </a:lnSpc>
              <a:spcBef>
                <a:spcPct val="20000"/>
              </a:spcBef>
            </a:pPr>
            <a:r>
              <a:rPr lang="en-US" altLang="es-PR" sz="4100" b="1" dirty="0">
                <a:latin typeface="Arial" charset="0"/>
                <a:cs typeface="Arial" charset="0"/>
              </a:rPr>
              <a:t>del </a:t>
            </a:r>
            <a:r>
              <a:rPr lang="en-US" altLang="es-PR" sz="4100" b="1" dirty="0" err="1">
                <a:latin typeface="Arial" charset="0"/>
                <a:cs typeface="Arial" charset="0"/>
              </a:rPr>
              <a:t>educando</a:t>
            </a:r>
            <a:r>
              <a:rPr lang="en-US" altLang="es-PR" sz="4100" b="1" dirty="0">
                <a:latin typeface="Arial" charset="0"/>
                <a:cs typeface="Arial" charset="0"/>
              </a:rPr>
              <a:t>.</a:t>
            </a:r>
            <a:r>
              <a:rPr lang="en-US" altLang="es-PR" sz="4100" b="1" dirty="0">
                <a:latin typeface="Arial"/>
                <a:cs typeface="Arial" charset="0"/>
              </a:rPr>
              <a:t>”</a:t>
            </a:r>
            <a:endParaRPr lang="en-US" altLang="es-PR" sz="4100" b="1" dirty="0"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50" y="6238875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s-PR" sz="10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n-US" altLang="es-PR" sz="10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s-PR" sz="1000">
                <a:latin typeface="Times New Roman" pitchFamily="18" charset="0"/>
                <a:cs typeface="Times New Roman" pitchFamily="18" charset="0"/>
              </a:rPr>
              <a:t> Reproducido de: </a:t>
            </a:r>
            <a:r>
              <a:rPr lang="en-US" altLang="es-PR" sz="1000" b="1" i="1">
                <a:latin typeface="Times New Roman" pitchFamily="18" charset="0"/>
                <a:cs typeface="Times New Roman" pitchFamily="18" charset="0"/>
              </a:rPr>
              <a:t>Introducción a la Educación.</a:t>
            </a:r>
            <a:r>
              <a:rPr lang="en-US" altLang="es-PR" sz="1000">
                <a:latin typeface="Times New Roman" pitchFamily="18" charset="0"/>
                <a:cs typeface="Times New Roman" pitchFamily="18" charset="0"/>
              </a:rPr>
              <a:t> (p. 1), por A. Lopez Yustos, 1994, San Juan, PR: Publicaciones Puertorriqueñas, Inc.. Copyright 1994 por Publicaciones Puetrtorriqueñas.</a:t>
            </a:r>
            <a:endParaRPr lang="en-US" altLang="es-PR" sz="1000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FDCE8E-396E-432B-8964-580398C9632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67131"/>
            <a:ext cx="3384376" cy="300833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915" name="Rectangle 3"/>
          <p:cNvSpPr>
            <a:spLocks noChangeArrowheads="1"/>
          </p:cNvSpPr>
          <p:nvPr/>
        </p:nvSpPr>
        <p:spPr bwMode="auto">
          <a:xfrm>
            <a:off x="3995936" y="908050"/>
            <a:ext cx="4787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EDUCACIÓN</a:t>
            </a:r>
          </a:p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FÍSICA</a:t>
            </a:r>
          </a:p>
        </p:txBody>
      </p:sp>
      <p:sp>
        <p:nvSpPr>
          <p:cNvPr id="1318916" name="Rectangle 4"/>
          <p:cNvSpPr>
            <a:spLocks noChangeArrowheads="1"/>
          </p:cNvSpPr>
          <p:nvPr/>
        </p:nvSpPr>
        <p:spPr bwMode="auto">
          <a:xfrm>
            <a:off x="3995936" y="2133600"/>
            <a:ext cx="4932363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Proceso</a:t>
            </a:r>
            <a:r>
              <a:rPr lang="en-US" altLang="es-PR" sz="2900" b="1" dirty="0">
                <a:latin typeface="Arial" charset="0"/>
                <a:cs typeface="Arial" charset="0"/>
              </a:rPr>
              <a:t>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educativo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>
                <a:latin typeface="Arial" charset="0"/>
                <a:cs typeface="Arial" charset="0"/>
              </a:rPr>
              <a:t>que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emplea</a:t>
            </a:r>
            <a:r>
              <a:rPr lang="en-US" altLang="es-PR" sz="29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sz="29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29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endParaRPr lang="en-US" altLang="es-PR" sz="29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como</a:t>
            </a:r>
            <a:r>
              <a:rPr lang="en-US" altLang="es-PR" sz="2900" b="1" dirty="0">
                <a:latin typeface="Arial" charset="0"/>
                <a:cs typeface="Arial" charset="0"/>
              </a:rPr>
              <a:t> medio para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lograr</a:t>
            </a:r>
            <a:r>
              <a:rPr lang="en-US" altLang="es-PR" sz="2900" b="1" dirty="0">
                <a:latin typeface="Arial" charset="0"/>
                <a:cs typeface="Arial" charset="0"/>
              </a:rPr>
              <a:t> el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desarrolllo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óptimo</a:t>
            </a:r>
            <a:r>
              <a:rPr lang="en-US" altLang="es-PR" sz="2900" b="1" dirty="0">
                <a:latin typeface="Arial" charset="0"/>
                <a:cs typeface="Arial" charset="0"/>
              </a:rPr>
              <a:t> de la </a:t>
            </a:r>
            <a:r>
              <a:rPr lang="en-US" altLang="es-PR" sz="2900" b="1" dirty="0" err="1">
                <a:latin typeface="Arial" charset="0"/>
                <a:cs typeface="Arial" charset="0"/>
              </a:rPr>
              <a:t>aptitud</a:t>
            </a:r>
            <a:endParaRPr lang="en-US" altLang="es-PR" sz="29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física</a:t>
            </a:r>
            <a:r>
              <a:rPr lang="en-US" altLang="es-PR" sz="2900" b="1" dirty="0">
                <a:latin typeface="Arial" charset="0"/>
                <a:cs typeface="Arial" charset="0"/>
              </a:rPr>
              <a:t>, mental,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2900" b="1" dirty="0" err="1">
                <a:latin typeface="Arial" charset="0"/>
                <a:cs typeface="Arial" charset="0"/>
              </a:rPr>
              <a:t>emocional</a:t>
            </a:r>
            <a:r>
              <a:rPr lang="en-US" altLang="es-PR" sz="2900" b="1" dirty="0">
                <a:latin typeface="Arial" charset="0"/>
                <a:cs typeface="Arial" charset="0"/>
              </a:rPr>
              <a:t> y social cultural</a:t>
            </a:r>
            <a:endParaRPr lang="en-US" altLang="es-PR" sz="29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68DA5D-5EA4-48B0-918C-474CC4A8A2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642290"/>
            <a:ext cx="3924300" cy="581377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66" name="Rectangle 6"/>
          <p:cNvSpPr>
            <a:spLocks noChangeArrowheads="1"/>
          </p:cNvSpPr>
          <p:nvPr/>
        </p:nvSpPr>
        <p:spPr bwMode="auto">
          <a:xfrm>
            <a:off x="2555875" y="692150"/>
            <a:ext cx="4787900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DEPORTES</a:t>
            </a:r>
          </a:p>
        </p:txBody>
      </p:sp>
      <p:sp>
        <p:nvSpPr>
          <p:cNvPr id="1320967" name="Rectangle 7"/>
          <p:cNvSpPr>
            <a:spLocks noChangeArrowheads="1"/>
          </p:cNvSpPr>
          <p:nvPr/>
        </p:nvSpPr>
        <p:spPr bwMode="auto">
          <a:xfrm>
            <a:off x="2555875" y="1268413"/>
            <a:ext cx="6516688" cy="525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2100" b="1" dirty="0">
                <a:latin typeface="Arial" charset="0"/>
                <a:cs typeface="Arial" charset="0"/>
              </a:rPr>
              <a:t>T</a:t>
            </a:r>
            <a:r>
              <a:rPr lang="es-ES" altLang="es-PR" sz="2400" b="1" dirty="0" err="1">
                <a:latin typeface="Arial" charset="0"/>
                <a:cs typeface="Arial" charset="0"/>
              </a:rPr>
              <a:t>ipo</a:t>
            </a:r>
            <a:r>
              <a:rPr lang="es-ES" altLang="es-PR" sz="2400" b="1" dirty="0">
                <a:latin typeface="Arial" charset="0"/>
                <a:cs typeface="Arial" charset="0"/>
              </a:rPr>
              <a:t> de actividad física institucionalizada,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estructurada</a:t>
            </a:r>
            <a:r>
              <a:rPr lang="es-ES" altLang="es-PR" sz="2400" b="1" dirty="0">
                <a:latin typeface="Arial" charset="0"/>
                <a:cs typeface="Arial" charset="0"/>
              </a:rPr>
              <a:t>, organizada y competitiva,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con metas bien definidas y gobernada por 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reglas</a:t>
            </a:r>
            <a:r>
              <a:rPr lang="es-ES" altLang="es-PR" sz="2400" b="1" dirty="0">
                <a:latin typeface="Arial" charset="0"/>
                <a:cs typeface="Arial" charset="0"/>
              </a:rPr>
              <a:t> específicas, donde se destacan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esfuerzos físicos vigorosos, el uso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destrezas deportivas o motoras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relativamente complejas y la aplicación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estrategias</a:t>
            </a:r>
            <a:r>
              <a:rPr lang="es-ES" altLang="es-PR" sz="2400" b="1" dirty="0">
                <a:latin typeface="Arial" charset="0"/>
                <a:cs typeface="Arial" charset="0"/>
              </a:rPr>
              <a:t>, con el fin de alcanzar un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rendimiento exitoso mediante la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superación de un adversario en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dirty="0">
                <a:latin typeface="Arial" charset="0"/>
                <a:cs typeface="Arial" charset="0"/>
              </a:rPr>
              <a:t>competición o la demostración de</a:t>
            </a:r>
          </a:p>
          <a:p>
            <a:pPr eaLnBrk="0" hangingPunct="0">
              <a:spcBef>
                <a:spcPct val="20000"/>
              </a:spcBef>
            </a:pPr>
            <a:r>
              <a:rPr lang="es-ES" altLang="es-PR" sz="2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aptitudes</a:t>
            </a:r>
            <a:r>
              <a:rPr lang="es-ES" altLang="es-PR" sz="2400" b="1" dirty="0">
                <a:latin typeface="Arial" charset="0"/>
                <a:cs typeface="Arial" charset="0"/>
              </a:rPr>
              <a:t> particulares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CD88F7-2310-491C-A458-66E4AE53E3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2711"/>
            <a:ext cx="2258605" cy="635066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4" name="breeze.wav"/>
          </p:stSnd>
        </p:sndAc>
      </p:transition>
    </mc:Choice>
    <mc:Fallback xmlns="">
      <p:transition spd="slow">
        <p:blinds dir="vert"/>
        <p:sndAc>
          <p:stSnd>
            <p:snd r:embed="rId6" name="breeze.wav"/>
          </p:stSnd>
        </p:sndAc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1798975"/>
            <a:ext cx="3816424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KINESIOLOGÍA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690400"/>
            <a:ext cx="9143999" cy="2282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Estudio de los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r>
              <a:rPr lang="es-ES" altLang="es-PR" sz="3000" b="1" dirty="0">
                <a:latin typeface="Arial" charset="0"/>
                <a:cs typeface="Arial" charset="0"/>
              </a:rPr>
              <a:t> humanos,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y no humanos (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i.e</a:t>
            </a:r>
            <a:r>
              <a:rPr lang="es-ES" altLang="es-PR" sz="3000" b="1" dirty="0">
                <a:latin typeface="Arial" charset="0"/>
                <a:cs typeface="Arial" charset="0"/>
              </a:rPr>
              <a:t>, animales), su ejecutoria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y función, desde las vertientes de las ciencias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que responden a la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biomecánica</a:t>
            </a:r>
            <a:r>
              <a:rPr lang="es-ES" altLang="es-PR" sz="3000" b="1" dirty="0">
                <a:latin typeface="Arial" charset="0"/>
                <a:cs typeface="Arial" charset="0"/>
              </a:rPr>
              <a:t>, anatomía,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 psicología y neurociencia</a:t>
            </a:r>
            <a:endParaRPr lang="en-US" altLang="es-PR" sz="3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1),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276B999-7758-44AA-A1B1-A2940246C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18883"/>
            <a:ext cx="5328592" cy="3552395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0409535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6">
            <a:extLst>
              <a:ext uri="{FF2B5EF4-FFF2-40B4-BE49-F238E27FC236}">
                <a16:creationId xmlns:a16="http://schemas.microsoft.com/office/drawing/2014/main" id="{75FACC07-659F-40D3-9458-8F60E79E89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644" y="6237560"/>
            <a:ext cx="8640762" cy="28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American Kinesiology Association [AKA], 2014; Ontario Kinesiology Association [OKA], 2014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333C56-CAF9-4026-807F-9F11B11392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95234"/>
            <a:ext cx="4788306" cy="5570070"/>
          </a:xfrm>
          <a:prstGeom prst="rect">
            <a:avLst/>
          </a:prstGeom>
        </p:spPr>
      </p:pic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6056" y="792442"/>
            <a:ext cx="3725145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KINESIOLOGÍA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2240" y="1578092"/>
            <a:ext cx="3852248" cy="458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Estudia la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actividad física,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y cómo ésta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afecta la salud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y calidad de vida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del individuo, o a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un colectivo,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bajo diversos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contextos y tipos</a:t>
            </a:r>
          </a:p>
          <a:p>
            <a:pPr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300" b="1" dirty="0">
                <a:latin typeface="Arial" charset="0"/>
                <a:cs typeface="Arial" charset="0"/>
              </a:rPr>
              <a:t>de poblaciones</a:t>
            </a:r>
            <a:endParaRPr lang="en-US" altLang="es-PR" sz="33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6850443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3827" y="3455159"/>
            <a:ext cx="5184576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NEUROPLASTICIDAD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128" y="4194456"/>
            <a:ext cx="9143999" cy="1754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Denota cómo se asocia el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(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e.g</a:t>
            </a:r>
            <a:r>
              <a:rPr lang="es-ES" altLang="es-PR" sz="3000" b="1" dirty="0">
                <a:latin typeface="Arial" charset="0"/>
                <a:cs typeface="Arial" charset="0"/>
              </a:rPr>
              <a:t>., destrezas motoras) a los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cambios (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adaptaciones</a:t>
            </a:r>
            <a:r>
              <a:rPr lang="es-ES" altLang="es-PR" sz="3000" b="1" dirty="0">
                <a:latin typeface="Arial" charset="0"/>
                <a:cs typeface="Arial" charset="0"/>
              </a:rPr>
              <a:t> o mal-</a:t>
            </a:r>
            <a:r>
              <a:rPr lang="es-ES" altLang="es-PR" sz="3000" b="1" dirty="0" err="1">
                <a:latin typeface="Arial" charset="0"/>
                <a:cs typeface="Arial" charset="0"/>
              </a:rPr>
              <a:t>adpataciones</a:t>
            </a:r>
            <a:r>
              <a:rPr lang="es-ES" altLang="es-PR" sz="3000" b="1" dirty="0">
                <a:latin typeface="Arial" charset="0"/>
                <a:cs typeface="Arial" charset="0"/>
              </a:rPr>
              <a:t>)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3000" b="1" dirty="0">
                <a:latin typeface="Arial" charset="0"/>
                <a:cs typeface="Arial" charset="0"/>
              </a:rPr>
              <a:t>a nivel del </a:t>
            </a:r>
            <a:r>
              <a:rPr lang="es-ES" altLang="es-PR" sz="3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encéfalo</a:t>
            </a:r>
            <a:endParaRPr lang="en-US" altLang="es-PR" sz="3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3),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1343F1D-0B65-440F-AD17-83B3ACE131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720378"/>
            <a:ext cx="6336703" cy="2693098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5315126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47" y="2663071"/>
            <a:ext cx="6840759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REDUNDANCIA MOTORA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1541"/>
            <a:ext cx="9036496" cy="2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Indica que para cualquier tarea que puede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realizar el cuerpo humano, existe una gran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variedad de maneras que el sistema nervioso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puede lograr tal tarea, esto desde la perspectiva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de la redundancia </a:t>
            </a:r>
            <a:r>
              <a:rPr lang="es-ES" altLang="es-PR" sz="2800" b="1" dirty="0" err="1">
                <a:latin typeface="Arial" charset="0"/>
                <a:cs typeface="Arial" charset="0"/>
              </a:rPr>
              <a:t>kinemática</a:t>
            </a:r>
            <a:r>
              <a:rPr lang="es-ES" altLang="es-PR" sz="2800" b="1" dirty="0">
                <a:latin typeface="Arial" charset="0"/>
                <a:cs typeface="Arial" charset="0"/>
              </a:rPr>
              <a:t>, redundancia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muscular u redundancia de la unidad motora</a:t>
            </a:r>
            <a:endParaRPr lang="en-US" altLang="es-P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(pp. 5-6),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DADE31-5FEB-4AB0-B442-D23015159B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46" y="548680"/>
            <a:ext cx="6725271" cy="2448521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3510863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3">
            <a:extLst>
              <a:ext uri="{FF2B5EF4-FFF2-40B4-BE49-F238E27FC236}">
                <a16:creationId xmlns:a16="http://schemas.microsoft.com/office/drawing/2014/main" id="{761FA5EA-B5B1-4885-A470-8E6940B1C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5847" y="2663071"/>
            <a:ext cx="6840759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3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KINEMÁTICA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E91AD860-1532-4EE5-BA26-3E5605173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301541"/>
            <a:ext cx="9036496" cy="2592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Rama de la mecánica que describe el movimiento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de los puntos, cuerpos (objetos) y sistemas de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cuerpos (grupo de objetos), sin considerar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la masa de estas fuerzas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que causan el movimiento.</a:t>
            </a:r>
          </a:p>
          <a:p>
            <a:pPr algn="ctr" eaLnBrk="0" hangingPunct="0">
              <a:lnSpc>
                <a:spcPts val="28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 Describe la “geometría del movimiento”</a:t>
            </a:r>
            <a:endParaRPr lang="en-US" altLang="es-PR" sz="28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5" name="Text Box 6">
            <a:extLst>
              <a:ext uri="{FF2B5EF4-FFF2-40B4-BE49-F238E27FC236}">
                <a16:creationId xmlns:a16="http://schemas.microsoft.com/office/drawing/2014/main" id="{928A0609-F357-4392-A018-43BA36103F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734" y="6021536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Kinesiology in Physical Education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(p. 8), por J. Bird, 2018, United </a:t>
            </a:r>
            <a:r>
              <a:rPr lang="en-US" altLang="es-PR" sz="1200" dirty="0" err="1">
                <a:latin typeface="Times New Roman" pitchFamily="18" charset="0"/>
              </a:rPr>
              <a:t>Kingdon</a:t>
            </a:r>
            <a:r>
              <a:rPr lang="en-US" altLang="es-PR" sz="1200" dirty="0">
                <a:latin typeface="Times New Roman" pitchFamily="18" charset="0"/>
              </a:rPr>
              <a:t>, UK: ED-Tech Press. Copyright 2018 por: ED-Tech Press.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http://ebookcentral.proquest.com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6C81A34-0BAE-44A2-896F-B7F36980993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620688"/>
            <a:ext cx="5184576" cy="2172309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545237149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nergi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193" y="692150"/>
            <a:ext cx="4767263" cy="579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53206" y="692150"/>
            <a:ext cx="3024187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(pp. 134, 184-185, 186, 190),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(pp. 116, 130),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;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Exercise Physiology: Human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Bionergetics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and its Applications</a:t>
            </a:r>
            <a:r>
              <a:rPr lang="en-US" altLang="es-PR" sz="1600" b="0" dirty="0">
                <a:latin typeface="Times New Roman" panose="02020603050405020304" pitchFamily="18" charset="0"/>
              </a:rPr>
              <a:t>. 2da. ed.; (pp. 16, 38-39, 46),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G. A. Brooks, T. D. Fahey, &amp; T. P. White, 1996, Mountain View, CA: Mayfield Publishing Company. Copyright 1996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Mayfield Publishing Company.</a:t>
            </a:r>
          </a:p>
          <a:p>
            <a:pPr algn="l" eaLnBrk="1" hangingPunct="1">
              <a:spcBef>
                <a:spcPct val="50000"/>
              </a:spcBef>
            </a:pPr>
            <a:endParaRPr lang="en-US" altLang="es-PR" sz="1600" b="0" dirty="0">
              <a:latin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3011" name="Rectangle 3"/>
          <p:cNvSpPr>
            <a:spLocks noChangeArrowheads="1"/>
          </p:cNvSpPr>
          <p:nvPr/>
        </p:nvSpPr>
        <p:spPr bwMode="auto">
          <a:xfrm>
            <a:off x="3779838" y="908050"/>
            <a:ext cx="514667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6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3012" name="Rectangle 4"/>
          <p:cNvSpPr>
            <a:spLocks noChangeArrowheads="1"/>
          </p:cNvSpPr>
          <p:nvPr/>
        </p:nvSpPr>
        <p:spPr bwMode="auto">
          <a:xfrm>
            <a:off x="3779838" y="2279650"/>
            <a:ext cx="5256212" cy="410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Cualquier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producido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>
                <a:latin typeface="Arial" charset="0"/>
                <a:cs typeface="Arial" charset="0"/>
              </a:rPr>
              <a:t>por los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músculos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esqueléticos</a:t>
            </a:r>
            <a:r>
              <a:rPr lang="en-US" altLang="es-PR" sz="3700" b="1" dirty="0">
                <a:latin typeface="Arial" charset="0"/>
                <a:cs typeface="Arial" charset="0"/>
              </a:rPr>
              <a:t>, lo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cual</a:t>
            </a:r>
            <a:endParaRPr lang="en-US" altLang="es-PR" sz="3700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dirty="0" err="1">
                <a:latin typeface="Arial" charset="0"/>
                <a:cs typeface="Arial" charset="0"/>
              </a:rPr>
              <a:t>resulta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700" b="1" dirty="0">
                <a:latin typeface="Arial" charset="0"/>
                <a:cs typeface="Arial" charset="0"/>
              </a:rPr>
              <a:t> </a:t>
            </a: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gasto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7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energético</a:t>
            </a:r>
            <a:endParaRPr lang="en-US" altLang="es-PR" sz="37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5FB0E9-EE6C-404E-A475-FF209902A3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96" y="764704"/>
            <a:ext cx="3749139" cy="5881004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65686288"/>
      </p:ext>
    </p:extLst>
  </p:cSld>
  <p:clrMapOvr>
    <a:masterClrMapping/>
  </p:clrMapOvr>
  <p:transition spd="slow">
    <p:randomBar/>
    <p:sndAc>
      <p:stSnd>
        <p:snd r:embed="rId4" name="breeze.wav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DCD19669-A1EF-4401-A186-7F6F1B1C3A53}"/>
              </a:ext>
            </a:extLst>
          </p:cNvPr>
          <p:cNvSpPr>
            <a:spLocks/>
          </p:cNvSpPr>
          <p:nvPr/>
        </p:nvSpPr>
        <p:spPr bwMode="auto">
          <a:xfrm>
            <a:off x="251520" y="908720"/>
            <a:ext cx="8280920" cy="177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/>
            <a:r>
              <a:rPr lang="es-PR" altLang="es-PR" sz="50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ACCESO A LA PRESENTACIÓN:</a:t>
            </a:r>
            <a:endParaRPr lang="es-PR" altLang="es-PR" sz="50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7E95D03C-7ADB-4208-832A-D828A0CB13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96" y="3068960"/>
            <a:ext cx="91440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http://www.saludmed.com/</a:t>
            </a:r>
            <a:b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R" altLang="es-PR" sz="4000" b="1" dirty="0" err="1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entrenadeportesindividuales</a:t>
            </a: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presentaciones/</a:t>
            </a:r>
          </a:p>
          <a:p>
            <a:pPr algn="ctr">
              <a:lnSpc>
                <a:spcPct val="90000"/>
              </a:lnSpc>
            </a:pPr>
            <a:r>
              <a:rPr lang="es-PR" altLang="es-PR" sz="4000" b="1" dirty="0">
                <a:solidFill>
                  <a:srgbClr val="D2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DEF_Mov-Ejer-ActvF_Kinesiol_Destrezas.pdf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767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5" name="chimes.wav"/>
          </p:stSnd>
        </p:sndAc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3397" name="Picture 5" descr="GT13_Actividad_Fisica_DEF_PP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709613"/>
            <a:ext cx="6624637" cy="513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"Physical Activity, Exercise, and Physical Fitness: Definitions and Distinctions for Health-Related Research", por: C. J. Caspersen, K. E. Powell, y G. M. Christensen, 1985, </a:t>
            </a:r>
            <a:r>
              <a:rPr lang="en-US" altLang="es-PR" sz="1200" b="1" i="1">
                <a:latin typeface="Times New Roman" pitchFamily="18" charset="0"/>
              </a:rPr>
              <a:t>Public Health Reports, 100</a:t>
            </a:r>
            <a:r>
              <a:rPr lang="en-US" altLang="es-PR" sz="1200">
                <a:latin typeface="Times New Roman" pitchFamily="18" charset="0"/>
              </a:rPr>
              <a:t>(2), p. 126. Recuperado de </a:t>
            </a:r>
            <a:r>
              <a:rPr lang="en-US" altLang="es-PR" sz="1200" b="1" i="1">
                <a:latin typeface="Times New Roman" pitchFamily="18" charset="0"/>
                <a:hlinkClick r:id="rId6"/>
              </a:rPr>
              <a:t>http://pubmedcentralcanada.ca/pmcc/articles/PMC1424733/pdf/pubhealthrep00100-0016.pdf</a:t>
            </a:r>
            <a:endParaRPr lang="en-US" altLang="es-PR" sz="1200" b="1" i="1">
              <a:latin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347739" y="908720"/>
            <a:ext cx="576076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394864" y="1772816"/>
            <a:ext cx="5544295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La </a:t>
            </a: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energía</a:t>
            </a:r>
            <a:r>
              <a:rPr lang="es-ES" altLang="es-PR" sz="3400" b="1" dirty="0">
                <a:latin typeface="Arial" charset="0"/>
                <a:cs typeface="Arial" charset="0"/>
              </a:rPr>
              <a:t> requerida para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ejecutar cualquier tipo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s-ES" altLang="es-PR" sz="3400" b="1" dirty="0">
                <a:latin typeface="Arial" charset="0"/>
                <a:cs typeface="Arial" charset="0"/>
              </a:rPr>
              <a:t> físico,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específicamente cuando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el organismo human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se encuentra sentado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o recostado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71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17F6D0-C093-46F7-BA65-62DD1D98C2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25" y="692696"/>
            <a:ext cx="3441447" cy="532869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74434400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203723" y="908720"/>
            <a:ext cx="576076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250848" y="1772816"/>
            <a:ext cx="5544295" cy="403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La </a:t>
            </a: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energía</a:t>
            </a:r>
            <a:r>
              <a:rPr lang="es-ES" altLang="es-PR" sz="3400" b="1" dirty="0">
                <a:latin typeface="Arial" charset="0"/>
                <a:cs typeface="Arial" charset="0"/>
              </a:rPr>
              <a:t> requerida para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ejecutar cualquier tipo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s-ES" altLang="es-PR" sz="3400" b="1" dirty="0">
                <a:latin typeface="Arial" charset="0"/>
                <a:cs typeface="Arial" charset="0"/>
              </a:rPr>
              <a:t> físico,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específicamente cuando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el organismo human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se encuentra sentado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400" b="1" dirty="0">
                <a:latin typeface="Arial" charset="0"/>
                <a:cs typeface="Arial" charset="0"/>
              </a:rPr>
              <a:t>o recostado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5171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7E7197-C272-421C-97CF-C704355306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" y="764704"/>
            <a:ext cx="2952006" cy="5096989"/>
          </a:xfrm>
          <a:prstGeom prst="rect">
            <a:avLst/>
          </a:prstGeom>
          <a:effectLst>
            <a:softEdge rad="63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04618969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4861050" y="881871"/>
            <a:ext cx="3599383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</a:t>
            </a:r>
          </a:p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4716017" y="2133600"/>
            <a:ext cx="4248471" cy="3815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voluntarios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intencionales</a:t>
            </a:r>
            <a:r>
              <a:rPr lang="en-US" altLang="es-PR" sz="3600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dirigidos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hacia</a:t>
            </a:r>
            <a:r>
              <a:rPr lang="en-US" altLang="es-PR" sz="36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logro</a:t>
            </a:r>
            <a:r>
              <a:rPr lang="en-US" altLang="es-PR" sz="3600" b="1" dirty="0">
                <a:latin typeface="Arial" charset="0"/>
                <a:cs typeface="Arial" charset="0"/>
              </a:rPr>
              <a:t> de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identificable</a:t>
            </a:r>
            <a:endParaRPr lang="en-US" altLang="es-PR" sz="36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467742" y="6237560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s-PR" sz="1200" b="1" i="1" dirty="0">
                <a:latin typeface="Times New Roman" pitchFamily="18" charset="0"/>
              </a:rPr>
              <a:t>NOTA</a:t>
            </a:r>
            <a:r>
              <a:rPr lang="en-US" altLang="es-PR" sz="1200" dirty="0">
                <a:latin typeface="Times New Roman" pitchFamily="18" charset="0"/>
              </a:rPr>
              <a:t>.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 Newell, K.M. (1990a). Physical activity, knowledge types, and degree programs. </a:t>
            </a:r>
            <a:r>
              <a:rPr lang="en-US" altLang="es-PR" sz="1200" i="1" dirty="0">
                <a:latin typeface="Times New Roman" pitchFamily="18" charset="0"/>
              </a:rPr>
              <a:t>Quest, 42</a:t>
            </a:r>
            <a:r>
              <a:rPr lang="en-US" altLang="es-PR" sz="1200" dirty="0">
                <a:latin typeface="Times New Roman" pitchFamily="18" charset="0"/>
              </a:rPr>
              <a:t>, 243-268.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EB993B-C721-4686-A01B-6A77255BEE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692696"/>
            <a:ext cx="4392488" cy="5356145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E43C1560-F887-463A-9149-5A0D16997A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5949081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7).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224DC04-FCCD-4FAA-BA7F-EBE94E1D08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9" y="548680"/>
            <a:ext cx="3357365" cy="5371786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9DA066A4-0CB6-482C-B7F0-E25C757829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25" y="733098"/>
            <a:ext cx="5363071" cy="7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" name="Rectangle 10">
            <a:extLst>
              <a:ext uri="{FF2B5EF4-FFF2-40B4-BE49-F238E27FC236}">
                <a16:creationId xmlns:a16="http://schemas.microsoft.com/office/drawing/2014/main" id="{C1DF0EE7-59EC-4A9A-B2C9-12AF47539E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3425" y="1556792"/>
            <a:ext cx="5003031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Todo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aquel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caracterizado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por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ser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intencional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voluntario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y </a:t>
            </a:r>
            <a:r>
              <a:rPr lang="en-US" altLang="es-PR" b="1" dirty="0" err="1">
                <a:latin typeface="Arial" charset="0"/>
                <a:cs typeface="Arial" charset="0"/>
              </a:rPr>
              <a:t>dirigido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hacia</a:t>
            </a:r>
            <a:r>
              <a:rPr lang="en-US" altLang="es-PR" b="1" dirty="0">
                <a:latin typeface="Arial" charset="0"/>
                <a:cs typeface="Arial" charset="0"/>
              </a:rPr>
              <a:t> un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propósito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definido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es </a:t>
            </a:r>
            <a:r>
              <a:rPr lang="en-US" altLang="es-PR" b="1" dirty="0" err="1">
                <a:latin typeface="Arial" charset="0"/>
                <a:cs typeface="Arial" charset="0"/>
              </a:rPr>
              <a:t>decir</a:t>
            </a:r>
            <a:r>
              <a:rPr lang="en-US" altLang="es-PR" b="1" dirty="0">
                <a:latin typeface="Arial" charset="0"/>
                <a:cs typeface="Arial" charset="0"/>
              </a:rPr>
              <a:t>, el </a:t>
            </a:r>
            <a:r>
              <a:rPr lang="en-US" altLang="es-PR" b="1" dirty="0" err="1">
                <a:latin typeface="Arial" charset="0"/>
                <a:cs typeface="Arial" charset="0"/>
              </a:rPr>
              <a:t>logro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una 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identificable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178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825" name="Rectangle 9"/>
          <p:cNvSpPr>
            <a:spLocks noChangeArrowheads="1"/>
          </p:cNvSpPr>
          <p:nvPr/>
        </p:nvSpPr>
        <p:spPr bwMode="auto">
          <a:xfrm>
            <a:off x="2796966" y="692696"/>
            <a:ext cx="5795119" cy="966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1314826" name="Rectangle 10"/>
          <p:cNvSpPr>
            <a:spLocks noChangeArrowheads="1"/>
          </p:cNvSpPr>
          <p:nvPr/>
        </p:nvSpPr>
        <p:spPr bwMode="auto">
          <a:xfrm>
            <a:off x="2868974" y="1628800"/>
            <a:ext cx="6023506" cy="3959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voluntario</a:t>
            </a:r>
            <a:r>
              <a:rPr lang="en-US" altLang="es-PR" b="1" dirty="0">
                <a:latin typeface="Arial" charset="0"/>
                <a:cs typeface="Arial" charset="0"/>
              </a:rPr>
              <a:t>, el </a:t>
            </a:r>
            <a:r>
              <a:rPr lang="en-US" altLang="es-PR" b="1" dirty="0" err="1">
                <a:latin typeface="Arial" charset="0"/>
                <a:cs typeface="Arial" charset="0"/>
              </a:rPr>
              <a:t>cual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se </a:t>
            </a:r>
            <a:r>
              <a:rPr lang="en-US" altLang="es-PR" b="1" dirty="0" err="1">
                <a:latin typeface="Arial" charset="0"/>
                <a:cs typeface="Arial" charset="0"/>
              </a:rPr>
              <a:t>realiza</a:t>
            </a:r>
            <a:r>
              <a:rPr lang="en-US" altLang="es-PR" b="1" dirty="0">
                <a:latin typeface="Arial" charset="0"/>
                <a:cs typeface="Arial" charset="0"/>
              </a:rPr>
              <a:t> de for forma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intencional</a:t>
            </a:r>
            <a:r>
              <a:rPr lang="en-US" altLang="es-PR" b="1" dirty="0">
                <a:latin typeface="Arial" charset="0"/>
                <a:cs typeface="Arial" charset="0"/>
              </a:rPr>
              <a:t>, con el fin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alcanzar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una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específica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en</a:t>
            </a:r>
            <a:r>
              <a:rPr lang="en-US" altLang="es-PR" b="1" dirty="0">
                <a:latin typeface="Arial" charset="0"/>
                <a:cs typeface="Arial" charset="0"/>
              </a:rPr>
              <a:t> el </a:t>
            </a:r>
            <a:r>
              <a:rPr lang="en-US" altLang="es-PR" b="1" dirty="0" err="1">
                <a:latin typeface="Arial" charset="0"/>
                <a:cs typeface="Arial" charset="0"/>
              </a:rPr>
              <a:t>deporte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dirty="0" err="1">
                <a:latin typeface="Arial" charset="0"/>
                <a:cs typeface="Arial" charset="0"/>
              </a:rPr>
              <a:t>ejercicio</a:t>
            </a:r>
            <a:r>
              <a:rPr lang="en-US" altLang="es-PR" b="1" dirty="0">
                <a:latin typeface="Arial" charset="0"/>
                <a:cs typeface="Arial" charset="0"/>
              </a:rPr>
              <a:t>, o </a:t>
            </a:r>
            <a:r>
              <a:rPr lang="en-US" altLang="es-PR" b="1" dirty="0" err="1">
                <a:latin typeface="Arial" charset="0"/>
                <a:cs typeface="Arial" charset="0"/>
              </a:rPr>
              <a:t>en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cualquiel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otro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escenario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experiencia</a:t>
            </a:r>
            <a:endParaRPr lang="en-US" altLang="es-PR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4D8591ED-1C51-4AA4-9549-3B1606C8D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908" y="6021089"/>
            <a:ext cx="885609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Reproducido</a:t>
            </a:r>
            <a:r>
              <a:rPr lang="en-US" altLang="es-PR" sz="1200" dirty="0">
                <a:latin typeface="Times New Roman" pitchFamily="18" charset="0"/>
              </a:rPr>
              <a:t> de: “Introduction to Kinesiology",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 &amp; J. C. Harris, 2013. </a:t>
            </a:r>
            <a:r>
              <a:rPr lang="en-US" altLang="es-PR" sz="1200" dirty="0" err="1">
                <a:latin typeface="Times New Roman" pitchFamily="18" charset="0"/>
              </a:rPr>
              <a:t>En</a:t>
            </a:r>
            <a:r>
              <a:rPr lang="en-US" altLang="es-PR" sz="1200" dirty="0">
                <a:latin typeface="Times New Roman" pitchFamily="18" charset="0"/>
              </a:rPr>
              <a:t> S. J. Hoffman (Ed.),  </a:t>
            </a:r>
            <a:r>
              <a:rPr lang="en-US" altLang="es-PR" sz="1200" b="1" i="1" dirty="0">
                <a:latin typeface="Times New Roman" pitchFamily="18" charset="0"/>
              </a:rPr>
              <a:t>Introduction to Kinesiology: Studying Physical Activity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4ta. ed., (p. 8). Champaign, IL: Human Kinetics. Copyright 2013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Human Kinetics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5F96FF-80E1-449B-8306-A414AF2453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86" y="715550"/>
            <a:ext cx="2696041" cy="5176399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5009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2483768" y="764704"/>
            <a:ext cx="6480720" cy="995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600"/>
              </a:lnSpc>
            </a:pPr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OCURRE BAJO</a:t>
            </a:r>
          </a:p>
          <a:p>
            <a:pPr eaLnBrk="0" hangingPunct="0">
              <a:lnSpc>
                <a:spcPts val="4600"/>
              </a:lnSpc>
            </a:pPr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LOS SIGUIENTES CONTEXTOS:</a:t>
            </a: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844728" y="2123234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Tareas regulares en el hogar: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Lavando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piso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jardinería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cuidando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los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niños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08504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 Box 9"/>
          <p:cNvSpPr txBox="1">
            <a:spLocks noChangeArrowheads="1"/>
          </p:cNvSpPr>
          <p:nvPr/>
        </p:nvSpPr>
        <p:spPr bwMode="auto">
          <a:xfrm>
            <a:off x="844728" y="3044008"/>
            <a:ext cx="7975422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Movimientos realizados en el trabajo: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escritorio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al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elevador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como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mozo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un restaurant,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trabajo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construcción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otros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005818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44728" y="4159416"/>
            <a:ext cx="7759720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Actividades recreativas: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Bailar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jugando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tenis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campo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12122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 Box 9"/>
          <p:cNvSpPr txBox="1">
            <a:spLocks noChangeArrowheads="1"/>
          </p:cNvSpPr>
          <p:nvPr/>
        </p:nvSpPr>
        <p:spPr bwMode="auto">
          <a:xfrm>
            <a:off x="844728" y="5095520"/>
            <a:ext cx="7615704" cy="781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Ejecutorias basadas en destrezas: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Entrenamiento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físico-deportivo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505733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843705-7287-405B-A42F-052A0E43273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162" y="282952"/>
            <a:ext cx="2995970" cy="1997313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-4426389" y="-1261856"/>
            <a:ext cx="8449944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OCURRE BAJO LOS SIGUIENTES CONTEXTOS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151),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19" y="687388"/>
            <a:ext cx="7886700" cy="5334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6039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349919" y="908720"/>
            <a:ext cx="6758585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300"/>
              </a:lnSpc>
            </a:pPr>
            <a:r>
              <a:rPr lang="en-US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LA ACTIVIDAD FÍSICA SE PUEDE MEDIR EN TÉRMINOS DE: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4728" y="2279774"/>
            <a:ext cx="7615704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Calorías usadas por minuto: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puede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proveer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hasta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25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pasos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caminata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22415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4728" y="3535966"/>
            <a:ext cx="7975422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Equivalencias metabólicas (</a:t>
            </a:r>
            <a:r>
              <a:rPr lang="es-PR" altLang="es-PR" sz="2800" b="1" dirty="0" err="1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METs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Aproximadamente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1 MET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equivale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a 1.2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calorías</a:t>
            </a:r>
            <a:endParaRPr lang="es-PR" altLang="es-PR" sz="28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497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4728" y="4479966"/>
            <a:ext cx="7759720" cy="1397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de actividad física (PAL) 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medida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gastada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y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sobre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aquella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requerida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metabolismo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basal o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reposo</a:t>
            </a:r>
            <a:endParaRPr lang="es-PR" altLang="es-PR" sz="2600" b="1" dirty="0">
              <a:solidFill>
                <a:srgbClr val="26263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44177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D40311-1100-4637-A19E-65F4EAF0C19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614" y="692696"/>
            <a:ext cx="2191991" cy="1465398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97441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31670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(p. 54),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6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600" b="0" dirty="0">
                <a:latin typeface="Times New Roman" panose="02020603050405020304" pitchFamily="18" charset="0"/>
              </a:rPr>
              <a:t>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4ta.. ed.; (p. 184),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(p. 116,),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4" descr="Caloria_DEF_FlujoD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2275" y="833438"/>
            <a:ext cx="3724275" cy="554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D0EEE7-729B-496A-8776-09C4B5A0A1D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182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loria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703263"/>
            <a:ext cx="4276725" cy="5821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68313" y="765175"/>
            <a:ext cx="3167062" cy="554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600" i="1" dirty="0">
                <a:latin typeface="Times New Roman" panose="02020603050405020304" pitchFamily="18" charset="0"/>
              </a:rPr>
              <a:t>NOTA</a:t>
            </a:r>
            <a:r>
              <a:rPr lang="es-ES" altLang="es-PR" sz="1600" dirty="0">
                <a:latin typeface="Times New Roman" panose="02020603050405020304" pitchFamily="18" charset="0"/>
              </a:rPr>
              <a:t>.</a:t>
            </a:r>
            <a:r>
              <a:rPr lang="es-ES" altLang="es-PR" sz="16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600" i="1" dirty="0">
                <a:latin typeface="Times New Roman" panose="02020603050405020304" pitchFamily="18" charset="0"/>
              </a:rPr>
              <a:t>Exercise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Physiology Integrating Theory and Application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(p. 54),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6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600" b="0" dirty="0">
                <a:latin typeface="Times New Roman" panose="02020603050405020304" pitchFamily="18" charset="0"/>
              </a:rPr>
              <a:t> 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600" b="0" dirty="0">
                <a:latin typeface="Times New Roman" panose="02020603050405020304" pitchFamily="18" charset="0"/>
              </a:rPr>
              <a:t>. 4ta.. ed.; (p. 184),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6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6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6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600" b="0" dirty="0">
                <a:latin typeface="Times New Roman" panose="02020603050405020304" pitchFamily="18" charset="0"/>
              </a:rPr>
              <a:t>. 5ta. ed.; (p. 116,),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6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6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6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6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600" b="0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32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1458" name="Picture 2" descr="GN5_MET_PPT-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692150"/>
            <a:ext cx="7848600" cy="5830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1887332"/>
      </p:ext>
    </p:extLst>
  </p:cSld>
  <p:clrMapOvr>
    <a:masterClrMapping/>
  </p:clrMapOvr>
  <p:transition spd="slow">
    <p:comb dir="vert"/>
    <p:sndAc>
      <p:stSnd>
        <p:snd r:embed="rId4" name="breeze.wav"/>
      </p:stSnd>
    </p:sndAc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987824" y="764704"/>
            <a:ext cx="5832326" cy="72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NIVEL DE</a:t>
            </a:r>
          </a:p>
          <a:p>
            <a:pPr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 (PAL)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2987824" y="1701751"/>
            <a:ext cx="5904655" cy="4248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Representa la cantidad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expendio energético por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día, sobre aquella energía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requerida para mantener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la actividad de la </a:t>
            </a: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tasa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metabólica basal</a:t>
            </a:r>
            <a:r>
              <a:rPr lang="es-ES" altLang="es-PR" sz="3600" b="1" dirty="0">
                <a:latin typeface="Arial" charset="0"/>
                <a:cs typeface="Arial" charset="0"/>
              </a:rPr>
              <a:t> (en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reposo)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388" y="6021388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Adaptado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395579-01BA-42EF-AB65-17D928CE60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8" y="601746"/>
            <a:ext cx="2851134" cy="5387970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50698293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Tasa_Metabolica_Basal_0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4650" y="692150"/>
            <a:ext cx="5976938" cy="584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50825" y="838200"/>
            <a:ext cx="2447925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400" i="1" dirty="0">
                <a:latin typeface="Times New Roman" panose="02020603050405020304" pitchFamily="18" charset="0"/>
              </a:rPr>
              <a:t>NOTA</a:t>
            </a:r>
            <a:r>
              <a:rPr lang="es-ES" altLang="es-PR" sz="1400" dirty="0">
                <a:latin typeface="Times New Roman" panose="02020603050405020304" pitchFamily="18" charset="0"/>
              </a:rPr>
              <a:t>.</a:t>
            </a:r>
            <a:r>
              <a:rPr lang="es-ES" altLang="es-PR" sz="1400" b="0" dirty="0">
                <a:latin typeface="Times New Roman" panose="02020603050405020304" pitchFamily="18" charset="0"/>
              </a:rPr>
              <a:t> Adaptado de: 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Exercise Physiology Integrating Theory and Application</a:t>
            </a:r>
            <a:r>
              <a:rPr lang="en-US" altLang="es-PR" sz="1400" b="0" dirty="0">
                <a:latin typeface="Times New Roman" panose="02020603050405020304" pitchFamily="18" charset="0"/>
              </a:rPr>
              <a:t>. (pp. 56, 341),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W. J. Kraemer, S. J. Fleck, y M. R.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Deschenes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2012, Philadelphia: Lippincott Williams &amp; Wilkins. Copyright 2012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: Lippincott Williams &amp; Wilkins, a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Wolte</a:t>
            </a:r>
            <a:r>
              <a:rPr lang="en-US" altLang="es-PR" sz="1400" b="0" dirty="0">
                <a:latin typeface="Times New Roman" panose="02020603050405020304" pitchFamily="18" charset="0"/>
              </a:rPr>
              <a:t> Kluwer business.</a:t>
            </a:r>
            <a:r>
              <a:rPr lang="es-ES" altLang="es-PR" sz="1400" b="0" dirty="0">
                <a:latin typeface="Times New Roman" panose="02020603050405020304" pitchFamily="18" charset="0"/>
              </a:rPr>
              <a:t> 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Sports and Exercise Nutrition</a:t>
            </a:r>
            <a:r>
              <a:rPr lang="en-US" altLang="es-PR" sz="1400" b="0" dirty="0">
                <a:latin typeface="Times New Roman" panose="02020603050405020304" pitchFamily="18" charset="0"/>
              </a:rPr>
              <a:t>. 4ta.. ed.; (pp. 199-201),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W. D.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McArdle</a:t>
            </a:r>
            <a:r>
              <a:rPr lang="en-US" altLang="es-PR" sz="1400" b="0" dirty="0">
                <a:latin typeface="Times New Roman" panose="02020603050405020304" pitchFamily="18" charset="0"/>
              </a:rPr>
              <a:t>, F. I.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400" b="0" dirty="0">
                <a:latin typeface="Times New Roman" panose="02020603050405020304" pitchFamily="18" charset="0"/>
              </a:rPr>
              <a:t>, &amp; V. I.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Katch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2013, Philadelphia: Lippincott Williams &amp; Wilkins. Copyright 2013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Lippincott Williams &amp; Wilkins, a Wolters Kluwer business;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Fisiología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 del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Esfuerzo</a:t>
            </a:r>
            <a:r>
              <a:rPr lang="en-US" altLang="es-PR" sz="1400" b="1" i="1" dirty="0">
                <a:latin typeface="Times New Roman" panose="02020603050405020304" pitchFamily="18" charset="0"/>
              </a:rPr>
              <a:t> y del </a:t>
            </a:r>
            <a:r>
              <a:rPr lang="en-US" altLang="es-PR" sz="1400" b="1" i="1" dirty="0" err="1">
                <a:latin typeface="Times New Roman" panose="02020603050405020304" pitchFamily="18" charset="0"/>
              </a:rPr>
              <a:t>Deporte</a:t>
            </a:r>
            <a:r>
              <a:rPr lang="en-US" altLang="es-PR" sz="1400" b="0" dirty="0">
                <a:latin typeface="Times New Roman" panose="02020603050405020304" pitchFamily="18" charset="0"/>
              </a:rPr>
              <a:t>. 5ta. ed.; (p. 138,),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J. H. Wilmore, &amp; D. L.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400" b="0" dirty="0">
                <a:latin typeface="Times New Roman" panose="02020603050405020304" pitchFamily="18" charset="0"/>
              </a:rPr>
              <a:t>, 2004, Barcelona,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España</a:t>
            </a:r>
            <a:r>
              <a:rPr lang="en-US" altLang="es-PR" sz="1400" b="0" dirty="0">
                <a:latin typeface="Times New Roman" panose="02020603050405020304" pitchFamily="18" charset="0"/>
              </a:rPr>
              <a:t>: Editorial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Paidotribo</a:t>
            </a:r>
            <a:r>
              <a:rPr lang="en-US" altLang="es-PR" sz="1400" b="0" dirty="0">
                <a:latin typeface="Times New Roman" panose="02020603050405020304" pitchFamily="18" charset="0"/>
              </a:rPr>
              <a:t>. Copyright 2004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por</a:t>
            </a:r>
            <a:r>
              <a:rPr lang="en-US" altLang="es-PR" sz="1400" b="0" dirty="0">
                <a:latin typeface="Times New Roman" panose="02020603050405020304" pitchFamily="18" charset="0"/>
              </a:rPr>
              <a:t> Jack H. Wilmore y David L. </a:t>
            </a:r>
            <a:r>
              <a:rPr lang="en-US" altLang="es-PR" sz="1400" b="0" dirty="0" err="1">
                <a:latin typeface="Times New Roman" panose="02020603050405020304" pitchFamily="18" charset="0"/>
              </a:rPr>
              <a:t>Costill</a:t>
            </a:r>
            <a:r>
              <a:rPr lang="en-US" altLang="es-PR" sz="1400" b="0" dirty="0">
                <a:latin typeface="Times New Roman" panose="02020603050405020304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1489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298" name="Rectangle 2"/>
          <p:cNvSpPr>
            <a:spLocks noChangeArrowheads="1"/>
          </p:cNvSpPr>
          <p:nvPr/>
        </p:nvSpPr>
        <p:spPr bwMode="auto">
          <a:xfrm>
            <a:off x="3961830" y="692150"/>
            <a:ext cx="4964684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NEAT</a:t>
            </a:r>
          </a:p>
        </p:txBody>
      </p:sp>
      <p:sp>
        <p:nvSpPr>
          <p:cNvPr id="1335299" name="Rectangle 3"/>
          <p:cNvSpPr>
            <a:spLocks noChangeArrowheads="1"/>
          </p:cNvSpPr>
          <p:nvPr/>
        </p:nvSpPr>
        <p:spPr bwMode="auto">
          <a:xfrm>
            <a:off x="3924300" y="1341438"/>
            <a:ext cx="5002213" cy="453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>
                <a:latin typeface="Arial" charset="0"/>
                <a:cs typeface="Arial" charset="0"/>
              </a:rPr>
              <a:t>Las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siglas</a:t>
            </a:r>
            <a:r>
              <a:rPr lang="en-US" altLang="es-PR" sz="3400" b="1" dirty="0">
                <a:latin typeface="Arial" charset="0"/>
                <a:cs typeface="Arial" charset="0"/>
              </a:rPr>
              <a:t>, del ingles,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 err="1">
                <a:latin typeface="Arial" charset="0"/>
                <a:cs typeface="Arial" charset="0"/>
              </a:rPr>
              <a:t>significan</a:t>
            </a:r>
            <a:r>
              <a:rPr lang="en-US" altLang="es-PR" sz="3400" b="1" dirty="0">
                <a:latin typeface="Arial" charset="0"/>
                <a:cs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Nonexercise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Activity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Thermogenesis</a:t>
            </a:r>
            <a:r>
              <a:rPr lang="en-US" altLang="es-PR" sz="3400" b="1" dirty="0">
                <a:latin typeface="Arial" charset="0"/>
                <a:cs typeface="Arial" charset="0"/>
              </a:rPr>
              <a:t>, que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dirty="0" err="1">
                <a:latin typeface="Arial" charset="0"/>
                <a:cs typeface="Arial" charset="0"/>
              </a:rPr>
              <a:t>en</a:t>
            </a:r>
            <a:r>
              <a:rPr lang="en-US" altLang="es-PR" sz="3400" b="1" dirty="0">
                <a:latin typeface="Arial" charset="0"/>
                <a:cs typeface="Arial" charset="0"/>
              </a:rPr>
              <a:t>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español</a:t>
            </a:r>
            <a:r>
              <a:rPr lang="en-US" altLang="es-PR" sz="3400" b="1" dirty="0">
                <a:latin typeface="Arial" charset="0"/>
                <a:cs typeface="Arial" charset="0"/>
              </a:rPr>
              <a:t> </a:t>
            </a:r>
            <a:r>
              <a:rPr lang="en-US" altLang="es-PR" sz="3400" b="1" dirty="0" err="1">
                <a:latin typeface="Arial" charset="0"/>
                <a:cs typeface="Arial" charset="0"/>
              </a:rPr>
              <a:t>sería</a:t>
            </a:r>
            <a:r>
              <a:rPr lang="en-US" altLang="es-PR" sz="3400" b="1" dirty="0">
                <a:latin typeface="Arial" charset="0"/>
                <a:cs typeface="Arial" charset="0"/>
              </a:rPr>
              <a:t>: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Termogénesis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de las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Actividades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No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Asociadas</a:t>
            </a:r>
            <a:r>
              <a:rPr lang="en-US" altLang="es-PR" sz="3400" b="1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al </a:t>
            </a:r>
            <a:r>
              <a:rPr lang="en-US" altLang="es-PR" sz="3400" b="1" i="1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Ejercicio</a:t>
            </a:r>
            <a:endParaRPr lang="en-US" altLang="es-PR" sz="34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949081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Información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de: "NEAT – non-exercise activity thermogenesis – egocentric &amp; geocentric environmental factors vs. biological regulation", por: </a:t>
            </a:r>
            <a:r>
              <a:rPr lang="fi-FI" altLang="es-PR" sz="1200" dirty="0">
                <a:latin typeface="Times New Roman" pitchFamily="18" charset="0"/>
                <a:cs typeface="Times New Roman" pitchFamily="18" charset="0"/>
              </a:rPr>
              <a:t>J. A. Levine, &amp; C. M. Kotz,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Acta </a:t>
            </a:r>
            <a:r>
              <a:rPr lang="es-ES" altLang="es-PR" sz="1200" b="1" i="1" dirty="0" err="1">
                <a:latin typeface="Times New Roman" pitchFamily="18" charset="0"/>
                <a:cs typeface="Times New Roman" pitchFamily="18" charset="0"/>
              </a:rPr>
              <a:t>Physiologica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s-PR" sz="1200" b="1" i="1" dirty="0" err="1">
                <a:latin typeface="Times New Roman" pitchFamily="18" charset="0"/>
                <a:cs typeface="Times New Roman" pitchFamily="18" charset="0"/>
              </a:rPr>
              <a:t>Scandinavica</a:t>
            </a:r>
            <a:r>
              <a:rPr lang="es-ES" altLang="es-PR" sz="1200" b="1" i="1" dirty="0">
                <a:latin typeface="Times New Roman" pitchFamily="18" charset="0"/>
                <a:cs typeface="Times New Roman" pitchFamily="18" charset="0"/>
              </a:rPr>
              <a:t>, 184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(4), 309-318. Recuperado de la base de datos de 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EBSCOhost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Academic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 altLang="es-PR" sz="1200" dirty="0" err="1">
                <a:latin typeface="Times New Roman" pitchFamily="18" charset="0"/>
                <a:cs typeface="Times New Roman" pitchFamily="18" charset="0"/>
              </a:rPr>
              <a:t>Search</a:t>
            </a:r>
            <a:r>
              <a:rPr lang="es-ES" altLang="es-PR" sz="1200" dirty="0">
                <a:latin typeface="Times New Roman" pitchFamily="18" charset="0"/>
                <a:cs typeface="Times New Roman" pitchFamily="18" charset="0"/>
              </a:rPr>
              <a:t> Premier)</a:t>
            </a:r>
            <a:endParaRPr lang="en-US" altLang="es-PR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3DD74E4-4395-4D19-B306-6BCEFC0F71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98" y="543874"/>
            <a:ext cx="4046454" cy="5549422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346" name="Rectangle 2"/>
          <p:cNvSpPr>
            <a:spLocks noChangeArrowheads="1"/>
          </p:cNvSpPr>
          <p:nvPr/>
        </p:nvSpPr>
        <p:spPr bwMode="auto">
          <a:xfrm>
            <a:off x="3852292" y="765175"/>
            <a:ext cx="5146675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50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NEAT</a:t>
            </a:r>
          </a:p>
        </p:txBody>
      </p:sp>
      <p:sp>
        <p:nvSpPr>
          <p:cNvPr id="1337347" name="Rectangle 3"/>
          <p:cNvSpPr>
            <a:spLocks noChangeArrowheads="1"/>
          </p:cNvSpPr>
          <p:nvPr/>
        </p:nvSpPr>
        <p:spPr bwMode="auto">
          <a:xfrm>
            <a:off x="3852292" y="1485900"/>
            <a:ext cx="5111305" cy="431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Aquellas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actividades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que no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pertenecen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al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grupo</a:t>
            </a:r>
            <a:r>
              <a:rPr lang="en-US" altLang="es-PR" sz="42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 err="1">
                <a:latin typeface="Arial" charset="0"/>
                <a:cs typeface="Arial" charset="0"/>
              </a:rPr>
              <a:t>ejercicios</a:t>
            </a:r>
            <a:r>
              <a:rPr lang="en-US" altLang="es-PR" sz="4200" b="1" dirty="0">
                <a:latin typeface="Arial" charset="0"/>
                <a:cs typeface="Arial" charset="0"/>
              </a:rPr>
              <a:t> 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físicos</a:t>
            </a:r>
            <a:endParaRPr lang="en-US" altLang="es-PR" sz="4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4200" b="1" dirty="0">
                <a:latin typeface="Arial" charset="0"/>
                <a:cs typeface="Arial" charset="0"/>
              </a:rPr>
              <a:t>o </a:t>
            </a:r>
            <a:r>
              <a:rPr lang="en-US" altLang="es-PR" sz="4200" b="1" dirty="0" err="1">
                <a:latin typeface="Arial" charset="0"/>
                <a:cs typeface="Arial" charset="0"/>
              </a:rPr>
              <a:t>deportes</a:t>
            </a:r>
            <a:endParaRPr lang="en-US" altLang="es-PR" sz="42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Información de: "NEAT – non-exercise activity thermogenesis – egocentric &amp; geocentric environmental factors vs. biological regulation", por: </a:t>
            </a:r>
            <a:r>
              <a:rPr lang="fi-FI" altLang="es-PR" sz="1200">
                <a:latin typeface="Times New Roman" pitchFamily="18" charset="0"/>
                <a:cs typeface="Times New Roman" pitchFamily="18" charset="0"/>
              </a:rPr>
              <a:t>J. A. Levine, &amp; C. M. Kotz,</a:t>
            </a:r>
            <a:r>
              <a:rPr lang="en-US" altLang="es-PR" sz="1200">
                <a:latin typeface="Times New Roman" pitchFamily="18" charset="0"/>
                <a:cs typeface="Times New Roman" pitchFamily="18" charset="0"/>
              </a:rPr>
              <a:t> 2005, </a:t>
            </a:r>
            <a:r>
              <a:rPr lang="es-ES" altLang="es-PR" sz="1200" b="1" i="1">
                <a:latin typeface="Times New Roman" pitchFamily="18" charset="0"/>
                <a:cs typeface="Times New Roman" pitchFamily="18" charset="0"/>
              </a:rPr>
              <a:t>Acta Physiologica Scandinavica, 184</a:t>
            </a:r>
            <a:r>
              <a:rPr lang="es-ES" altLang="es-PR" sz="1200">
                <a:latin typeface="Times New Roman" pitchFamily="18" charset="0"/>
                <a:cs typeface="Times New Roman" pitchFamily="18" charset="0"/>
              </a:rPr>
              <a:t>(4), 309-318. Recuperado de la base de datos de EBSCOhost (Academic Search Premier)</a:t>
            </a:r>
            <a:endParaRPr lang="en-US" altLang="es-PR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AB627D-D85F-49AD-9F3C-B43EBF5093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03" y="620688"/>
            <a:ext cx="3752216" cy="5328591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/>
          </p:cNvSpPr>
          <p:nvPr/>
        </p:nvSpPr>
        <p:spPr bwMode="auto">
          <a:xfrm>
            <a:off x="2052067" y="1052513"/>
            <a:ext cx="7056437" cy="1177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>
              <a:lnSpc>
                <a:spcPts val="5200"/>
              </a:lnSpc>
            </a:pP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Nonexercise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Activity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2600" dirty="0" err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Thermogenesis</a:t>
            </a:r>
            <a:r>
              <a:rPr lang="es-PR" altLang="es-PR" sz="26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r>
              <a:rPr lang="es-PR" altLang="es-PR" sz="2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s-PR" altLang="es-PR" sz="30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NEAT</a:t>
            </a:r>
          </a:p>
        </p:txBody>
      </p:sp>
      <p:sp>
        <p:nvSpPr>
          <p:cNvPr id="1339399" name="Text Box 7"/>
          <p:cNvSpPr txBox="1">
            <a:spLocks noChangeArrowheads="1"/>
          </p:cNvSpPr>
          <p:nvPr/>
        </p:nvSpPr>
        <p:spPr bwMode="auto">
          <a:xfrm>
            <a:off x="646113" y="2865438"/>
            <a:ext cx="83185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90000"/>
              </a:lnSpc>
              <a:spcBef>
                <a:spcPct val="20000"/>
              </a:spcBef>
            </a:pPr>
            <a:r>
              <a:rPr lang="en-US" altLang="es-PR" sz="2800" b="1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Termogénesis de las Actividades no Asociadas con el Ejercicio Físico:</a:t>
            </a:r>
            <a:endParaRPr lang="en-US" altLang="es-PR" sz="2500" i="1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339400" name="Picture 8" descr="Bullets_Arrow_Blue1_Right_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3" y="2936875"/>
            <a:ext cx="271462" cy="26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1" name="Text Box 9"/>
          <p:cNvSpPr txBox="1">
            <a:spLocks noChangeArrowheads="1"/>
          </p:cNvSpPr>
          <p:nvPr/>
        </p:nvSpPr>
        <p:spPr bwMode="auto">
          <a:xfrm>
            <a:off x="1006475" y="3775075"/>
            <a:ext cx="7993063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altLang="es-PR" sz="2100" b="1">
                <a:effectLst>
                  <a:outerShdw blurRad="38100" dist="38100" dir="2700000" algn="tl">
                    <a:srgbClr val="C0C0C0"/>
                  </a:outerShdw>
                </a:effectLst>
              </a:rPr>
              <a:t>Importancia</a:t>
            </a:r>
            <a:r>
              <a:rPr lang="en-US" altLang="es-PR" sz="2100" b="1"/>
              <a:t>: </a:t>
            </a:r>
            <a:endParaRPr lang="en-US" altLang="es-PR" sz="2100"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9402" name="Picture 10" descr="Bullet_Round_Diamond_Maggenta_0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3846513"/>
            <a:ext cx="276225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3" name="Text Box 11"/>
          <p:cNvSpPr txBox="1">
            <a:spLocks noChangeArrowheads="1"/>
          </p:cNvSpPr>
          <p:nvPr/>
        </p:nvSpPr>
        <p:spPr bwMode="auto">
          <a:xfrm>
            <a:off x="1406525" y="4318000"/>
            <a:ext cx="77739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>
                <a:solidFill>
                  <a:srgbClr val="000000"/>
                </a:solidFill>
                <a:latin typeface="Arial" charset="0"/>
              </a:rPr>
              <a:t>Costo metabólico de algunas actividades NEAT:</a:t>
            </a:r>
            <a:endParaRPr lang="en-US" altLang="es-PR" sz="2200" i="1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pic>
        <p:nvPicPr>
          <p:cNvPr id="1339404" name="Picture 12" descr="Bullets_Arrow-Thin_Green_Right_0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351338"/>
            <a:ext cx="284163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9405" name="Text Box 13"/>
          <p:cNvSpPr txBox="1">
            <a:spLocks noChangeArrowheads="1"/>
          </p:cNvSpPr>
          <p:nvPr/>
        </p:nvSpPr>
        <p:spPr bwMode="auto">
          <a:xfrm>
            <a:off x="1403350" y="4724400"/>
            <a:ext cx="7270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>
              <a:lnSpc>
                <a:spcPct val="90000"/>
              </a:lnSpc>
            </a:pPr>
            <a:r>
              <a:rPr lang="es-ES" altLang="es-PR" sz="2200" b="1" i="1">
                <a:solidFill>
                  <a:srgbClr val="000000"/>
                </a:solidFill>
                <a:latin typeface="Calibri" pitchFamily="34" charset="0"/>
              </a:rPr>
              <a:t>Son suficientes para asistir en las medidas preventivas, y terapéuticas, para el problema de la obesidad:</a:t>
            </a:r>
            <a:endParaRPr lang="en-US" altLang="es-PR" sz="2200" i="1" u="sng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732463"/>
            <a:ext cx="88201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Información de: " Compendium of physical activities: an update of activity codes and MET intensities ", por: B. E. Ainsworth,, W. L.Haskell,, M. C.Whitt,, M. L. Irwin,, A. M. Swartz,, S. J.,  Strath, W. L.,  O'Brien, D. R. Jr,  Bassett, K. H. Schmitz,, P. O. Emplaincourt,, D. R. Jr, Jacobs, &amp; A. S. Leon, 2000, </a:t>
            </a:r>
            <a:r>
              <a:rPr lang="en-US" altLang="es-PR" sz="1200" b="1" i="1">
                <a:latin typeface="Times New Roman" pitchFamily="18" charset="0"/>
              </a:rPr>
              <a:t>Medicine &amp; Science in Sports &amp; Exercise, 32</a:t>
            </a:r>
            <a:r>
              <a:rPr lang="en-US" altLang="es-PR" sz="1200">
                <a:latin typeface="Times New Roman" pitchFamily="18" charset="0"/>
              </a:rPr>
              <a:t>(9 Suppl), S498-S504. Recuperado de </a:t>
            </a:r>
            <a:r>
              <a:rPr lang="en-US" altLang="es-PR" sz="1200" b="1" i="1">
                <a:latin typeface="Times New Roman" pitchFamily="18" charset="0"/>
                <a:hlinkClick r:id="rId8"/>
              </a:rPr>
              <a:t>http://ocw.um.es/cc.-de-la-salud/alimentacion-y-nutricion-actuales/otros-recursos-1/or-f-003.pdf</a:t>
            </a:r>
            <a:endParaRPr lang="en-US" altLang="es-PR" sz="1200" b="1" i="1">
              <a:latin typeface="Times New Roman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0A779-13C8-4C63-B1B2-FFF0A59876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00" y="851034"/>
            <a:ext cx="2049099" cy="1884229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</p:cSld>
  <p:clrMapOvr>
    <a:masterClrMapping/>
  </p:clrMapOvr>
  <p:transition spd="slow">
    <p:wedge/>
    <p:sndAc>
      <p:stSnd>
        <p:snd r:embed="rId4" name="breeze.wav"/>
      </p:stSnd>
    </p:sndAc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2924998" y="991527"/>
            <a:ext cx="582314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8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NIVELES DE</a:t>
            </a:r>
          </a:p>
          <a:p>
            <a:pPr eaLnBrk="0" hangingPunct="0">
              <a:lnSpc>
                <a:spcPts val="7800"/>
              </a:lnSpc>
            </a:pPr>
            <a:r>
              <a:rPr lang="en-US" altLang="es-PR" sz="42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ACTIVIDAD FÍSICA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79512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(p. 152),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844728" y="3238137"/>
            <a:ext cx="7615704" cy="1717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Sedentario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menor que 1.4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cantidad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diaria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para el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mantenimiento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toda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forma de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movimiento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menos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de 1.4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veces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energía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generada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s-PR" sz="2600" b="1" dirty="0" err="1"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r>
              <a:rPr lang="en-US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el metabolism basal</a:t>
            </a:r>
            <a:endParaRPr lang="es-PR" altLang="es-PR" sz="2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3199947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844728" y="5008181"/>
            <a:ext cx="7975422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Moderado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entre 1.4 y 1.7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2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4969991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44728" y="5584245"/>
            <a:ext cx="775972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Vigoroso – </a:t>
            </a:r>
            <a:r>
              <a:rPr lang="es-PR" altLang="es-PR" sz="2800" b="1" i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 mayor que 1.7</a:t>
            </a:r>
            <a:r>
              <a:rPr lang="es-PR" altLang="es-PR" sz="2800" b="1" dirty="0">
                <a:solidFill>
                  <a:srgbClr val="26263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14" name="Picture 10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20" y="5546055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81418ED-D45D-45E9-8CCB-FEBEFD17C1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48681"/>
            <a:ext cx="2745486" cy="2689456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00937089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79388" y="6093544"/>
            <a:ext cx="864076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Reproducido de</a:t>
            </a:r>
            <a:r>
              <a:rPr lang="en-US" altLang="es-PR" sz="1200" dirty="0">
                <a:latin typeface="Times New Roman" pitchFamily="18" charset="0"/>
              </a:rPr>
              <a:t>: </a:t>
            </a:r>
            <a:r>
              <a:rPr lang="en-US" altLang="es-PR" sz="1200" b="1" i="1" dirty="0">
                <a:latin typeface="Times New Roman" pitchFamily="18" charset="0"/>
              </a:rPr>
              <a:t>Health &amp; </a:t>
            </a:r>
            <a:r>
              <a:rPr lang="en-US" altLang="es-PR" sz="1200" b="1" i="1" dirty="0" err="1">
                <a:latin typeface="Times New Roman" pitchFamily="18" charset="0"/>
              </a:rPr>
              <a:t>Welness</a:t>
            </a:r>
            <a:r>
              <a:rPr lang="en-US" altLang="es-PR" sz="1200" i="1" dirty="0">
                <a:latin typeface="Times New Roman" pitchFamily="18" charset="0"/>
              </a:rPr>
              <a:t>. </a:t>
            </a:r>
            <a:r>
              <a:rPr lang="en-US" altLang="es-PR" sz="1200" dirty="0">
                <a:latin typeface="Times New Roman" pitchFamily="18" charset="0"/>
              </a:rPr>
              <a:t>12</a:t>
            </a:r>
            <a:r>
              <a:rPr lang="en-US" altLang="es-PR" sz="1200" baseline="30000" dirty="0">
                <a:latin typeface="Times New Roman" pitchFamily="18" charset="0"/>
              </a:rPr>
              <a:t>th</a:t>
            </a:r>
            <a:r>
              <a:rPr lang="en-US" altLang="es-PR" sz="1200" dirty="0">
                <a:latin typeface="Times New Roman" pitchFamily="18" charset="0"/>
              </a:rPr>
              <a:t> ed., (pp. 152, 574),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 G. E. Gordon &amp; E. </a:t>
            </a:r>
            <a:r>
              <a:rPr lang="en-US" altLang="es-PR" sz="1200" dirty="0" err="1">
                <a:latin typeface="Times New Roman" pitchFamily="18" charset="0"/>
              </a:rPr>
              <a:t>Golanty</a:t>
            </a:r>
            <a:r>
              <a:rPr lang="en-US" altLang="es-PR" sz="1200" dirty="0">
                <a:latin typeface="Times New Roman" pitchFamily="18" charset="0"/>
              </a:rPr>
              <a:t>, 2016, Burlington, MA: Jones &amp; Bartlett Learning. Copyright 2016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Jones &amp; Bartlett Learning, LLC, an Ascend Learning Company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721" y="754161"/>
            <a:ext cx="5671567" cy="526712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34980965"/>
      </p:ext>
    </p:extLst>
  </p:cSld>
  <p:clrMapOvr>
    <a:masterClrMapping/>
  </p:clrMapOvr>
  <p:transition spd="slow">
    <p:checker dir="vert"/>
    <p:sndAc>
      <p:stSnd>
        <p:snd r:embed="rId4" name="chimes.wav"/>
      </p:stSnd>
    </p:sndAc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5058" name="Rectangle 2"/>
          <p:cNvSpPr>
            <a:spLocks noChangeArrowheads="1"/>
          </p:cNvSpPr>
          <p:nvPr/>
        </p:nvSpPr>
        <p:spPr bwMode="auto">
          <a:xfrm>
            <a:off x="3889821" y="692150"/>
            <a:ext cx="514667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42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EJERCICIO</a:t>
            </a:r>
          </a:p>
        </p:txBody>
      </p:sp>
      <p:sp>
        <p:nvSpPr>
          <p:cNvPr id="1325059" name="Rectangle 3"/>
          <p:cNvSpPr>
            <a:spLocks noChangeArrowheads="1"/>
          </p:cNvSpPr>
          <p:nvPr/>
        </p:nvSpPr>
        <p:spPr bwMode="auto">
          <a:xfrm>
            <a:off x="3995166" y="1412875"/>
            <a:ext cx="5041330" cy="4751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Cualquier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movimiento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humano</a:t>
            </a:r>
            <a:r>
              <a:rPr lang="es-ES" altLang="es-PR" sz="3100" b="1" dirty="0">
                <a:latin typeface="Arial" charset="0"/>
                <a:cs typeface="Arial" charset="0"/>
              </a:rPr>
              <a:t> previamente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organizado y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planificado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que involucre grandes 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pequeños grupos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musculares, e impliquen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un </a:t>
            </a:r>
            <a:r>
              <a:rPr lang="es-ES" altLang="es-PR" sz="31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gasto energético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dirigido hacia unos</a:t>
            </a:r>
          </a:p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es-ES" altLang="es-PR" sz="3100" b="1" dirty="0">
                <a:latin typeface="Arial" charset="0"/>
                <a:cs typeface="Arial" charset="0"/>
              </a:rPr>
              <a:t>propósitos especiales</a:t>
            </a:r>
            <a:endParaRPr lang="en-US" altLang="es-PR" sz="31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6237288"/>
            <a:ext cx="8964612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>
                <a:latin typeface="Times New Roman" pitchFamily="18" charset="0"/>
              </a:rPr>
              <a:t>NOTA</a:t>
            </a:r>
            <a:r>
              <a:rPr lang="es-ES" altLang="es-PR" sz="1200" b="1">
                <a:latin typeface="Times New Roman" pitchFamily="18" charset="0"/>
              </a:rPr>
              <a:t>.</a:t>
            </a:r>
            <a:r>
              <a:rPr lang="es-ES" altLang="es-PR" sz="1200">
                <a:latin typeface="Times New Roman" pitchFamily="18" charset="0"/>
              </a:rPr>
              <a:t> </a:t>
            </a:r>
            <a:r>
              <a:rPr lang="en-US" altLang="es-PR" sz="1200">
                <a:latin typeface="Times New Roman" pitchFamily="18" charset="0"/>
              </a:rPr>
              <a:t>Adaptado de: ACSM, 2006, p. 3; Caspersen, Powel &amp; Christensen, 1985; Kent, 1998, pp. 176-177.</a:t>
            </a:r>
            <a:endParaRPr lang="en-US" altLang="es-PR" sz="1200" b="1" i="1">
              <a:latin typeface="Times New Roman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89C85D-24B0-4885-A542-E3A958431B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626257"/>
            <a:ext cx="3740688" cy="5611031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66166106"/>
      </p:ext>
    </p:extLst>
  </p:cSld>
  <p:clrMapOvr>
    <a:masterClrMapping/>
  </p:clrMapOvr>
  <p:transition spd="slow">
    <p:checker dir="vert"/>
    <p:sndAc>
      <p:stSnd>
        <p:snd r:embed="rId4" name="breeze.wav"/>
      </p:stSnd>
    </p:sndAc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AE6E75-4444-4686-AAC2-D61497D2BE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701" y="1527968"/>
            <a:ext cx="2260869" cy="5109564"/>
          </a:xfrm>
          <a:prstGeom prst="rect">
            <a:avLst/>
          </a:prstGeom>
        </p:spPr>
      </p:pic>
      <p:sp>
        <p:nvSpPr>
          <p:cNvPr id="62" name="Title 1">
            <a:extLst>
              <a:ext uri="{FF2B5EF4-FFF2-40B4-BE49-F238E27FC236}">
                <a16:creationId xmlns:a16="http://schemas.microsoft.com/office/drawing/2014/main" id="{64837B9A-265C-4FF1-8ADE-3F988750EE31}"/>
              </a:ext>
            </a:extLst>
          </p:cNvPr>
          <p:cNvSpPr>
            <a:spLocks/>
          </p:cNvSpPr>
          <p:nvPr/>
        </p:nvSpPr>
        <p:spPr bwMode="auto">
          <a:xfrm>
            <a:off x="0" y="622201"/>
            <a:ext cx="9144000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algn="l" eaLnBrk="0" hangingPunct="0"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lnSpc>
                <a:spcPct val="120000"/>
              </a:lnSpc>
              <a:defRPr/>
            </a:pPr>
            <a:r>
              <a:rPr lang="es-PR" altLang="es-PR" sz="23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CIENCIAS DEL MOVIMIENTO HUMANO: </a:t>
            </a:r>
            <a:r>
              <a:rPr lang="es-PR" altLang="es-PR" sz="23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DEFINICIONES</a:t>
            </a:r>
            <a:br>
              <a:rPr lang="es-PR" altLang="es-PR" sz="16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</a:br>
            <a:r>
              <a:rPr lang="es-PR" altLang="es-PR" sz="19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* Vínculo de la Temática de </a:t>
            </a:r>
            <a:r>
              <a:rPr lang="es-PR" altLang="es-PR" sz="190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otros </a:t>
            </a:r>
            <a:r>
              <a:rPr lang="es-PR" altLang="es-PR" sz="19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Cursos Previos con la de Hoy *</a:t>
            </a:r>
          </a:p>
        </p:txBody>
      </p:sp>
      <p:sp>
        <p:nvSpPr>
          <p:cNvPr id="63" name="Text Box 9">
            <a:extLst>
              <a:ext uri="{FF2B5EF4-FFF2-40B4-BE49-F238E27FC236}">
                <a16:creationId xmlns:a16="http://schemas.microsoft.com/office/drawing/2014/main" id="{417E46B8-0EB3-402C-9CC4-52D236FE0B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5102994"/>
            <a:ext cx="5103809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La </a:t>
            </a:r>
            <a:r>
              <a:rPr lang="en-US" altLang="es-PR" sz="2600" b="1" dirty="0" err="1">
                <a:latin typeface="Arial" charset="0"/>
              </a:rPr>
              <a:t>ciencia</a:t>
            </a:r>
            <a:r>
              <a:rPr lang="en-US" altLang="es-PR" sz="2600" b="1" dirty="0">
                <a:latin typeface="Arial" charset="0"/>
              </a:rPr>
              <a:t> de 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kinesiología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64" name="Picture 10" descr="PntBlue1">
            <a:extLst>
              <a:ext uri="{FF2B5EF4-FFF2-40B4-BE49-F238E27FC236}">
                <a16:creationId xmlns:a16="http://schemas.microsoft.com/office/drawing/2014/main" id="{B32EED0E-46E8-4B56-A8D7-563DD018A0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85184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" name="Text Box 2">
            <a:extLst>
              <a:ext uri="{FF2B5EF4-FFF2-40B4-BE49-F238E27FC236}">
                <a16:creationId xmlns:a16="http://schemas.microsoft.com/office/drawing/2014/main" id="{2C1B3B93-6863-4AC5-BA4F-4F8DB088E5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5589240"/>
            <a:ext cx="584944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>
                <a:latin typeface="Arial" charset="0"/>
              </a:rPr>
              <a:t>Se </a:t>
            </a:r>
            <a:r>
              <a:rPr lang="en-US" altLang="es-PR" sz="2600" b="1" dirty="0" err="1">
                <a:latin typeface="Arial" charset="0"/>
              </a:rPr>
              <a:t>considera</a:t>
            </a:r>
            <a:r>
              <a:rPr lang="en-US" altLang="es-PR" sz="2600" b="1" dirty="0">
                <a:latin typeface="Arial" charset="0"/>
              </a:rPr>
              <a:t> a 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habilidad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como</a:t>
            </a:r>
            <a:r>
              <a:rPr lang="en-US" altLang="es-PR" sz="2600" b="1" dirty="0">
                <a:latin typeface="Arial" charset="0"/>
              </a:rPr>
              <a:t> …</a:t>
            </a:r>
          </a:p>
        </p:txBody>
      </p:sp>
      <p:pic>
        <p:nvPicPr>
          <p:cNvPr id="66" name="Picture 3" descr="PntBlue1">
            <a:extLst>
              <a:ext uri="{FF2B5EF4-FFF2-40B4-BE49-F238E27FC236}">
                <a16:creationId xmlns:a16="http://schemas.microsoft.com/office/drawing/2014/main" id="{3B8A7F88-2713-47B8-B073-AABE3591ED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5892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 Box 9">
            <a:extLst>
              <a:ext uri="{FF2B5EF4-FFF2-40B4-BE49-F238E27FC236}">
                <a16:creationId xmlns:a16="http://schemas.microsoft.com/office/drawing/2014/main" id="{953F0F83-67E3-456B-8484-B8CA218275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6111106"/>
            <a:ext cx="359164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En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toda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mecánica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8" name="Picture 10" descr="PntBlue1">
            <a:extLst>
              <a:ext uri="{FF2B5EF4-FFF2-40B4-BE49-F238E27FC236}">
                <a16:creationId xmlns:a16="http://schemas.microsoft.com/office/drawing/2014/main" id="{9C26690C-C1CE-4FD7-8061-6E80DE67F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0932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9" name="Text Box 4">
            <a:extLst>
              <a:ext uri="{FF2B5EF4-FFF2-40B4-BE49-F238E27FC236}">
                <a16:creationId xmlns:a16="http://schemas.microsoft.com/office/drawing/2014/main" id="{CA27AB95-7407-4BEF-941D-C3031B1655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4624312"/>
            <a:ext cx="459975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La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agilidad</a:t>
            </a:r>
            <a:r>
              <a:rPr lang="en-US" altLang="es-PR" sz="2600" b="1" dirty="0">
                <a:latin typeface="Arial" charset="0"/>
              </a:rPr>
              <a:t> se </a:t>
            </a:r>
            <a:r>
              <a:rPr lang="en-US" altLang="es-PR" sz="2600" b="1" dirty="0" err="1">
                <a:latin typeface="Arial" charset="0"/>
              </a:rPr>
              <a:t>considera</a:t>
            </a:r>
            <a:r>
              <a:rPr lang="en-US" altLang="es-PR" sz="2600" b="1" dirty="0">
                <a:latin typeface="Arial" charset="0"/>
              </a:rPr>
              <a:t> ...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70" name="Picture 5" descr="PntBlue1">
            <a:extLst>
              <a:ext uri="{FF2B5EF4-FFF2-40B4-BE49-F238E27FC236}">
                <a16:creationId xmlns:a16="http://schemas.microsoft.com/office/drawing/2014/main" id="{BD64684C-7055-4530-BC67-5EE985CC0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81128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Text Box 9">
            <a:extLst>
              <a:ext uri="{FF2B5EF4-FFF2-40B4-BE49-F238E27FC236}">
                <a16:creationId xmlns:a16="http://schemas.microsoft.com/office/drawing/2014/main" id="{0C4AD7DB-F520-4758-B1B2-44D61BD0EF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2006650"/>
            <a:ext cx="6065471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La </a:t>
            </a:r>
            <a:r>
              <a:rPr lang="en-US" altLang="es-PR" sz="2600" b="1" dirty="0" err="1">
                <a:latin typeface="Arial" charset="0"/>
              </a:rPr>
              <a:t>acción</a:t>
            </a:r>
            <a:r>
              <a:rPr lang="en-US" altLang="es-PR" sz="2600" b="1" dirty="0">
                <a:latin typeface="Arial" charset="0"/>
              </a:rPr>
              <a:t> de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correr</a:t>
            </a:r>
            <a:r>
              <a:rPr lang="en-US" altLang="es-PR" sz="2600" b="1" dirty="0">
                <a:latin typeface="Arial" charset="0"/>
              </a:rPr>
              <a:t> es un </a:t>
            </a:r>
            <a:r>
              <a:rPr lang="en-US" altLang="es-PR" sz="2600" b="1" dirty="0" err="1">
                <a:latin typeface="Arial" charset="0"/>
              </a:rPr>
              <a:t>ejemplo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72" name="Picture 10" descr="PntBlue1">
            <a:extLst>
              <a:ext uri="{FF2B5EF4-FFF2-40B4-BE49-F238E27FC236}">
                <a16:creationId xmlns:a16="http://schemas.microsoft.com/office/drawing/2014/main" id="{841C9921-3A1A-4D55-8A61-7449877BE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8884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Text Box 2">
            <a:extLst>
              <a:ext uri="{FF2B5EF4-FFF2-40B4-BE49-F238E27FC236}">
                <a16:creationId xmlns:a16="http://schemas.microsoft.com/office/drawing/2014/main" id="{B68330D0-8D3F-4E5F-BB75-5B26E3FA75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2492896"/>
            <a:ext cx="4409287" cy="45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altLang="es-PR" sz="2600" b="1" dirty="0">
                <a:latin typeface="Arial" charset="0"/>
              </a:rPr>
              <a:t>Las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actividades</a:t>
            </a:r>
            <a:r>
              <a:rPr lang="en-US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físicas</a:t>
            </a:r>
            <a:r>
              <a:rPr lang="en-US" altLang="es-PR" sz="2600" b="1" dirty="0">
                <a:latin typeface="Arial" charset="0"/>
              </a:rPr>
              <a:t> …</a:t>
            </a:r>
          </a:p>
        </p:txBody>
      </p:sp>
      <p:pic>
        <p:nvPicPr>
          <p:cNvPr id="74" name="Picture 3" descr="PntBlue1">
            <a:extLst>
              <a:ext uri="{FF2B5EF4-FFF2-40B4-BE49-F238E27FC236}">
                <a16:creationId xmlns:a16="http://schemas.microsoft.com/office/drawing/2014/main" id="{D1B51E51-A254-45BA-A52B-CD08EE334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92896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Text Box 4">
            <a:extLst>
              <a:ext uri="{FF2B5EF4-FFF2-40B4-BE49-F238E27FC236}">
                <a16:creationId xmlns:a16="http://schemas.microsoft.com/office/drawing/2014/main" id="{0A3DE8ED-3868-49D5-B1E6-4F2CD88E56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3616200"/>
            <a:ext cx="3159592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Entrenar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implica…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6" name="Picture 5" descr="PntBlue1">
            <a:extLst>
              <a:ext uri="{FF2B5EF4-FFF2-40B4-BE49-F238E27FC236}">
                <a16:creationId xmlns:a16="http://schemas.microsoft.com/office/drawing/2014/main" id="{4D131644-25C5-4246-B494-1F6CF26909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Text Box 9">
            <a:extLst>
              <a:ext uri="{FF2B5EF4-FFF2-40B4-BE49-F238E27FC236}">
                <a16:creationId xmlns:a16="http://schemas.microsoft.com/office/drawing/2014/main" id="{8696E8D6-E121-41EB-8C21-B81FF7632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4094882"/>
            <a:ext cx="4913343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PR" altLang="es-PR" sz="2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atleta exitoso</a:t>
            </a:r>
            <a:r>
              <a:rPr lang="es-PR" altLang="es-PR" sz="2600" b="1" dirty="0">
                <a:latin typeface="Arial" panose="020B0604020202020204" pitchFamily="34" charset="0"/>
                <a:cs typeface="Arial" panose="020B0604020202020204" pitchFamily="34" charset="0"/>
              </a:rPr>
              <a:t> requiere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8" name="Picture 10" descr="PntBlue1">
            <a:extLst>
              <a:ext uri="{FF2B5EF4-FFF2-40B4-BE49-F238E27FC236}">
                <a16:creationId xmlns:a16="http://schemas.microsoft.com/office/drawing/2014/main" id="{786A32DA-E82E-437E-8965-751188C10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77072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Text Box 9">
            <a:extLst>
              <a:ext uri="{FF2B5EF4-FFF2-40B4-BE49-F238E27FC236}">
                <a16:creationId xmlns:a16="http://schemas.microsoft.com/office/drawing/2014/main" id="{D821A9C6-D9F4-4C22-A87F-5ECD1854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5" y="3086770"/>
            <a:ext cx="5849447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 err="1">
                <a:latin typeface="Arial" charset="0"/>
              </a:rPr>
              <a:t>En</a:t>
            </a:r>
            <a:r>
              <a:rPr lang="en-US" altLang="es-PR" sz="2600" b="1" dirty="0">
                <a:latin typeface="Arial" charset="0"/>
              </a:rPr>
              <a:t> el </a:t>
            </a:r>
            <a:r>
              <a:rPr lang="en-US" altLang="es-PR" sz="2600" b="1" dirty="0" err="1">
                <a:latin typeface="Arial" charset="0"/>
              </a:rPr>
              <a:t>tenis</a:t>
            </a:r>
            <a:r>
              <a:rPr lang="en-US" altLang="es-PR" sz="2600" b="1" dirty="0">
                <a:latin typeface="Arial" charset="0"/>
              </a:rPr>
              <a:t> de campo, 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servicio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s-PR" altLang="es-PR" sz="2600" b="1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0" name="Picture 10" descr="PntBlue1">
            <a:extLst>
              <a:ext uri="{FF2B5EF4-FFF2-40B4-BE49-F238E27FC236}">
                <a16:creationId xmlns:a16="http://schemas.microsoft.com/office/drawing/2014/main" id="{EC3FDCFF-4DBD-4EBC-9A96-CAF7640F9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68960"/>
            <a:ext cx="442395" cy="4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Text Box 4">
            <a:extLst>
              <a:ext uri="{FF2B5EF4-FFF2-40B4-BE49-F238E27FC236}">
                <a16:creationId xmlns:a16="http://schemas.microsoft.com/office/drawing/2014/main" id="{B05A6E27-341B-40BB-A5BD-ECF19A13D1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4336" y="1527968"/>
            <a:ext cx="4409286" cy="412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n-US" altLang="es-PR" sz="2600" b="1" dirty="0">
                <a:latin typeface="Arial" charset="0"/>
              </a:rPr>
              <a:t>El </a:t>
            </a:r>
            <a:r>
              <a:rPr lang="en-US" altLang="es-PR" sz="26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movimiento</a:t>
            </a:r>
            <a:r>
              <a:rPr lang="en-US" altLang="es-PR" sz="2600" b="1" dirty="0">
                <a:latin typeface="Arial" charset="0"/>
              </a:rPr>
              <a:t> </a:t>
            </a:r>
            <a:r>
              <a:rPr lang="en-US" altLang="es-PR" sz="2600" b="1" dirty="0" err="1">
                <a:latin typeface="Arial" charset="0"/>
              </a:rPr>
              <a:t>humano</a:t>
            </a:r>
            <a:r>
              <a:rPr lang="en-US" altLang="es-PR" sz="2600" b="1" dirty="0">
                <a:latin typeface="Arial" charset="0"/>
              </a:rPr>
              <a:t> …</a:t>
            </a:r>
            <a:endParaRPr lang="en-US" altLang="es-PR" sz="2600" b="1" i="1" dirty="0">
              <a:latin typeface="Arial" charset="0"/>
            </a:endParaRPr>
          </a:p>
        </p:txBody>
      </p:sp>
      <p:pic>
        <p:nvPicPr>
          <p:cNvPr id="82" name="Picture 5" descr="PntBlue1">
            <a:extLst>
              <a:ext uri="{FF2B5EF4-FFF2-40B4-BE49-F238E27FC236}">
                <a16:creationId xmlns:a16="http://schemas.microsoft.com/office/drawing/2014/main" id="{64BA307E-63D6-47A7-A390-C359DFEDD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42395" cy="40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57659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79388" y="5876925"/>
            <a:ext cx="89646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altLang="es-PR" sz="1200" b="1" i="1" dirty="0">
                <a:latin typeface="Times New Roman" pitchFamily="18" charset="0"/>
              </a:rPr>
              <a:t>NOTA</a:t>
            </a:r>
            <a:r>
              <a:rPr lang="es-ES" altLang="es-PR" sz="1200" b="1" dirty="0">
                <a:latin typeface="Times New Roman" pitchFamily="18" charset="0"/>
              </a:rPr>
              <a:t>.</a:t>
            </a:r>
            <a:r>
              <a:rPr lang="es-ES" altLang="es-PR" sz="1200" dirty="0">
                <a:latin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</a:rPr>
              <a:t>Adaptado</a:t>
            </a:r>
            <a:r>
              <a:rPr lang="en-US" altLang="es-PR" sz="1200" dirty="0">
                <a:latin typeface="Times New Roman" pitchFamily="18" charset="0"/>
              </a:rPr>
              <a:t> de: "Physical Activity, Exercise, and Physical Fitness: Definitions and Distinctions for Health-Related Research", </a:t>
            </a:r>
            <a:r>
              <a:rPr lang="en-US" altLang="es-PR" sz="1200" dirty="0" err="1">
                <a:latin typeface="Times New Roman" pitchFamily="18" charset="0"/>
              </a:rPr>
              <a:t>por</a:t>
            </a:r>
            <a:r>
              <a:rPr lang="en-US" altLang="es-PR" sz="1200" dirty="0">
                <a:latin typeface="Times New Roman" pitchFamily="18" charset="0"/>
              </a:rPr>
              <a:t>: C. J. Caspersen, K. E. Powell, y G. M. Christensen, 1985, </a:t>
            </a:r>
            <a:r>
              <a:rPr lang="en-US" altLang="es-PR" sz="1200" b="1" i="1" dirty="0">
                <a:latin typeface="Times New Roman" pitchFamily="18" charset="0"/>
              </a:rPr>
              <a:t>Public Health Reports, 100</a:t>
            </a:r>
            <a:r>
              <a:rPr lang="en-US" altLang="es-PR" sz="1200" dirty="0">
                <a:latin typeface="Times New Roman" pitchFamily="18" charset="0"/>
              </a:rPr>
              <a:t>(2), p. 128. </a:t>
            </a:r>
            <a:r>
              <a:rPr lang="en-US" altLang="es-PR" sz="1200" dirty="0" err="1">
                <a:latin typeface="Times New Roman" pitchFamily="18" charset="0"/>
              </a:rPr>
              <a:t>Recuperado</a:t>
            </a:r>
            <a:r>
              <a:rPr lang="en-US" altLang="es-PR" sz="1200" dirty="0">
                <a:latin typeface="Times New Roman" pitchFamily="18" charset="0"/>
              </a:rPr>
              <a:t> de </a:t>
            </a:r>
            <a:r>
              <a:rPr lang="en-US" altLang="es-PR" sz="1200" b="1" i="1" dirty="0">
                <a:latin typeface="Times New Roman" pitchFamily="18" charset="0"/>
                <a:hlinkClick r:id="rId5"/>
              </a:rPr>
              <a:t>http://pubmedcentralcanada.ca/pmcc/articles/PMC1424733/pdf/pubhealthrep00100-0016.pdf</a:t>
            </a:r>
            <a:endParaRPr lang="en-US" altLang="es-PR" sz="1200" b="1" i="1" dirty="0">
              <a:latin typeface="Times New Roman" pitchFamily="18" charset="0"/>
            </a:endParaRPr>
          </a:p>
        </p:txBody>
      </p:sp>
      <p:pic>
        <p:nvPicPr>
          <p:cNvPr id="445445" name="Picture 5" descr="GT14_Ejercicio_DEF_PP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642938"/>
            <a:ext cx="6192837" cy="523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4754" name="Picture 2" descr="Tabla_6_Comparacion_Act-Fis_Ejercici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692150"/>
            <a:ext cx="6337300" cy="5824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7106" name="Rectangle 2"/>
          <p:cNvSpPr>
            <a:spLocks noChangeArrowheads="1"/>
          </p:cNvSpPr>
          <p:nvPr/>
        </p:nvSpPr>
        <p:spPr bwMode="auto">
          <a:xfrm>
            <a:off x="4644008" y="692696"/>
            <a:ext cx="4103218" cy="2082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8900"/>
              </a:lnSpc>
            </a:pPr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EJERCICIO</a:t>
            </a:r>
          </a:p>
          <a:p>
            <a:pPr eaLnBrk="0" hangingPunct="0">
              <a:lnSpc>
                <a:spcPts val="8900"/>
              </a:lnSpc>
            </a:pPr>
            <a:r>
              <a:rPr lang="en-US" altLang="es-PR" sz="38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TERAPÉUTICO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950" y="6094561"/>
            <a:ext cx="9036050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r>
              <a:rPr lang="en-US" altLang="es-PR" sz="1200" b="1" i="1" dirty="0">
                <a:latin typeface="Times New Roman" pitchFamily="18" charset="0"/>
                <a:cs typeface="Times New Roman" pitchFamily="18" charset="0"/>
              </a:rPr>
              <a:t>NOTA</a:t>
            </a:r>
            <a:r>
              <a:rPr lang="en-US" altLang="es-PR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Adaptado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 de: </a:t>
            </a:r>
            <a:r>
              <a:rPr lang="en-US" altLang="es-PR" sz="1200" b="1" i="1" dirty="0">
                <a:latin typeface="Times New Roman" pitchFamily="18" charset="0"/>
                <a:cs typeface="Times New Roman" pitchFamily="18" charset="0"/>
              </a:rPr>
              <a:t>Therapeutic Exercise: Foundations and Techniques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. 6ta. ed.; (p. 2), por C. </a:t>
            </a:r>
            <a:r>
              <a:rPr lang="en-US" altLang="es-PR" sz="1200" dirty="0" err="1">
                <a:latin typeface="Times New Roman" pitchFamily="18" charset="0"/>
                <a:cs typeface="Times New Roman" pitchFamily="18" charset="0"/>
              </a:rPr>
              <a:t>Kisner</a:t>
            </a:r>
            <a:r>
              <a:rPr lang="en-US" altLang="es-PR" sz="1200" dirty="0">
                <a:latin typeface="Times New Roman" pitchFamily="18" charset="0"/>
                <a:cs typeface="Times New Roman" pitchFamily="18" charset="0"/>
              </a:rPr>
              <a:t>, &amp; L. A. Colby, 2012, Philadelphia, PA: F. A. Davis Company. Copyright 2012 por F. A. Company.</a:t>
            </a:r>
          </a:p>
          <a:p>
            <a:r>
              <a:rPr lang="en-US" altLang="es-PR" sz="1200" dirty="0">
                <a:latin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4720BB-CFB6-4380-8CE8-53CD2CFAE0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52" y="620688"/>
            <a:ext cx="4326256" cy="2520280"/>
          </a:xfrm>
          <a:prstGeom prst="rect">
            <a:avLst/>
          </a:prstGeom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D7BB2F0D-619D-4A78-A0EE-27D3791DD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180" y="3284984"/>
            <a:ext cx="8497639" cy="2594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La 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planificación</a:t>
            </a:r>
            <a:r>
              <a:rPr lang="en-US" altLang="es-PR" sz="3300" b="1" dirty="0">
                <a:latin typeface="Arial" charset="0"/>
                <a:cs typeface="Arial" charset="0"/>
              </a:rPr>
              <a:t> e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implementación</a:t>
            </a:r>
            <a:r>
              <a:rPr lang="en-US" altLang="es-PR" sz="3300" b="1" dirty="0">
                <a:latin typeface="Arial" charset="0"/>
                <a:cs typeface="Arial" charset="0"/>
              </a:rPr>
              <a:t> de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movimientos</a:t>
            </a:r>
            <a:r>
              <a:rPr lang="en-US" altLang="es-PR" sz="3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corporales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dirigidos</a:t>
            </a:r>
            <a:r>
              <a:rPr lang="en-US" altLang="es-PR" sz="3300" b="1" dirty="0">
                <a:latin typeface="Arial" charset="0"/>
                <a:cs typeface="Arial" charset="0"/>
              </a:rPr>
              <a:t> al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tratamiento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crónico</a:t>
            </a:r>
            <a:r>
              <a:rPr lang="en-US" altLang="es-PR" sz="3300" b="1" dirty="0">
                <a:latin typeface="Arial" charset="0"/>
                <a:cs typeface="Arial" charset="0"/>
              </a:rPr>
              <a:t> (</a:t>
            </a:r>
            <a:r>
              <a:rPr lang="en-US" altLang="es-PR" sz="33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rehabilitación</a:t>
            </a:r>
            <a:r>
              <a:rPr lang="en-US" altLang="es-PR" sz="3300" b="1" dirty="0">
                <a:latin typeface="Arial" charset="0"/>
                <a:cs typeface="Arial" charset="0"/>
              </a:rPr>
              <a:t>)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>
                <a:latin typeface="Arial" charset="0"/>
                <a:cs typeface="Arial" charset="0"/>
              </a:rPr>
              <a:t>de traumas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oseo-musculares</a:t>
            </a:r>
            <a:r>
              <a:rPr lang="en-US" altLang="es-PR" sz="3300" b="1" dirty="0">
                <a:latin typeface="Arial" charset="0"/>
                <a:cs typeface="Arial" charset="0"/>
              </a:rPr>
              <a:t> o</a:t>
            </a:r>
          </a:p>
          <a:p>
            <a:pPr algn="ctr" eaLnBrk="0" hangingPunct="0">
              <a:lnSpc>
                <a:spcPct val="90000"/>
              </a:lnSpc>
              <a:spcBef>
                <a:spcPct val="20000"/>
              </a:spcBef>
            </a:pPr>
            <a:r>
              <a:rPr lang="en-US" altLang="es-PR" sz="3300" b="1" dirty="0" err="1">
                <a:latin typeface="Arial" charset="0"/>
                <a:cs typeface="Arial" charset="0"/>
              </a:rPr>
              <a:t>incapacidades</a:t>
            </a:r>
            <a:r>
              <a:rPr lang="en-US" altLang="es-PR" sz="3300" b="1" dirty="0">
                <a:latin typeface="Arial" charset="0"/>
                <a:cs typeface="Arial" charset="0"/>
              </a:rPr>
              <a:t> </a:t>
            </a:r>
            <a:r>
              <a:rPr lang="en-US" altLang="es-PR" sz="3300" b="1" dirty="0" err="1">
                <a:latin typeface="Arial" charset="0"/>
                <a:cs typeface="Arial" charset="0"/>
              </a:rPr>
              <a:t>físicas</a:t>
            </a:r>
            <a:endParaRPr lang="en-US" altLang="es-PR" sz="3300" b="1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4" name="breeze.wav"/>
          </p:stSnd>
        </p:sndAc>
      </p:transition>
    </mc:Choice>
    <mc:Fallback xmlns="">
      <p:transition spd="slow">
        <p:split orient="vert"/>
        <p:sndAc>
          <p:stSnd>
            <p:snd r:embed="rId6" name="breeze.wav"/>
          </p:stSnd>
        </p:sndAc>
      </p:transition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">
            <a:extLst>
              <a:ext uri="{FF2B5EF4-FFF2-40B4-BE49-F238E27FC236}">
                <a16:creationId xmlns:a16="http://schemas.microsoft.com/office/drawing/2014/main" id="{738E407F-80E4-4220-A0FA-92BCFD4E1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1835" y="692696"/>
            <a:ext cx="5256584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ENTRENAMIENTO</a:t>
            </a:r>
          </a:p>
        </p:txBody>
      </p:sp>
      <p:sp>
        <p:nvSpPr>
          <p:cNvPr id="14" name="Rectangle 4">
            <a:extLst>
              <a:ext uri="{FF2B5EF4-FFF2-40B4-BE49-F238E27FC236}">
                <a16:creationId xmlns:a16="http://schemas.microsoft.com/office/drawing/2014/main" id="{0B8634A9-E15C-4B64-9C71-CF693DE7F6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1869" y="1268760"/>
            <a:ext cx="5616624" cy="5130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Actividad atlética </a:t>
            </a:r>
            <a:r>
              <a:rPr lang="es-ES" altLang="es-P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sistemática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de larga duración, ordenada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progresivamente e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individualmente, dirigido al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modelado de las funciones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humanas fisiológicas y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psicológicas, con el fin de que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s-ES" altLang="es-PR" sz="2800" b="1" dirty="0">
                <a:latin typeface="Arial" charset="0"/>
                <a:cs typeface="Arial" charset="0"/>
              </a:rPr>
              <a:t>se </a:t>
            </a:r>
            <a:r>
              <a:rPr lang="es-ES" altLang="es-P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enfrenten efectivamente a</a:t>
            </a:r>
          </a:p>
          <a:p>
            <a:pPr eaLnBrk="0" hangingPunct="0">
              <a:lnSpc>
                <a:spcPts val="3900"/>
              </a:lnSpc>
              <a:spcBef>
                <a:spcPct val="20000"/>
              </a:spcBef>
            </a:pPr>
            <a:r>
              <a:rPr lang="es-ES" altLang="es-PR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tareas demandantes</a:t>
            </a:r>
          </a:p>
        </p:txBody>
      </p:sp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319EF75E-7826-4BB8-82A4-8373C76B01B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1"/>
            <a:ext cx="2894946" cy="59766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3527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  <p:sndAc>
          <p:stSnd>
            <p:snd r:embed="rId4" name="breeze.wav"/>
          </p:stSnd>
        </p:sndAc>
      </p:transition>
    </mc:Choice>
    <mc:Fallback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3">
            <a:extLst>
              <a:ext uri="{FF2B5EF4-FFF2-40B4-BE49-F238E27FC236}">
                <a16:creationId xmlns:a16="http://schemas.microsoft.com/office/drawing/2014/main" id="{45AC7591-8151-4289-BFF1-CE9A542BA8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8024" y="1222910"/>
            <a:ext cx="4176464" cy="62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/>
            <a:r>
              <a:rPr lang="en-US" altLang="es-PR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ENTRENAMIENTO</a:t>
            </a:r>
          </a:p>
        </p:txBody>
      </p:sp>
      <p:sp>
        <p:nvSpPr>
          <p:cNvPr id="17" name="Rectangle 4">
            <a:extLst>
              <a:ext uri="{FF2B5EF4-FFF2-40B4-BE49-F238E27FC236}">
                <a16:creationId xmlns:a16="http://schemas.microsoft.com/office/drawing/2014/main" id="{C9476F58-E91A-439E-AA6D-23F9F613DE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032" y="1772816"/>
            <a:ext cx="4176464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6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Implica el acto de</a:t>
            </a:r>
          </a:p>
          <a:p>
            <a:pPr eaLnBrk="0" hangingPunct="0">
              <a:lnSpc>
                <a:spcPts val="76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entrenar</a:t>
            </a:r>
          </a:p>
          <a:p>
            <a:pPr eaLnBrk="0" hangingPunct="0">
              <a:lnSpc>
                <a:spcPts val="7600"/>
              </a:lnSpc>
              <a:spcBef>
                <a:spcPct val="20000"/>
              </a:spcBef>
            </a:pPr>
            <a:r>
              <a:rPr lang="es-ES" altLang="es-PR" sz="3600" b="1" dirty="0">
                <a:latin typeface="Arial" charset="0"/>
                <a:cs typeface="Arial" charset="0"/>
              </a:rPr>
              <a:t>(“</a:t>
            </a: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coaching</a:t>
            </a:r>
            <a:r>
              <a:rPr lang="es-ES" altLang="es-PR" sz="3600" b="1" dirty="0">
                <a:latin typeface="Arial" charset="0"/>
                <a:cs typeface="Arial" charset="0"/>
              </a:rPr>
              <a:t>”) o</a:t>
            </a:r>
          </a:p>
          <a:p>
            <a:pPr eaLnBrk="0" hangingPunct="0">
              <a:lnSpc>
                <a:spcPts val="7600"/>
              </a:lnSpc>
              <a:spcBef>
                <a:spcPct val="20000"/>
              </a:spcBef>
            </a:pPr>
            <a:r>
              <a:rPr lang="es-ES" altLang="es-PR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enseñar</a:t>
            </a:r>
          </a:p>
        </p:txBody>
      </p:sp>
      <p:pic>
        <p:nvPicPr>
          <p:cNvPr id="22" name="Picture 21" descr="A picture containing woman, water, tree, sky&#10;&#10;Description automatically generated">
            <a:extLst>
              <a:ext uri="{FF2B5EF4-FFF2-40B4-BE49-F238E27FC236}">
                <a16:creationId xmlns:a16="http://schemas.microsoft.com/office/drawing/2014/main" id="{5F448D33-FE84-4F3E-9D5A-F71810300E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9" y="934878"/>
            <a:ext cx="4915242" cy="5461380"/>
          </a:xfrm>
          <a:prstGeom prst="rect">
            <a:avLst/>
          </a:prstGeom>
          <a:effectLst>
            <a:softEdge rad="635000"/>
          </a:effec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  <p:sndAc>
          <p:stSnd>
            <p:snd r:embed="rId4" name="breeze.wav"/>
          </p:stSnd>
        </p:sndAc>
      </p:transition>
    </mc:Choice>
    <mc:Fallback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889D786D-2269-45D7-94EB-297903047B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716" y="764704"/>
            <a:ext cx="5614693" cy="1158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000"/>
              </a:lnSpc>
            </a:pPr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ENTRENAMIENTO</a:t>
            </a:r>
          </a:p>
          <a:p>
            <a:pPr eaLnBrk="0" hangingPunct="0">
              <a:lnSpc>
                <a:spcPts val="5000"/>
              </a:lnSpc>
            </a:pPr>
            <a:r>
              <a:rPr lang="en-US" altLang="es-PR" sz="4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DEPORTIVO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5849492-A06E-4378-80A9-D9E301E44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5819" y="1916832"/>
            <a:ext cx="5614693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5200"/>
              </a:lnSpc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Término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colectivo</a:t>
            </a:r>
            <a:r>
              <a:rPr lang="en-US" altLang="es-PR" sz="3600" b="1" dirty="0">
                <a:latin typeface="Arial" charset="0"/>
                <a:cs typeface="Arial" charset="0"/>
              </a:rPr>
              <a:t> que</a:t>
            </a:r>
          </a:p>
          <a:p>
            <a:pPr eaLnBrk="0" hangingPunct="0">
              <a:lnSpc>
                <a:spcPts val="5200"/>
              </a:lnSpc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describe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todas</a:t>
            </a:r>
            <a:r>
              <a:rPr lang="en-US" altLang="es-PR" sz="3600" b="1" dirty="0">
                <a:latin typeface="Arial" charset="0"/>
                <a:cs typeface="Arial" charset="0"/>
              </a:rPr>
              <a:t> las</a:t>
            </a:r>
          </a:p>
          <a:p>
            <a:pPr eaLnBrk="0" hangingPunct="0">
              <a:lnSpc>
                <a:spcPts val="5200"/>
              </a:lnSpc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medidas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utilizadas</a:t>
            </a:r>
            <a:r>
              <a:rPr lang="en-US" altLang="es-PR" sz="3600" b="1" dirty="0">
                <a:latin typeface="Arial" charset="0"/>
                <a:cs typeface="Arial" charset="0"/>
              </a:rPr>
              <a:t> para</a:t>
            </a:r>
          </a:p>
          <a:p>
            <a:pPr eaLnBrk="0" hangingPunct="0">
              <a:lnSpc>
                <a:spcPts val="5200"/>
              </a:lnSpc>
              <a:spcBef>
                <a:spcPct val="20000"/>
              </a:spcBef>
            </a:pPr>
            <a:r>
              <a:rPr lang="en-US" altLang="es-PR" sz="3600" b="1" dirty="0">
                <a:latin typeface="Arial" charset="0"/>
                <a:cs typeface="Arial" charset="0"/>
              </a:rPr>
              <a:t>el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incremento</a:t>
            </a:r>
            <a:r>
              <a:rPr lang="en-US" altLang="es-PR" sz="3600" b="1" dirty="0">
                <a:latin typeface="Arial" charset="0"/>
                <a:cs typeface="Arial" charset="0"/>
              </a:rPr>
              <a:t> y</a:t>
            </a:r>
          </a:p>
          <a:p>
            <a:pPr eaLnBrk="0" hangingPunct="0">
              <a:lnSpc>
                <a:spcPts val="5200"/>
              </a:lnSpc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mantenimiento</a:t>
            </a:r>
            <a:r>
              <a:rPr lang="en-US" altLang="es-PR" sz="3600" b="1" dirty="0">
                <a:latin typeface="Arial" charset="0"/>
                <a:cs typeface="Arial" charset="0"/>
              </a:rPr>
              <a:t> del</a:t>
            </a:r>
          </a:p>
          <a:p>
            <a:pPr eaLnBrk="0" hangingPunct="0">
              <a:lnSpc>
                <a:spcPts val="5200"/>
              </a:lnSpc>
              <a:spcBef>
                <a:spcPct val="20000"/>
              </a:spcBef>
            </a:pPr>
            <a:r>
              <a:rPr lang="en-US" altLang="es-PR" sz="3600" b="1" dirty="0" err="1">
                <a:latin typeface="Arial" charset="0"/>
                <a:cs typeface="Arial" charset="0"/>
              </a:rPr>
              <a:t>rendimiento</a:t>
            </a:r>
            <a:r>
              <a:rPr lang="en-US" altLang="es-PR" sz="3600" b="1" dirty="0">
                <a:latin typeface="Arial" charset="0"/>
                <a:cs typeface="Arial" charset="0"/>
              </a:rPr>
              <a:t> </a:t>
            </a:r>
            <a:r>
              <a:rPr lang="en-US" altLang="es-PR" sz="3600" b="1" dirty="0" err="1">
                <a:latin typeface="Arial" charset="0"/>
                <a:cs typeface="Arial" charset="0"/>
              </a:rPr>
              <a:t>deportivo</a:t>
            </a:r>
            <a:endParaRPr lang="en-US" altLang="es-PR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7" name="Picture 16" descr="A picture containing grass, person, outdoor, athletic game&#10;&#10;Description automatically generated">
            <a:extLst>
              <a:ext uri="{FF2B5EF4-FFF2-40B4-BE49-F238E27FC236}">
                <a16:creationId xmlns:a16="http://schemas.microsoft.com/office/drawing/2014/main" id="{1DBC3D44-735F-49DD-AA73-2BE29D5B9F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58" y="620688"/>
            <a:ext cx="3395176" cy="5904655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16627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  <p:sndAc>
          <p:stSnd>
            <p:snd r:embed="rId4" name="breeze.wav"/>
          </p:stSnd>
        </p:sndAc>
      </p:transition>
    </mc:Choice>
    <mc:Fallback>
      <p:transition spd="slow">
        <p:fade/>
        <p:sndAc>
          <p:stSnd>
            <p:snd r:embed="rId4" name="breeze.wav"/>
          </p:stSnd>
        </p:sndAc>
      </p:transition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3">
            <a:extLst>
              <a:ext uri="{FF2B5EF4-FFF2-40B4-BE49-F238E27FC236}">
                <a16:creationId xmlns:a16="http://schemas.microsoft.com/office/drawing/2014/main" id="{7A126B5C-48D2-47F7-9C24-03CDAABA28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3702948"/>
            <a:ext cx="5591595" cy="549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90000"/>
              </a:lnSpc>
            </a:pP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Evitar conductas de riesgo</a:t>
            </a:r>
          </a:p>
        </p:txBody>
      </p:sp>
      <p:pic>
        <p:nvPicPr>
          <p:cNvPr id="8" name="Picture 4" descr="PntBlue1">
            <a:extLst>
              <a:ext uri="{FF2B5EF4-FFF2-40B4-BE49-F238E27FC236}">
                <a16:creationId xmlns:a16="http://schemas.microsoft.com/office/drawing/2014/main" id="{8632C135-8AED-41F8-A020-E92FE39FF5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3775973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>
            <a:extLst>
              <a:ext uri="{FF2B5EF4-FFF2-40B4-BE49-F238E27FC236}">
                <a16:creationId xmlns:a16="http://schemas.microsoft.com/office/drawing/2014/main" id="{F60AB9D4-4B74-4143-B077-A13E2A5FFD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4468353"/>
            <a:ext cx="7834932" cy="498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Ejercicios y actividad física</a:t>
            </a:r>
          </a:p>
        </p:txBody>
      </p:sp>
      <p:pic>
        <p:nvPicPr>
          <p:cNvPr id="10" name="Picture 6" descr="PntBlue1">
            <a:extLst>
              <a:ext uri="{FF2B5EF4-FFF2-40B4-BE49-F238E27FC236}">
                <a16:creationId xmlns:a16="http://schemas.microsoft.com/office/drawing/2014/main" id="{080155E9-5FB0-4201-9123-C7F4E4EB3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4501691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7">
            <a:extLst>
              <a:ext uri="{FF2B5EF4-FFF2-40B4-BE49-F238E27FC236}">
                <a16:creationId xmlns:a16="http://schemas.microsoft.com/office/drawing/2014/main" id="{C059E6AA-2D1C-4F59-B957-F6A885140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540" y="5188433"/>
            <a:ext cx="7567588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lnSpc>
                <a:spcPct val="80000"/>
              </a:lnSpc>
            </a:pPr>
            <a:r>
              <a:rPr lang="es-PR" altLang="es-PR" sz="33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s-PR" altLang="es-PR" sz="3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revención de enfermedades y muerte prematura</a:t>
            </a:r>
          </a:p>
        </p:txBody>
      </p:sp>
      <p:pic>
        <p:nvPicPr>
          <p:cNvPr id="12" name="Picture 8" descr="PntBlue1">
            <a:extLst>
              <a:ext uri="{FF2B5EF4-FFF2-40B4-BE49-F238E27FC236}">
                <a16:creationId xmlns:a16="http://schemas.microsoft.com/office/drawing/2014/main" id="{31B5609B-7A6E-45C5-97F4-2AE38DEEE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27" y="5190530"/>
            <a:ext cx="457200" cy="41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F80383-8FF2-447E-9EE3-E8BB5F1874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645" y="618108"/>
            <a:ext cx="3441700" cy="2882900"/>
          </a:xfrm>
          <a:prstGeom prst="rect">
            <a:avLst/>
          </a:prstGeom>
        </p:spPr>
      </p:pic>
      <p:sp>
        <p:nvSpPr>
          <p:cNvPr id="20" name="WordArt 2">
            <a:extLst>
              <a:ext uri="{FF2B5EF4-FFF2-40B4-BE49-F238E27FC236}">
                <a16:creationId xmlns:a16="http://schemas.microsoft.com/office/drawing/2014/main" id="{D47C58EC-A313-4BAC-B06C-0077C8F3CBE3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6362" y="2260869"/>
            <a:ext cx="3205782" cy="3760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i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/>
              </a:rPr>
              <a:t>Activos</a:t>
            </a:r>
          </a:p>
        </p:txBody>
      </p:sp>
      <p:sp>
        <p:nvSpPr>
          <p:cNvPr id="21" name="WordArt 9">
            <a:extLst>
              <a:ext uri="{FF2B5EF4-FFF2-40B4-BE49-F238E27FC236}">
                <a16:creationId xmlns:a16="http://schemas.microsoft.com/office/drawing/2014/main" id="{0D074047-2FCD-4F0B-AF10-EB7FA79C00E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916362" y="1271045"/>
            <a:ext cx="4832102" cy="429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s-PR" sz="3600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ESTILOS DE VIDA: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8892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7" name="breeze.wav"/>
          </p:stSnd>
        </p:sndAc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Box 6">
            <a:extLst>
              <a:ext uri="{FF2B5EF4-FFF2-40B4-BE49-F238E27FC236}">
                <a16:creationId xmlns:a16="http://schemas.microsoft.com/office/drawing/2014/main" id="{C30D5894-33DE-4BF3-934C-7186806279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00" y="6025357"/>
            <a:ext cx="8565880" cy="571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Adaptado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Biomechanics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3, 519),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J. Hall, 2012, New York: The McGraw-Hill Companies, Inc. Copyright 2012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McGraw-Hill Companies, Inc.</a:t>
            </a:r>
          </a:p>
          <a:p>
            <a:pPr algn="l" eaLnBrk="1" hangingPunct="1">
              <a:spcBef>
                <a:spcPct val="50000"/>
              </a:spcBef>
            </a:pPr>
            <a:endParaRPr lang="es-E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AA35EC-9C3E-4831-9ABD-E594C0083E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92" y="617838"/>
            <a:ext cx="3605012" cy="5407519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4356E95F-DA2A-45B0-80C9-ABCEF0FE7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9313" y="1520983"/>
            <a:ext cx="5345175" cy="4120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El </a:t>
            </a:r>
            <a:r>
              <a:rPr lang="en-US" altLang="es-PR" b="1" dirty="0" err="1">
                <a:latin typeface="Arial" charset="0"/>
                <a:cs typeface="Arial" charset="0"/>
              </a:rPr>
              <a:t>estudio</a:t>
            </a:r>
            <a:r>
              <a:rPr lang="en-US" altLang="es-PR" b="1" dirty="0">
                <a:latin typeface="Arial" charset="0"/>
                <a:cs typeface="Arial" charset="0"/>
              </a:rPr>
              <a:t> de las </a:t>
            </a:r>
            <a:r>
              <a:rPr lang="en-US" altLang="es-PR" b="1" dirty="0" err="1">
                <a:latin typeface="Arial" charset="0"/>
                <a:cs typeface="Arial" charset="0"/>
              </a:rPr>
              <a:t>acciones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generadas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por</a:t>
            </a:r>
            <a:r>
              <a:rPr lang="en-US" altLang="es-PR" b="1" dirty="0">
                <a:latin typeface="Arial" charset="0"/>
                <a:cs typeface="Arial" charset="0"/>
              </a:rPr>
              <a:t> las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fuerzas</a:t>
            </a:r>
            <a:endParaRPr lang="en-US" altLang="es-PR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que se </a:t>
            </a:r>
            <a:r>
              <a:rPr lang="en-US" altLang="es-PR" b="1" dirty="0" err="1">
                <a:latin typeface="Arial" charset="0"/>
                <a:cs typeface="Arial" charset="0"/>
              </a:rPr>
              <a:t>encuentran</a:t>
            </a:r>
            <a:endParaRPr lang="en-US" altLang="es-PR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vinculadas</a:t>
            </a:r>
            <a:r>
              <a:rPr lang="en-US" altLang="es-PR" b="1" dirty="0">
                <a:latin typeface="Arial" charset="0"/>
                <a:cs typeface="Arial" charset="0"/>
              </a:rPr>
              <a:t> con el</a:t>
            </a:r>
          </a:p>
          <a:p>
            <a:pPr eaLnBrk="0" hangingPunct="0">
              <a:lnSpc>
                <a:spcPts val="6200"/>
              </a:lnSpc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el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movimiento</a:t>
            </a: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humano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C4934AAA-84DA-43A7-9A61-0C391B246CBE}"/>
              </a:ext>
            </a:extLst>
          </p:cNvPr>
          <p:cNvSpPr>
            <a:spLocks/>
          </p:cNvSpPr>
          <p:nvPr/>
        </p:nvSpPr>
        <p:spPr bwMode="auto">
          <a:xfrm>
            <a:off x="3563888" y="980728"/>
            <a:ext cx="3744414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4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CINÉTICA</a:t>
            </a:r>
            <a:endParaRPr lang="es-PR" altLang="es-PR" sz="4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4819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>
            <a:extLst>
              <a:ext uri="{FF2B5EF4-FFF2-40B4-BE49-F238E27FC236}">
                <a16:creationId xmlns:a16="http://schemas.microsoft.com/office/drawing/2014/main" id="{78F05C02-907D-431D-8111-ABB15F6DD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600" y="6118731"/>
            <a:ext cx="8565880" cy="478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NOTA.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Información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obtenida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de: </a:t>
            </a:r>
            <a:r>
              <a:rPr lang="en-US" altLang="es-PR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Biomechanics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63, 518),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S. J. Hall, 2012, New York: The McGraw-Hill Companies, Inc. Copyright 2012 </a:t>
            </a:r>
            <a:r>
              <a:rPr lang="en-U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lang="en-U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the McGraw-Hill Companies, Inc.</a:t>
            </a:r>
          </a:p>
          <a:p>
            <a:pPr algn="l" eaLnBrk="1" hangingPunct="1">
              <a:spcBef>
                <a:spcPct val="50000"/>
              </a:spcBef>
            </a:pPr>
            <a:endParaRPr lang="es-ES" altLang="es-PR" sz="12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51A67DF-84D9-45F4-A3AC-7E66B83ED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75176" y="1684737"/>
            <a:ext cx="4473288" cy="3361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>
                <a:latin typeface="Arial" charset="0"/>
                <a:cs typeface="Arial" charset="0"/>
              </a:rPr>
              <a:t>La </a:t>
            </a:r>
            <a:r>
              <a:rPr lang="en-US" altLang="es-PR" sz="4400" b="1" dirty="0" err="1">
                <a:latin typeface="Arial" charset="0"/>
                <a:cs typeface="Arial" charset="0"/>
              </a:rPr>
              <a:t>acción</a:t>
            </a:r>
            <a:r>
              <a:rPr lang="en-US" altLang="es-PR" sz="4400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empujar</a:t>
            </a:r>
            <a:r>
              <a:rPr lang="en-US" altLang="es-PR" sz="4400" b="1" dirty="0">
                <a:latin typeface="Arial" charset="0"/>
                <a:cs typeface="Arial" charset="0"/>
              </a:rPr>
              <a:t> o </a:t>
            </a:r>
            <a:r>
              <a:rPr lang="en-US" altLang="es-PR" sz="44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halar</a:t>
            </a:r>
            <a:endParaRPr lang="en-US" altLang="es-P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 err="1">
                <a:latin typeface="Arial" charset="0"/>
                <a:cs typeface="Arial" charset="0"/>
              </a:rPr>
              <a:t>sobre</a:t>
            </a:r>
            <a:r>
              <a:rPr lang="en-US" altLang="es-PR" sz="4400" b="1" dirty="0">
                <a:latin typeface="Arial" charset="0"/>
                <a:cs typeface="Arial" charset="0"/>
              </a:rPr>
              <a:t> el</a:t>
            </a:r>
          </a:p>
          <a:p>
            <a:pPr eaLnBrk="0" hangingPunct="0">
              <a:lnSpc>
                <a:spcPts val="7300"/>
              </a:lnSpc>
              <a:spcBef>
                <a:spcPct val="20000"/>
              </a:spcBef>
            </a:pPr>
            <a:r>
              <a:rPr lang="en-US" altLang="es-PR" sz="4400" b="1" dirty="0" err="1">
                <a:latin typeface="Arial" charset="0"/>
                <a:cs typeface="Arial" charset="0"/>
              </a:rPr>
              <a:t>cuerpo</a:t>
            </a:r>
            <a:r>
              <a:rPr lang="en-US" altLang="es-PR" sz="4400" b="1" dirty="0">
                <a:latin typeface="Arial" charset="0"/>
                <a:cs typeface="Arial" charset="0"/>
              </a:rPr>
              <a:t> </a:t>
            </a:r>
            <a:r>
              <a:rPr lang="en-US" altLang="es-PR" sz="4400" b="1" dirty="0" err="1">
                <a:latin typeface="Arial" charset="0"/>
                <a:cs typeface="Arial" charset="0"/>
              </a:rPr>
              <a:t>humano</a:t>
            </a:r>
            <a:endParaRPr lang="en-US" altLang="es-PR" sz="4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BA39819-5C6A-4ACF-97D5-0BF49D26FA82}"/>
              </a:ext>
            </a:extLst>
          </p:cNvPr>
          <p:cNvSpPr>
            <a:spLocks/>
          </p:cNvSpPr>
          <p:nvPr/>
        </p:nvSpPr>
        <p:spPr bwMode="auto">
          <a:xfrm>
            <a:off x="4242279" y="871417"/>
            <a:ext cx="3886896" cy="648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5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FUERZA</a:t>
            </a:r>
            <a:endParaRPr lang="es-PR" altLang="es-PR" sz="54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88F7AD-FAF6-49FA-AFB7-AFDB188504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519270"/>
            <a:ext cx="3908039" cy="5862058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24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5735B9D-4668-4647-815A-5E2D340CD5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8917" y="1497917"/>
            <a:ext cx="6623199" cy="35193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Sistemas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orgánicos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funcionales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(</a:t>
            </a:r>
            <a:r>
              <a:rPr lang="en-US" altLang="es-P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muscular/</a:t>
            </a: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miofascial</a:t>
            </a:r>
            <a:r>
              <a:rPr lang="en-US" altLang="es-PR" sz="3200" b="1" dirty="0">
                <a:latin typeface="Arial" charset="0"/>
                <a:cs typeface="Arial" charset="0"/>
              </a:rPr>
              <a:t>, </a:t>
            </a:r>
            <a:r>
              <a:rPr lang="en-US" altLang="es-PR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articular</a:t>
            </a:r>
            <a:r>
              <a:rPr lang="en-US" altLang="es-PR" sz="3200" b="1" dirty="0">
                <a:latin typeface="Arial" charset="0"/>
                <a:cs typeface="Arial" charset="0"/>
              </a:rPr>
              <a:t> y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nervioso</a:t>
            </a:r>
            <a:r>
              <a:rPr lang="en-US" altLang="es-PR" sz="3200" b="1" dirty="0">
                <a:latin typeface="Arial" charset="0"/>
                <a:cs typeface="Arial" charset="0"/>
              </a:rPr>
              <a:t>) que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operan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simultáneamente</a:t>
            </a:r>
            <a:r>
              <a:rPr lang="en-US" altLang="es-PR" sz="3200" b="1" dirty="0">
                <a:latin typeface="Arial" charset="0"/>
                <a:cs typeface="Arial" charset="0"/>
              </a:rPr>
              <a:t> (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unidad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functional </a:t>
            </a:r>
            <a:r>
              <a:rPr lang="en-US" altLang="es-PR" sz="32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rPr>
              <a:t>integrado</a:t>
            </a:r>
            <a:r>
              <a:rPr lang="en-US" altLang="es-PR" sz="3200" b="1" dirty="0">
                <a:latin typeface="Arial" charset="0"/>
                <a:cs typeface="Arial" charset="0"/>
              </a:rPr>
              <a:t>), con el fin</a:t>
            </a: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>
                <a:latin typeface="Arial" charset="0"/>
                <a:cs typeface="Arial" charset="0"/>
              </a:rPr>
              <a:t>de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establecer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una</a:t>
            </a:r>
            <a:r>
              <a:rPr lang="en-US" altLang="es-PR" sz="3200" b="1" dirty="0">
                <a:latin typeface="Arial" charset="0"/>
                <a:cs typeface="Arial" charset="0"/>
              </a:rPr>
              <a:t>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eficiencia</a:t>
            </a:r>
            <a:endParaRPr lang="en-US" altLang="es-PR" sz="3200" b="1" dirty="0">
              <a:latin typeface="Arial" charset="0"/>
              <a:cs typeface="Arial" charset="0"/>
            </a:endParaRPr>
          </a:p>
          <a:p>
            <a:pPr eaLnBrk="0" hangingPunct="0">
              <a:lnSpc>
                <a:spcPts val="4000"/>
              </a:lnSpc>
              <a:spcBef>
                <a:spcPct val="20000"/>
              </a:spcBef>
            </a:pPr>
            <a:r>
              <a:rPr lang="en-US" altLang="es-PR" sz="3200" b="1" dirty="0" err="1">
                <a:latin typeface="Arial" charset="0"/>
                <a:cs typeface="Arial" charset="0"/>
              </a:rPr>
              <a:t>estructural</a:t>
            </a:r>
            <a:r>
              <a:rPr lang="en-US" altLang="es-PR" sz="3200" b="1" dirty="0">
                <a:latin typeface="Arial" charset="0"/>
                <a:cs typeface="Arial" charset="0"/>
              </a:rPr>
              <a:t> y </a:t>
            </a:r>
            <a:r>
              <a:rPr lang="en-US" altLang="es-PR" sz="3200" b="1" dirty="0" err="1">
                <a:latin typeface="Arial" charset="0"/>
                <a:cs typeface="Arial" charset="0"/>
              </a:rPr>
              <a:t>funciona</a:t>
            </a:r>
            <a:r>
              <a:rPr lang="en-US" altLang="es-PR" sz="3200" dirty="0" err="1">
                <a:latin typeface="Arial" charset="0"/>
                <a:cs typeface="Arial" charset="0"/>
              </a:rPr>
              <a:t>l</a:t>
            </a:r>
            <a:endParaRPr lang="en-US" altLang="es-PR" sz="3200" b="1" i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C2C226E-BD25-4CC9-B9F9-7164A51B1FDF}"/>
              </a:ext>
            </a:extLst>
          </p:cNvPr>
          <p:cNvSpPr>
            <a:spLocks/>
          </p:cNvSpPr>
          <p:nvPr/>
        </p:nvSpPr>
        <p:spPr bwMode="auto">
          <a:xfrm>
            <a:off x="2448917" y="931973"/>
            <a:ext cx="4551283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CADENA CINÉTICA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Text Box 6">
            <a:extLst>
              <a:ext uri="{FF2B5EF4-FFF2-40B4-BE49-F238E27FC236}">
                <a16:creationId xmlns:a16="http://schemas.microsoft.com/office/drawing/2014/main" id="{5F6605A3-9722-4791-9527-6CBC2B6659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(p. 7),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7640B2-E333-4C9B-9A03-2F6D15ED66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19150"/>
            <a:ext cx="1944216" cy="457301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23875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0EB012-A79F-4F24-9A88-0C4F35B58ED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961224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0363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2087A98-0E30-4E85-9230-6937E70CE3B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9" y="764703"/>
            <a:ext cx="8489199" cy="5040561"/>
          </a:xfrm>
          <a:prstGeom prst="rect">
            <a:avLst/>
          </a:prstGeom>
        </p:spPr>
      </p:pic>
      <p:sp>
        <p:nvSpPr>
          <p:cNvPr id="7" name="Text Box 6">
            <a:extLst>
              <a:ext uri="{FF2B5EF4-FFF2-40B4-BE49-F238E27FC236}">
                <a16:creationId xmlns:a16="http://schemas.microsoft.com/office/drawing/2014/main" id="{DE85382C-9EAA-4BC9-A8A6-D67180EAC7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877272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(p. 7),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9967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884EC4BA-2653-4E09-9C76-331912E53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312, 333),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5D554FC-DA1D-45A5-8901-34592BCECBE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58" y="737178"/>
            <a:ext cx="8226598" cy="50819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70499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DD29BC-573F-4EDA-8319-AD54DEF39FF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92696"/>
            <a:ext cx="7831012" cy="5040560"/>
          </a:xfrm>
          <a:prstGeom prst="rect">
            <a:avLst/>
          </a:prstGeom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99391416-57BB-433A-9641-FD1B95801B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5903913"/>
            <a:ext cx="8964612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 eaLnBrk="0" hangingPunct="0"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tabLst>
                <a:tab pos="7485063" algn="l"/>
              </a:tabLst>
              <a:defRPr sz="2000"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NOTA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Adaptado de: “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Essential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considerations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designing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injured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por W. E. Prentice.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Rehabilitation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Techniques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altLang="es-PR" sz="1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Sports</a:t>
            </a:r>
            <a:r>
              <a:rPr lang="es-ES" altLang="es-PR" sz="1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Medicine and Athletic Training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6ta. ed.; (pp. 312, 333), por W. E. Prentice (Ed.), 2015,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Thorofare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NJ: SLACK </a:t>
            </a:r>
            <a:r>
              <a:rPr lang="es-ES" altLang="es-PR" sz="1200" b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incorporated</a:t>
            </a:r>
            <a:r>
              <a:rPr lang="es-ES" altLang="es-PR" sz="12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Copyright 2015 por William E. Prentice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307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2020DB47-28D0-4DC2-B3C5-6EEC65B840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3813" y="765175"/>
            <a:ext cx="5113338" cy="966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/>
            <a:r>
              <a:rPr lang="en-US" altLang="es-PR" sz="880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SALUD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3959DA8-E4EA-4FE7-A2AE-84794189A0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62226" y="1803400"/>
            <a:ext cx="5402262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latin typeface="Arial" charset="0"/>
                <a:cs typeface="Arial" charset="0"/>
              </a:rPr>
              <a:t>Conjunto de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acciones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dirigidas</a:t>
            </a:r>
            <a:r>
              <a:rPr lang="en-US" altLang="es-PR" b="1" dirty="0">
                <a:latin typeface="Arial" charset="0"/>
                <a:cs typeface="Arial" charset="0"/>
              </a:rPr>
              <a:t> a </a:t>
            </a:r>
            <a:r>
              <a:rPr lang="en-US" altLang="es-PR" b="1" dirty="0" err="1">
                <a:latin typeface="Arial" charset="0"/>
                <a:cs typeface="Arial" charset="0"/>
              </a:rPr>
              <a:t>establecer</a:t>
            </a:r>
            <a:r>
              <a:rPr lang="en-US" altLang="es-PR" b="1" dirty="0">
                <a:latin typeface="Arial" charset="0"/>
                <a:cs typeface="Arial" charset="0"/>
              </a:rPr>
              <a:t> un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 err="1">
                <a:latin typeface="Arial" charset="0"/>
                <a:cs typeface="Arial" charset="0"/>
              </a:rPr>
              <a:t>estado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dirty="0" err="1">
                <a:latin typeface="Arial" charset="0"/>
                <a:cs typeface="Arial" charset="0"/>
              </a:rPr>
              <a:t>óptimo</a:t>
            </a:r>
            <a:r>
              <a:rPr lang="en-US" altLang="es-PR" b="1" dirty="0">
                <a:latin typeface="Arial" charset="0"/>
                <a:cs typeface="Arial" charset="0"/>
              </a:rPr>
              <a:t> de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bienestar</a:t>
            </a:r>
            <a:r>
              <a:rPr lang="en-US" altLang="es-PR" b="1" dirty="0">
                <a:latin typeface="Arial" charset="0"/>
                <a:cs typeface="Arial" charset="0"/>
              </a:rPr>
              <a:t> a </a:t>
            </a:r>
            <a:r>
              <a:rPr lang="en-US" altLang="es-PR" b="1" dirty="0" err="1">
                <a:latin typeface="Arial" charset="0"/>
                <a:cs typeface="Arial" charset="0"/>
              </a:rPr>
              <a:t>nivel</a:t>
            </a:r>
            <a:r>
              <a:rPr lang="en-US" altLang="es-PR" b="1" dirty="0">
                <a:latin typeface="Arial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físico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emocional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social</a:t>
            </a:r>
            <a:r>
              <a:rPr lang="en-US" altLang="es-PR" b="1" dirty="0"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espiritual</a:t>
            </a:r>
            <a:r>
              <a:rPr lang="en-US" altLang="es-PR" b="1" dirty="0">
                <a:latin typeface="Arial" charset="0"/>
                <a:cs typeface="Arial" charset="0"/>
              </a:rPr>
              <a:t>,</a:t>
            </a:r>
          </a:p>
          <a:p>
            <a:pPr eaLnBrk="0" hangingPunct="0">
              <a:spcBef>
                <a:spcPct val="20000"/>
              </a:spcBef>
            </a:pP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ecológico</a:t>
            </a:r>
            <a:r>
              <a:rPr lang="en-US" altLang="es-P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,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ocupacional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n-US" altLang="es-P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y</a:t>
            </a:r>
            <a:r>
              <a:rPr lang="en-US" altLang="es-PR" b="1" i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altLang="es-PR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económica</a:t>
            </a:r>
            <a:endParaRPr lang="en-US" altLang="es-PR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33D3A0-5947-45A5-9C00-EAC82ED15F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26" y="692696"/>
            <a:ext cx="3299400" cy="5822471"/>
          </a:xfrm>
          <a:prstGeom prst="rect">
            <a:avLst/>
          </a:prstGeom>
          <a:effectLst>
            <a:softEdge rad="1270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8460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B08EBC-5F08-458E-A917-6C6BE2C987A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8601" y="1"/>
            <a:ext cx="10544099" cy="70294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F6634CD7-272E-41C1-8194-63A61EE7C3DA}"/>
              </a:ext>
            </a:extLst>
          </p:cNvPr>
          <p:cNvSpPr>
            <a:spLocks/>
          </p:cNvSpPr>
          <p:nvPr/>
        </p:nvSpPr>
        <p:spPr bwMode="auto">
          <a:xfrm>
            <a:off x="1691680" y="2564904"/>
            <a:ext cx="5760641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s-PR" sz="81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GRACIAS</a:t>
            </a:r>
            <a:endParaRPr lang="es-PR" altLang="es-PR" sz="8100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0268" y="-171400"/>
            <a:ext cx="11107452" cy="7035370"/>
          </a:xfrm>
          <a:prstGeom prst="rect">
            <a:avLst/>
          </a:prstGeom>
        </p:spPr>
      </p:pic>
      <p:sp>
        <p:nvSpPr>
          <p:cNvPr id="7" name="Title 1"/>
          <p:cNvSpPr>
            <a:spLocks/>
          </p:cNvSpPr>
          <p:nvPr/>
        </p:nvSpPr>
        <p:spPr bwMode="auto">
          <a:xfrm>
            <a:off x="-91225" y="2636912"/>
            <a:ext cx="9540551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>
              <a:lnSpc>
                <a:spcPct val="140000"/>
              </a:lnSpc>
            </a:pPr>
            <a:r>
              <a:rPr lang="es-PR" altLang="es-PR" sz="8100" dirty="0">
                <a:solidFill>
                  <a:srgbClr val="00CC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¿PREGUNTAS?</a:t>
            </a:r>
            <a:endParaRPr lang="es-PR" altLang="es-PR" sz="8100" i="1" dirty="0">
              <a:solidFill>
                <a:srgbClr val="00CC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/>
          </p:cNvSpPr>
          <p:nvPr/>
        </p:nvSpPr>
        <p:spPr bwMode="auto">
          <a:xfrm>
            <a:off x="2915816" y="836712"/>
            <a:ext cx="5256584" cy="10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s-PR" altLang="es-PR" sz="60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CONTACTO: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1627" y="2271677"/>
            <a:ext cx="8058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Correo</a:t>
            </a:r>
            <a:r>
              <a:rPr lang="en-US" altLang="es-PR" sz="2800" b="1" dirty="0">
                <a:latin typeface="Arial" charset="0"/>
              </a:rPr>
              <a:t> </a:t>
            </a:r>
            <a:r>
              <a:rPr lang="en-US" altLang="es-PR" sz="2800" b="1" dirty="0" err="1">
                <a:latin typeface="Arial" charset="0"/>
              </a:rPr>
              <a:t>electrónico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6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" y="2338217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98141" y="3483585"/>
            <a:ext cx="615012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Dirección</a:t>
            </a:r>
            <a:r>
              <a:rPr lang="en-US" altLang="es-PR" sz="2800" b="1" dirty="0">
                <a:latin typeface="Arial" charset="0"/>
              </a:rPr>
              <a:t> y </a:t>
            </a:r>
            <a:r>
              <a:rPr lang="en-US" altLang="es-PR" sz="2800" b="1" dirty="0" err="1">
                <a:latin typeface="Arial" charset="0"/>
              </a:rPr>
              <a:t>Teléfono</a:t>
            </a:r>
            <a:r>
              <a:rPr lang="en-US" altLang="es-PR" sz="2800" b="1" dirty="0">
                <a:latin typeface="Arial" charset="0"/>
              </a:rPr>
              <a:t>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8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3550125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798141" y="5440029"/>
            <a:ext cx="47074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/>
            <a:r>
              <a:rPr lang="en-US" altLang="es-PR" sz="2800" b="1" dirty="0" err="1">
                <a:latin typeface="Arial" charset="0"/>
              </a:rPr>
              <a:t>Página</a:t>
            </a:r>
            <a:r>
              <a:rPr lang="en-US" altLang="es-PR" sz="2800" b="1" dirty="0">
                <a:latin typeface="Arial" charset="0"/>
              </a:rPr>
              <a:t> Web:</a:t>
            </a:r>
            <a:endParaRPr lang="en-US" altLang="es-PR" sz="2800" b="1" i="1" dirty="0">
              <a:latin typeface="Arial" charset="0"/>
            </a:endParaRPr>
          </a:p>
        </p:txBody>
      </p:sp>
      <p:pic>
        <p:nvPicPr>
          <p:cNvPr id="10" name="Picture 3" descr="PntBlue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506569"/>
            <a:ext cx="401556" cy="36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761628" y="2847741"/>
            <a:ext cx="7158236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elopategui@intermetro.edu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832588" y="4059649"/>
            <a:ext cx="733981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b="1" i="1" dirty="0">
                <a:latin typeface="Calibri" panose="020F0502020204030204" pitchFamily="34" charset="0"/>
              </a:rPr>
              <a:t>Universidad </a:t>
            </a:r>
            <a:r>
              <a:rPr lang="en-US" altLang="es-PR" sz="2800" b="1" i="1" dirty="0" err="1">
                <a:latin typeface="Calibri" panose="020F0502020204030204" pitchFamily="34" charset="0"/>
              </a:rPr>
              <a:t>Interamericana</a:t>
            </a:r>
            <a:r>
              <a:rPr lang="en-US" altLang="es-PR" sz="2800" b="1" i="1" dirty="0">
                <a:latin typeface="Calibri" panose="020F0502020204030204" pitchFamily="34" charset="0"/>
              </a:rPr>
              <a:t> de Puerto Rico</a:t>
            </a: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 err="1">
                <a:latin typeface="Calibri" panose="020F0502020204030204" pitchFamily="34" charset="0"/>
              </a:rPr>
              <a:t>Recinto</a:t>
            </a:r>
            <a:r>
              <a:rPr lang="en-US" altLang="es-PR" sz="2800" i="1" dirty="0">
                <a:latin typeface="Calibri" panose="020F0502020204030204" pitchFamily="34" charset="0"/>
              </a:rPr>
              <a:t> </a:t>
            </a:r>
            <a:r>
              <a:rPr lang="en-US" altLang="es-PR" sz="2800" i="1" dirty="0" err="1">
                <a:latin typeface="Calibri" panose="020F0502020204030204" pitchFamily="34" charset="0"/>
              </a:rPr>
              <a:t>Metropolitano</a:t>
            </a:r>
            <a:endParaRPr lang="en-US" altLang="es-PR" sz="2800" b="1" i="1" dirty="0">
              <a:latin typeface="Calibri" panose="020F0502020204030204" pitchFamily="34" charset="0"/>
            </a:endParaRPr>
          </a:p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Tel: 787-250-1912, X2286, 2245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832588" y="5996929"/>
            <a:ext cx="7339813" cy="456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0" hangingPunct="0">
              <a:lnSpc>
                <a:spcPts val="28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es-PR" sz="2800" i="1" dirty="0">
                <a:latin typeface="Calibri" panose="020F0502020204030204" pitchFamily="34" charset="0"/>
              </a:rPr>
              <a:t>www.saludmed.com</a:t>
            </a:r>
            <a:endParaRPr lang="en-US" altLang="es-PR" sz="2800" b="1" i="1" dirty="0">
              <a:latin typeface="Calibri" panose="020F050202020403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0" y="380052"/>
            <a:ext cx="2139990" cy="18476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9846" y="1650616"/>
            <a:ext cx="3036838" cy="230380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4510175"/>
            <a:ext cx="2592326" cy="187115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85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9" name="chimes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BA906-D352-41B5-9518-A56DEEEA3A68}"/>
              </a:ext>
            </a:extLst>
          </p:cNvPr>
          <p:cNvSpPr>
            <a:spLocks/>
          </p:cNvSpPr>
          <p:nvPr/>
        </p:nvSpPr>
        <p:spPr bwMode="auto">
          <a:xfrm>
            <a:off x="2051720" y="836712"/>
            <a:ext cx="6874719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DEFINICIONES – </a:t>
            </a:r>
            <a:r>
              <a:rPr lang="es-PR" altLang="es-PR" sz="240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CONCEPTOS BÁSICOS</a:t>
            </a:r>
            <a: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br>
              <a:rPr lang="es-PR" altLang="es-PR" sz="24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</a:br>
            <a:r>
              <a:rPr lang="es-PR" altLang="es-PR" sz="24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TERMINOLOGÍA FUNDAMENTAL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BDB699E4-B671-44B1-BFCF-4727D41792D6}"/>
              </a:ext>
            </a:extLst>
          </p:cNvPr>
          <p:cNvSpPr>
            <a:spLocks/>
          </p:cNvSpPr>
          <p:nvPr/>
        </p:nvSpPr>
        <p:spPr bwMode="auto">
          <a:xfrm>
            <a:off x="2051721" y="2002532"/>
            <a:ext cx="5471070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r>
              <a:rPr lang="es-PR" altLang="es-PR" sz="3200" b="0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EXPECTATIVA</a:t>
            </a:r>
            <a:endParaRPr lang="es-PR" altLang="es-PR" sz="3200" b="0" i="1" dirty="0">
              <a:solidFill>
                <a:srgbClr val="48487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pic>
        <p:nvPicPr>
          <p:cNvPr id="4" name="Picture 59" descr="CURVHEAD">
            <a:extLst>
              <a:ext uri="{FF2B5EF4-FFF2-40B4-BE49-F238E27FC236}">
                <a16:creationId xmlns:a16="http://schemas.microsoft.com/office/drawing/2014/main" id="{38E4CAD8-71D8-4EB8-B886-D478F6F0FF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52936"/>
            <a:ext cx="7848872" cy="79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8E0113C-BFB1-46A6-8093-A45D84395C0B}"/>
              </a:ext>
            </a:extLst>
          </p:cNvPr>
          <p:cNvSpPr>
            <a:spLocks/>
          </p:cNvSpPr>
          <p:nvPr/>
        </p:nvSpPr>
        <p:spPr bwMode="auto">
          <a:xfrm>
            <a:off x="827584" y="2924373"/>
            <a:ext cx="7200800" cy="575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l">
              <a:defRPr sz="4000">
                <a:solidFill>
                  <a:schemeClr val="tx2"/>
                </a:solidFill>
                <a:latin typeface="Trebuchet MS" pitchFamily="34" charset="0"/>
              </a:defRPr>
            </a:lvl1pPr>
            <a:lvl2pPr algn="l">
              <a:defRPr sz="4000">
                <a:solidFill>
                  <a:schemeClr val="tx2"/>
                </a:solidFill>
                <a:latin typeface="Trebuchet MS" pitchFamily="34" charset="0"/>
              </a:defRPr>
            </a:lvl2pPr>
            <a:lvl3pPr algn="l">
              <a:defRPr sz="4000">
                <a:solidFill>
                  <a:schemeClr val="tx2"/>
                </a:solidFill>
                <a:latin typeface="Trebuchet MS" pitchFamily="34" charset="0"/>
              </a:defRPr>
            </a:lvl3pPr>
            <a:lvl4pPr algn="l">
              <a:defRPr sz="4000">
                <a:solidFill>
                  <a:schemeClr val="tx2"/>
                </a:solidFill>
                <a:latin typeface="Trebuchet MS" pitchFamily="34" charset="0"/>
              </a:defRPr>
            </a:lvl4pPr>
            <a:lvl5pPr algn="l">
              <a:defRPr sz="4000">
                <a:solidFill>
                  <a:schemeClr val="tx2"/>
                </a:solidFill>
                <a:latin typeface="Trebuchet MS" pitchFamily="34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s-PR" altLang="es-PR" sz="2800" b="0" i="1" dirty="0">
                <a:solidFill>
                  <a:srgbClr val="48487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PROPÓSITO DE LA PRESENTACIÓN</a:t>
            </a:r>
          </a:p>
        </p:txBody>
      </p:sp>
      <p:sp>
        <p:nvSpPr>
          <p:cNvPr id="6" name="Rectangle 7">
            <a:extLst>
              <a:ext uri="{FF2B5EF4-FFF2-40B4-BE49-F238E27FC236}">
                <a16:creationId xmlns:a16="http://schemas.microsoft.com/office/drawing/2014/main" id="{4448CC75-23E5-4B5E-B1D6-370CD9AD02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0" y="3861048"/>
            <a:ext cx="8569647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>
              <a:defRPr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 algn="l">
              <a:defRPr>
                <a:solidFill>
                  <a:schemeClr val="tx1"/>
                </a:solidFill>
                <a:latin typeface="Georgia" pitchFamily="18" charset="0"/>
              </a:defRPr>
            </a:lvl2pPr>
            <a:lvl3pPr marL="11430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3pPr>
            <a:lvl4pPr marL="16002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 algn="l">
              <a:defRPr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Discutir las diversas terminologías</a:t>
            </a:r>
          </a:p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 asociadas al campo de las ciencias del</a:t>
            </a:r>
          </a:p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 movimiento humano y</a:t>
            </a:r>
          </a:p>
          <a:p>
            <a:pPr algn="ctr" eaLnBrk="0" hangingPunct="0">
              <a:spcBef>
                <a:spcPct val="20000"/>
              </a:spcBef>
            </a:pPr>
            <a:r>
              <a:rPr lang="es-PR" altLang="es-PR" sz="3400" b="1" dirty="0">
                <a:latin typeface="Arial" charset="0"/>
                <a:cs typeface="Arial" charset="0"/>
              </a:rPr>
              <a:t>medicina del deporte</a:t>
            </a:r>
            <a:endParaRPr lang="en-US" altLang="es-PR" sz="3400" dirty="0">
              <a:latin typeface="Arial" charset="0"/>
              <a:cs typeface="Arial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413E37-8B03-4EB9-9816-706AF53162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640480"/>
            <a:ext cx="2051720" cy="2068961"/>
          </a:xfrm>
          <a:prstGeom prst="rect">
            <a:avLst/>
          </a:prstGeom>
          <a:effectLst>
            <a:softEdge rad="317500"/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24993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  <p:sndAc>
          <p:stSnd>
            <p:snd r:embed="rId4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00958-5C07-4781-A3E3-8D17949969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889216"/>
            <a:ext cx="8001000" cy="527608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028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4" name="breeze.wav"/>
          </p:stSnd>
        </p:sndAc>
      </p:transition>
    </mc:Choice>
    <mc:Fallback xmlns="">
      <p:transition spd="slow">
        <p:fade/>
        <p:sndAc>
          <p:stSnd>
            <p:snd r:embed="rId6" name="breeze.wav"/>
          </p:stSnd>
        </p:sndAc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XPANDSHOWBAR" val="True"/>
  <p:tag name="BULLETTYPE" val="0"/>
  <p:tag name="RESPCOUNTERSTYLE" val="-1"/>
  <p:tag name="INPUTSOURCE" val="1"/>
  <p:tag name="BACKUPMAINTENANCE" val="7"/>
  <p:tag name="ROTATIONINTERVAL" val="2"/>
  <p:tag name="RACERSMAXDISPLAYED" val="5"/>
  <p:tag name="TEAMSINLEADERBOARD" val="5"/>
  <p:tag name="BUBBLEVALUEFORMAT" val="0.0"/>
  <p:tag name="CUSTOMCELLFORECOLOR" val="-16777216"/>
  <p:tag name="CUSTOMCELLBACKCOLOR4" val="-8355712"/>
  <p:tag name="DISPLAYDEVICEID" val="True"/>
  <p:tag name="GRIDSIZE" val="{Width=800, Height=600}"/>
  <p:tag name="CHARTLABELS" val="1"/>
  <p:tag name="INCLUDEPPT" val="True"/>
  <p:tag name="REALTIMEBACKUP" val="False"/>
  <p:tag name="CHARTSCALE" val="True"/>
  <p:tag name="FIBINCLUDEOTHER" val="True"/>
  <p:tag name="PRRESPONSE3" val="8"/>
  <p:tag name="PRRESPONSE7" val="4"/>
  <p:tag name="SHOWFLASHWARNING" val="True"/>
  <p:tag name="SHOWBARVISIBLE" val="True"/>
  <p:tag name="ANSWERNOWSTYLE" val="-1"/>
  <p:tag name="RESPTABLESTYLE" val="-1"/>
  <p:tag name="BACKUPSESSIONS" val="True"/>
  <p:tag name="AUTOUPDATEALIASES" val="True"/>
  <p:tag name="SKIPREMAININGRACESLIDES" val="True"/>
  <p:tag name="BUBBLESIZEVISIBLE" val="True"/>
  <p:tag name="CUSTOMCELLBACKCOLOR1" val="-657956"/>
  <p:tag name="DISPLAYNAME" val="True"/>
  <p:tag name="AUTOSIZEGRID" val="True"/>
  <p:tag name="RESETCHARTS" val="True"/>
  <p:tag name="CORRECTPOINTVALUE" val="1"/>
  <p:tag name="AUTOADJUSTPARTRANGE" val="True"/>
  <p:tag name="FIBDISPLAYKEYWORDS" val="True"/>
  <p:tag name="PRRESPONSE5" val="6"/>
  <p:tag name="PRRESPONSE10" val="1"/>
  <p:tag name="USESECONDARYMONITOR" val="True"/>
  <p:tag name="COUNTDOWNSTYLE" val="-1"/>
  <p:tag name="ALLOWDUPLICATES" val="False"/>
  <p:tag name="STDCHART" val="1"/>
  <p:tag name="MAXRESPONDERS" val="20"/>
  <p:tag name="CUSTOMGRIDBACKCOLOR" val="-2830136"/>
  <p:tag name="DISPLAYDEVICENUMBER" val="True"/>
  <p:tag name="POLLINGCYCLE" val="2"/>
  <p:tag name="ALLOWUSERFEEDBACK" val="True"/>
  <p:tag name="ADVANCEDSETTINGSVIEW" val="False"/>
  <p:tag name="PRRESPONSE2" val="9"/>
  <p:tag name="PRRESPONSE9" val="2"/>
  <p:tag name="SAVECSVWITHSESSION" val="True"/>
  <p:tag name="COUNTDOWNSECONDS" val="10"/>
  <p:tag name="REVIEWONLY" val="False"/>
  <p:tag name="BUBBLENAMEVISIBLE" val="True"/>
  <p:tag name="CUSTOMCELLBACKCOLOR3" val="-268652"/>
  <p:tag name="GRIDPOSITION" val="1"/>
  <p:tag name="INCORRECTPOINTVALUE" val="0"/>
  <p:tag name="FIBNUMRESULTS" val="5"/>
  <p:tag name="PRRESPONSE8" val="3"/>
  <p:tag name="CSVFORMAT" val="0"/>
  <p:tag name="CHARTVALUEFORMAT" val="0%"/>
  <p:tag name="PARTICIPANTSINLEADERBOARD" val="20"/>
  <p:tag name="USESCHEMECOLORS" val="True"/>
  <p:tag name="INCLUDENONRESPONDERS" val="False"/>
  <p:tag name="FIBDISPLAYRESULTS" val="True"/>
  <p:tag name="ALWAYSOPENPOLL" val="False"/>
  <p:tag name="RESPCOUNTERFORMAT" val="0"/>
  <p:tag name="RACEANIMATIONSPEED" val="3"/>
  <p:tag name="GRIDOPACITY" val="90"/>
  <p:tag name="REALTIMEBACKUPPATH" val="(None)"/>
  <p:tag name="PRRESPONSE6" val="5"/>
  <p:tag name="NUMRESPONSES" val="1"/>
  <p:tag name="DEFAULTNUMTEAMS" val="5"/>
  <p:tag name="MULTIRESPDIVISOR" val="1"/>
  <p:tag name="TPVERSION" val="2008"/>
  <p:tag name="RACEENDPOINTS" val="100"/>
  <p:tag name="CHARTCOLORS" val="0"/>
  <p:tag name="POWERPOINTVERSION" val="14.0"/>
  <p:tag name="CUSTOMCELLBACKCOLOR2" val="-13395457"/>
  <p:tag name="PRRESPONSE4" val="7"/>
  <p:tag name="GRIDROTATIONINTERVAL" val="2"/>
  <p:tag name="AUTOADVANCE" val="False"/>
  <p:tag name="ANSWERNOWTEXT" val="Answer Now"/>
  <p:tag name="BUBBLEGROUPING" val="3"/>
  <p:tag name="PRRESPONSE1" val="10"/>
  <p:tag name="ZEROBASED" val="False"/>
  <p:tag name="DELIMITERS" val="3.1"/>
  <p:tag name="TPFULLVERSION" val="4.2.4.101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34218</TotalTime>
  <Words>4653</Words>
  <Application>Microsoft Office PowerPoint</Application>
  <PresentationFormat>On-screen Show (4:3)</PresentationFormat>
  <Paragraphs>508</Paragraphs>
  <Slides>76</Slides>
  <Notes>76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76</vt:i4>
      </vt:variant>
    </vt:vector>
  </HeadingPairs>
  <TitlesOfParts>
    <vt:vector size="84" baseType="lpstr">
      <vt:lpstr>Arial</vt:lpstr>
      <vt:lpstr>Arial Black</vt:lpstr>
      <vt:lpstr>Calibri</vt:lpstr>
      <vt:lpstr>Georgia</vt:lpstr>
      <vt:lpstr>Times New Roman</vt:lpstr>
      <vt:lpstr>Trebuchet MS</vt:lpstr>
      <vt:lpstr>Wingdings 2</vt:lpstr>
      <vt:lpstr>Urban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Laboratorio: Potencia Vertical</dc:title>
  <dc:creator>Valued Acer Customer</dc:creator>
  <cp:lastModifiedBy>Edgar Lopategui Corsino</cp:lastModifiedBy>
  <cp:revision>3634</cp:revision>
  <cp:lastPrinted>2016-10-09T22:16:41Z</cp:lastPrinted>
  <dcterms:created xsi:type="dcterms:W3CDTF">2012-03-25T21:01:47Z</dcterms:created>
  <dcterms:modified xsi:type="dcterms:W3CDTF">2019-08-08T22:08:51Z</dcterms:modified>
</cp:coreProperties>
</file>