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13.xml" ContentType="application/vnd.openxmlformats-officedocument.presentationml.notesSlide+xml"/>
  <Override PartName="/ppt/tags/tag15.xml" ContentType="application/vnd.openxmlformats-officedocument.presentationml.tags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notesSlides/notesSlide15.xml" ContentType="application/vnd.openxmlformats-officedocument.presentationml.notesSlide+xml"/>
  <Override PartName="/ppt/tags/tag17.xml" ContentType="application/vnd.openxmlformats-officedocument.presentationml.tags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84" r:id="rId4"/>
    <p:sldId id="289" r:id="rId5"/>
    <p:sldId id="290" r:id="rId6"/>
    <p:sldId id="291" r:id="rId7"/>
    <p:sldId id="285" r:id="rId8"/>
    <p:sldId id="292" r:id="rId9"/>
    <p:sldId id="286" r:id="rId10"/>
    <p:sldId id="293" r:id="rId11"/>
    <p:sldId id="287" r:id="rId12"/>
    <p:sldId id="288" r:id="rId13"/>
    <p:sldId id="294" r:id="rId14"/>
    <p:sldId id="295" r:id="rId15"/>
    <p:sldId id="296" r:id="rId16"/>
    <p:sldId id="297" r:id="rId17"/>
  </p:sldIdLst>
  <p:sldSz cx="9144000" cy="6858000" type="screen4x3"/>
  <p:notesSz cx="7315200" cy="9601200"/>
  <p:custDataLst>
    <p:tags r:id="rId2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6600"/>
    <a:srgbClr val="FF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3" autoAdjust="0"/>
    <p:restoredTop sz="94652" autoAdjust="0"/>
  </p:normalViewPr>
  <p:slideViewPr>
    <p:cSldViewPr>
      <p:cViewPr varScale="1">
        <p:scale>
          <a:sx n="65" d="100"/>
          <a:sy n="65" d="100"/>
        </p:scale>
        <p:origin x="150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30B8DEB6-5FE1-1B0C-7ED0-E6F2FF29238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/>
            </a:lvl1pPr>
          </a:lstStyle>
          <a:p>
            <a:endParaRPr lang="es-PR" altLang="en-US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3B589D77-CE0A-184F-B227-E57E2ACBAC3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/>
            </a:lvl1pPr>
          </a:lstStyle>
          <a:p>
            <a:fld id="{627459E3-CABA-423C-B32C-FE8A447AAB6B}" type="datetimeFigureOut">
              <a:rPr lang="es-PR" altLang="en-US"/>
              <a:pPr/>
              <a:t>08/05/2023</a:t>
            </a:fld>
            <a:endParaRPr lang="es-PR" altLang="en-US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EE0928AA-4561-F6C3-0F97-6BFE072F481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/>
            </a:lvl1pPr>
          </a:lstStyle>
          <a:p>
            <a:endParaRPr lang="es-PR" altLang="en-US"/>
          </a:p>
        </p:txBody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DFA31E29-8906-FC0D-C1D6-66FB728408D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/>
            </a:lvl1pPr>
          </a:lstStyle>
          <a:p>
            <a:fld id="{1088AF57-6E41-4307-BDC2-ABC83B34C9D7}" type="slidenum">
              <a:rPr lang="es-PR" altLang="en-US"/>
              <a:pPr/>
              <a:t>‹#›</a:t>
            </a:fld>
            <a:endParaRPr lang="es-PR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7468574-424D-7EF3-F144-CB5A11442706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Calibri" panose="020F0502020204030204" pitchFamily="34" charset="0"/>
              </a:defRPr>
            </a:lvl1pPr>
          </a:lstStyle>
          <a:p>
            <a:endParaRPr lang="es-PR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ED2367-9346-8F92-DF88-5DB3649BC780}"/>
              </a:ext>
            </a:extLst>
          </p:cNvPr>
          <p:cNvSpPr>
            <a:spLocks noGrp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alibri" panose="020F0502020204030204" pitchFamily="34" charset="0"/>
              </a:defRPr>
            </a:lvl1pPr>
          </a:lstStyle>
          <a:p>
            <a:fld id="{D6D85FFD-1CDC-476A-BA85-46491A0B26E8}" type="datetimeFigureOut">
              <a:rPr lang="en-US" altLang="en-US"/>
              <a:pPr/>
              <a:t>8/5/2023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8DD6FC3-C1E3-2D3F-2E2D-35837278D7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4A4E8A4-E0E9-4665-0A5C-9031B814A4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73AAB9-CD57-CB59-293F-3BF57C17DED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Calibri" panose="020F0502020204030204" pitchFamily="34" charset="0"/>
              </a:defRPr>
            </a:lvl1pPr>
          </a:lstStyle>
          <a:p>
            <a:endParaRPr lang="es-P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DAD81E-0C7D-9490-A11B-F2BAA4317A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alibri" panose="020F0502020204030204" pitchFamily="34" charset="0"/>
              </a:defRPr>
            </a:lvl1pPr>
          </a:lstStyle>
          <a:p>
            <a:fld id="{4E2DC7FC-53C1-447E-B203-B6DDF444D93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C101BAB5-AC98-1173-4D9C-EE2EFF07126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1F2A4AC-4324-B483-03CC-543F538F3E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47852DC8-1565-0637-CF64-B1172E444F6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4EB529D2-8999-AD5D-FE7C-65E51726BE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D3CD16C8-E1D8-7362-112F-25E2B20BAF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7A08E855-4548-E400-EECF-2DB361FE54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D8376345-0EF7-B5C1-A0FE-F2A063800D1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9324059E-E67B-0365-9385-76D51F6D56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C8E470CB-4926-7388-4CE8-7B335D6D76E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3C93D46D-1118-6934-157D-000607B25F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473C901D-34AC-9C64-1855-008FC7A7E08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B43D08CA-507C-CAEA-B5B0-80BA31F152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207F2B19-F0CF-3F15-0F9B-258536FBFF6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329B0B00-BDFA-70D7-DB57-9F31937328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83A6D2A8-CA40-3670-C637-2175A114FF5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A425B37E-94A1-AAD1-F43A-9AC63E8F23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D325F7A2-AB8C-CC7F-E4D5-41FFBD59A3D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6BFDBA5-FE43-02F3-8C10-C59C20941B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1A897FAF-ACD4-8A76-FCB1-09EE85A45CE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B611F8DC-34F7-BDF3-5A82-4651CFC476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D7F7CAFB-E2FA-0E26-1073-354788BF6A9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58FD1DE6-0C51-180B-3147-12073F3B74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E803CD1B-90A2-BDED-41B1-FEF1D635B53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2B494C86-8233-1E99-8472-4398226810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2C3BA251-C0DE-F711-05F4-E2828DD973B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2CDF73CF-8A90-468C-7042-C088738F3D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F73224CB-C2B7-DEB1-545A-6472D66ABBA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61ECBA7E-4E0F-5ABA-DFC5-304EAC603C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1BC25D82-C06E-0FFA-EED7-C33B0EC00F5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95431E24-9FD7-7223-8E4A-A84E2098BB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57F2075D-A512-D4AE-37F5-D8F611C9F56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EBA147EB-0664-5DED-06B2-8FF9033746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778375"/>
            <a:ext cx="7772400" cy="555625"/>
          </a:xfrm>
        </p:spPr>
        <p:txBody>
          <a:bodyPr>
            <a:noAutofit/>
          </a:bodyPr>
          <a:lstStyle>
            <a:lvl1pPr>
              <a:defRPr sz="3200" b="1">
                <a:solidFill>
                  <a:srgbClr val="FFFFFF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5410200"/>
            <a:ext cx="6400800" cy="457200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C28C85-E9D6-6664-F2C2-903676CDC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28194-1165-4AD1-8FC1-5F51675B77E3}" type="datetimeFigureOut">
              <a:rPr lang="en-US"/>
              <a:pPr>
                <a:defRPr/>
              </a:pPr>
              <a:t>8/5/2023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957769-B813-37EC-AABF-8B7C250DD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BD2BF0-7F65-B697-268D-50FC95BAA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95FFF7-8B9F-4525-898C-5FBFC22F5D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645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B2EE12-730E-B1C4-5B59-E08C26CB3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94DCB-94BD-463F-B1FF-00A69AF7D882}" type="datetimeFigureOut">
              <a:rPr lang="en-US"/>
              <a:pPr>
                <a:defRPr/>
              </a:pPr>
              <a:t>8/5/2023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E07D5-BAB4-0E6A-B6E4-74A53A25A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F82864-AE77-51AC-C71F-71D6F4099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1A7857-F810-403C-A1D1-A33631F310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1019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D42162-20A6-43F2-30D9-274D0040C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0B48E-BC5C-439F-85F6-0AC922F7799D}" type="datetimeFigureOut">
              <a:rPr lang="en-US"/>
              <a:pPr>
                <a:defRPr/>
              </a:pPr>
              <a:t>8/5/2023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56CEF7-D5F2-30C1-7270-227DF18D6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443ED9-DBFC-D560-9723-630EA688D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6BDCD1-D408-4CE0-B13D-4663105236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4830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229600" cy="762000"/>
          </a:xfrm>
        </p:spPr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0637"/>
            <a:ext cx="8229600" cy="40687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B99E6E-A348-7736-290C-4BA14B5B0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FE0A7-6425-4EA7-855E-A0D06ADC3EE0}" type="datetimeFigureOut">
              <a:rPr lang="en-US"/>
              <a:pPr>
                <a:defRPr/>
              </a:pPr>
              <a:t>8/5/2023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7B47DE-7A18-187B-6A03-C03C81818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D14D3C-CBD4-9797-7096-DA578373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E6C94D-3568-4B4C-A711-A96C203493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7404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0D36B3-BFBF-6E86-B548-4DB3C035B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3FB89-084C-45A3-AF85-4CA73E741E58}" type="datetimeFigureOut">
              <a:rPr lang="en-US"/>
              <a:pPr>
                <a:defRPr/>
              </a:pPr>
              <a:t>8/5/2023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A081A-DCBE-F41C-C1BB-47EF732F1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499956-ABEE-F128-19B3-261CCCC5B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2F87E6-D8E1-4507-A53C-6E55E823F3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6507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C32E1CD-2252-3202-1AF8-2D71AD3BF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AE7A9-211C-4E32-8E37-9138CAA7D209}" type="datetimeFigureOut">
              <a:rPr lang="en-US"/>
              <a:pPr>
                <a:defRPr/>
              </a:pPr>
              <a:t>8/5/2023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A2411BE-1864-4425-A80D-62A6A4F8E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679DB6E-BCFB-D221-0803-58F735244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9CAF94-1768-479E-AECC-0549B60FF3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3282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4AD01AF-33EC-2803-CDFD-8BE93B9BA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96C6D-FC73-46D1-96D2-6E31746F09C8}" type="datetimeFigureOut">
              <a:rPr lang="en-US"/>
              <a:pPr>
                <a:defRPr/>
              </a:pPr>
              <a:t>8/5/2023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C64B873-07C5-70AC-5EB5-C4238D75E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241152F-D654-D677-1E4B-27949941A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D737A0-F027-4A40-A1CB-73FD3022B6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5992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1717C2F-836E-23C0-822B-1CA4A6E4A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4A973-EE54-46B2-BB00-B37622BC69C0}" type="datetimeFigureOut">
              <a:rPr lang="en-US"/>
              <a:pPr>
                <a:defRPr/>
              </a:pPr>
              <a:t>8/5/2023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FF0B194-1019-C8F8-E7FB-4699957C1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18B18FB-0B61-89E0-D3BA-B76395662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8C528-ECE0-402E-A590-4100A32363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945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BE58006-F1D5-734D-B762-DDA9918FD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09DF4-2F93-4777-80CC-356F26FED36D}" type="datetimeFigureOut">
              <a:rPr lang="en-US"/>
              <a:pPr>
                <a:defRPr/>
              </a:pPr>
              <a:t>8/5/2023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AD25FCA-B69F-C1AE-F01C-4C2ED14C2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600E7DE-35B8-ABDE-6B6E-E62025C3F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80AC9C-6C20-46E1-B253-34EF0D389A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263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5C903FD-1BED-2965-E14B-BBFF34797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8166C-2184-4231-9362-2C61D45FCFDF}" type="datetimeFigureOut">
              <a:rPr lang="en-US"/>
              <a:pPr>
                <a:defRPr/>
              </a:pPr>
              <a:t>8/5/2023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D133BD5-5287-1355-B253-39D8FCCDC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D17F069-56FE-4FD8-9073-223AF4B25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83C212-A506-4283-9A18-4D9CA4FF9B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9315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8F8D2BE-915C-7CF4-EEA6-736664477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5C628-6A88-40E6-92CE-7D131E19B9A6}" type="datetimeFigureOut">
              <a:rPr lang="en-US"/>
              <a:pPr>
                <a:defRPr/>
              </a:pPr>
              <a:t>8/5/2023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AAC2CC5-CF26-AA75-76D8-58C81CB80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13497F9-72F2-B184-5ED4-018A4B68F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3A28AD-A70A-4717-896D-0C8401A3D2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932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C44382B8-839A-5364-376A-AA9B8BD8C44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654F31A9-EED9-6D25-5433-819D76E8AC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46C8EB-08CB-7991-C58B-CCC20D2F11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8FFAA2D-86B3-42D6-84A9-D2FFFE8819CF}" type="datetimeFigureOut">
              <a:rPr lang="en-US"/>
              <a:pPr>
                <a:defRPr/>
              </a:pPr>
              <a:t>8/5/2023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3ED70A-4267-798F-9E7E-334960051F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5DE3F0-ABAD-D906-D6DA-B7294F92FB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E2A187E8-07AF-4E34-8B16-18712F33542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hyperlink" Target="http://creativecommons.org/licenses/by-nc-nd/3.0/pr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hyperlink" Target="http://www.saludmed.com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92AA248-6871-159D-D03D-01F3D7451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152400"/>
            <a:ext cx="8686800" cy="2895600"/>
          </a:xfrm>
        </p:spPr>
        <p:txBody>
          <a:bodyPr/>
          <a:lstStyle/>
          <a:p>
            <a:pPr eaLnBrk="1" hangingPunct="1">
              <a:defRPr/>
            </a:pPr>
            <a:r>
              <a:rPr lang="es-PR" sz="46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MODALIDAES</a:t>
            </a:r>
            <a:br>
              <a:rPr lang="es-PR" sz="46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</a:br>
            <a:r>
              <a:rPr lang="es-PR" sz="46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TERAPÉUTICAS</a:t>
            </a:r>
            <a:br>
              <a:rPr lang="es-PR" sz="46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</a:br>
            <a:r>
              <a:rPr lang="es-PR" sz="46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PARA EL</a:t>
            </a:r>
            <a:br>
              <a:rPr lang="es-PR" sz="46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</a:br>
            <a:r>
              <a:rPr lang="es-PR" sz="46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ATLETA LESIONADO:</a:t>
            </a: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D51ABFE1-07CF-B692-B831-DA0355563A2D}"/>
              </a:ext>
            </a:extLst>
          </p:cNvPr>
          <p:cNvSpPr txBox="1">
            <a:spLocks/>
          </p:cNvSpPr>
          <p:nvPr/>
        </p:nvSpPr>
        <p:spPr bwMode="auto">
          <a:xfrm>
            <a:off x="0" y="3200400"/>
            <a:ext cx="891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s-PR" sz="44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LESIONES</a:t>
            </a:r>
          </a:p>
          <a:p>
            <a:pPr algn="ctr">
              <a:defRPr/>
            </a:pPr>
            <a:r>
              <a:rPr lang="es-PR" sz="44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MUSCULOESQUELÉTICAS 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4AAA0E34-EF07-62C9-6CA6-576B409CD988}"/>
              </a:ext>
            </a:extLst>
          </p:cNvPr>
          <p:cNvSpPr>
            <a:spLocks/>
          </p:cNvSpPr>
          <p:nvPr/>
        </p:nvSpPr>
        <p:spPr bwMode="auto">
          <a:xfrm>
            <a:off x="1295400" y="4876800"/>
            <a:ext cx="6400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s-PR" altLang="en-US" sz="2400" b="1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Prof. Edgar Lopategui Corsino</a:t>
            </a:r>
          </a:p>
          <a:p>
            <a:pPr algn="ctr"/>
            <a:r>
              <a:rPr lang="es-PR" altLang="en-US" sz="2400" b="1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M.A., Fisiología del Ejercicio</a:t>
            </a:r>
            <a:endParaRPr lang="es-PR" altLang="en-US"/>
          </a:p>
        </p:txBody>
      </p:sp>
      <p:pic>
        <p:nvPicPr>
          <p:cNvPr id="3082" name="Picture 1">
            <a:extLst>
              <a:ext uri="{FF2B5EF4-FFF2-40B4-BE49-F238E27FC236}">
                <a16:creationId xmlns:a16="http://schemas.microsoft.com/office/drawing/2014/main" id="{5447B8D5-4CEE-36BD-2DEE-8C32E502948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23000"/>
            <a:ext cx="11176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3" name="TextBox 2">
            <a:extLst>
              <a:ext uri="{FF2B5EF4-FFF2-40B4-BE49-F238E27FC236}">
                <a16:creationId xmlns:a16="http://schemas.microsoft.com/office/drawing/2014/main" id="{A1C5C97A-23B4-2E05-956F-80D8BD453B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4800" y="6096000"/>
            <a:ext cx="72644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PR" altLang="en-US" sz="1200"/>
              <a:t>Saludmed 2012, por </a:t>
            </a:r>
            <a:r>
              <a:rPr lang="es-PR" altLang="en-US" sz="1200" b="1" i="1">
                <a:hlinkClick r:id="rId6"/>
              </a:rPr>
              <a:t>Edgar Lopategui Corsino</a:t>
            </a:r>
            <a:r>
              <a:rPr lang="es-PR" altLang="en-US" sz="1200"/>
              <a:t>, se encuentra bajo una licencia </a:t>
            </a:r>
            <a:r>
              <a:rPr lang="es-PR" altLang="en-US" sz="1200" i="1">
                <a:hlinkClick r:id="rId7"/>
              </a:rPr>
              <a:t>"Creative Commons"</a:t>
            </a:r>
            <a:r>
              <a:rPr lang="es-PR" altLang="en-US" sz="1200"/>
              <a:t>, </a:t>
            </a:r>
          </a:p>
          <a:p>
            <a:r>
              <a:rPr lang="es-PR" altLang="en-US" sz="1200"/>
              <a:t>de tipo: </a:t>
            </a:r>
            <a:r>
              <a:rPr lang="es-PR" altLang="en-US" sz="1200" b="1" i="1">
                <a:hlinkClick r:id="rId7"/>
              </a:rPr>
              <a:t>Reconocimiento-NoComercial-Sin Obras Derivadas 3.0.  Licencia de Puerto Rico</a:t>
            </a:r>
            <a:r>
              <a:rPr lang="es-PR" altLang="en-US" sz="1200"/>
              <a:t>.  </a:t>
            </a:r>
          </a:p>
          <a:p>
            <a:r>
              <a:rPr lang="es-PR" altLang="en-US" sz="1200"/>
              <a:t>Basado en las páginas publicadas para el sitio Web: </a:t>
            </a:r>
            <a:r>
              <a:rPr lang="es-PR" altLang="en-US" sz="1200" b="1" i="1">
                <a:hlinkClick r:id="rId6"/>
              </a:rPr>
              <a:t>www.saludmed.com</a:t>
            </a:r>
            <a:r>
              <a:rPr lang="es-PR" altLang="en-US" sz="1200"/>
              <a:t>.</a:t>
            </a:r>
            <a:endParaRPr lang="es-PR" altLang="en-US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Content Placeholder 2">
            <a:extLst>
              <a:ext uri="{FF2B5EF4-FFF2-40B4-BE49-F238E27FC236}">
                <a16:creationId xmlns:a16="http://schemas.microsoft.com/office/drawing/2014/main" id="{600D2D8F-C796-69DE-8F09-9C50899591E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81000" y="3048000"/>
            <a:ext cx="8229600" cy="3124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b="1" dirty="0"/>
              <a:t> </a:t>
            </a:r>
            <a:r>
              <a:rPr lang="es-PR" altLang="en-US" b="1" dirty="0"/>
              <a:t>Terapia de onda extracorpórea</a:t>
            </a:r>
          </a:p>
        </p:txBody>
      </p:sp>
      <p:sp>
        <p:nvSpPr>
          <p:cNvPr id="47107" name="Title 1">
            <a:extLst>
              <a:ext uri="{FF2B5EF4-FFF2-40B4-BE49-F238E27FC236}">
                <a16:creationId xmlns:a16="http://schemas.microsoft.com/office/drawing/2014/main" id="{AC084FF4-0C75-2B68-6207-8782DEB60DFD}"/>
              </a:ext>
            </a:extLst>
          </p:cNvPr>
          <p:cNvSpPr>
            <a:spLocks/>
          </p:cNvSpPr>
          <p:nvPr/>
        </p:nvSpPr>
        <p:spPr bwMode="auto">
          <a:xfrm>
            <a:off x="304800" y="1905000"/>
            <a:ext cx="8610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s-PR" altLang="en-US" sz="3700" b="1">
                <a:latin typeface="Calibri" panose="020F0502020204030204" pitchFamily="34" charset="0"/>
              </a:rPr>
              <a:t>MODALIDADES USADAS EN FISIOTERAPIA:</a:t>
            </a:r>
            <a:br>
              <a:rPr lang="es-PR" altLang="en-US" sz="3700" b="1">
                <a:latin typeface="Calibri" panose="020F0502020204030204" pitchFamily="34" charset="0"/>
              </a:rPr>
            </a:br>
            <a:r>
              <a:rPr lang="es-PR" altLang="en-US" sz="3500" b="1" i="1">
                <a:latin typeface="Tahoma" panose="020B0604030504040204" pitchFamily="34" charset="0"/>
              </a:rPr>
              <a:t>ENERGÍA SONORA</a:t>
            </a:r>
          </a:p>
        </p:txBody>
      </p:sp>
      <p:sp>
        <p:nvSpPr>
          <p:cNvPr id="5" name="Title 5">
            <a:extLst>
              <a:ext uri="{FF2B5EF4-FFF2-40B4-BE49-F238E27FC236}">
                <a16:creationId xmlns:a16="http://schemas.microsoft.com/office/drawing/2014/main" id="{01BD6F4F-AEAD-0772-5819-D43BFF1685C9}"/>
              </a:ext>
            </a:extLst>
          </p:cNvPr>
          <p:cNvSpPr txBox="1">
            <a:spLocks/>
          </p:cNvSpPr>
          <p:nvPr/>
        </p:nvSpPr>
        <p:spPr bwMode="auto">
          <a:xfrm>
            <a:off x="228600" y="381000"/>
            <a:ext cx="8534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s-PR" sz="29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MODALIDADES TERAPÉUTICAS</a:t>
            </a:r>
          </a:p>
          <a:p>
            <a:pPr algn="ctr">
              <a:defRPr/>
            </a:pPr>
            <a:r>
              <a:rPr lang="es-PR" sz="29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PARA LESIONES</a:t>
            </a:r>
          </a:p>
          <a:p>
            <a:pPr algn="ctr">
              <a:defRPr/>
            </a:pPr>
            <a:r>
              <a:rPr lang="es-PR" sz="29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MUSCULOESQUELÉTICAS</a:t>
            </a: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ontent Placeholder 2">
            <a:extLst>
              <a:ext uri="{FF2B5EF4-FFF2-40B4-BE49-F238E27FC236}">
                <a16:creationId xmlns:a16="http://schemas.microsoft.com/office/drawing/2014/main" id="{6BC79B2F-EE0E-DC3B-61B7-BEB4E491202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7200" y="3048000"/>
            <a:ext cx="8077200" cy="3124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b="1" dirty="0"/>
              <a:t> </a:t>
            </a:r>
            <a:r>
              <a:rPr lang="es-PR" altLang="en-US" b="1" dirty="0"/>
              <a:t>Diatermia de onda corta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s-PR" altLang="en-US" b="1" dirty="0"/>
              <a:t> Diatermia de microonda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s-PR" altLang="en-US" b="1" dirty="0"/>
              <a:t> Lámpara infrarroja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s-PR" altLang="en-US" b="1" dirty="0"/>
              <a:t> Terapia ultravioleta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s-PR" altLang="en-US" b="1" dirty="0"/>
              <a:t> Laser de baja potencia</a:t>
            </a:r>
          </a:p>
        </p:txBody>
      </p:sp>
      <p:sp>
        <p:nvSpPr>
          <p:cNvPr id="34819" name="Title 1">
            <a:extLst>
              <a:ext uri="{FF2B5EF4-FFF2-40B4-BE49-F238E27FC236}">
                <a16:creationId xmlns:a16="http://schemas.microsoft.com/office/drawing/2014/main" id="{2C40B30D-71C8-CA91-D61E-0E90E5A167D1}"/>
              </a:ext>
            </a:extLst>
          </p:cNvPr>
          <p:cNvSpPr>
            <a:spLocks/>
          </p:cNvSpPr>
          <p:nvPr/>
        </p:nvSpPr>
        <p:spPr bwMode="auto">
          <a:xfrm>
            <a:off x="304800" y="1905000"/>
            <a:ext cx="8610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s-PR" altLang="en-US" sz="3700" b="1">
                <a:latin typeface="Calibri" panose="020F0502020204030204" pitchFamily="34" charset="0"/>
              </a:rPr>
              <a:t>MODALIDADES USADAS EN FISIOTERAPIA:</a:t>
            </a:r>
            <a:br>
              <a:rPr lang="es-PR" altLang="en-US" sz="3700" b="1">
                <a:latin typeface="Calibri" panose="020F0502020204030204" pitchFamily="34" charset="0"/>
              </a:rPr>
            </a:br>
            <a:r>
              <a:rPr lang="es-PR" altLang="en-US" sz="3500" b="1" i="1">
                <a:latin typeface="Tahoma" panose="020B0604030504040204" pitchFamily="34" charset="0"/>
              </a:rPr>
              <a:t>ENERGÍA ELECTROMAGNÉTICA</a:t>
            </a:r>
          </a:p>
        </p:txBody>
      </p:sp>
      <p:sp>
        <p:nvSpPr>
          <p:cNvPr id="5" name="Title 5">
            <a:extLst>
              <a:ext uri="{FF2B5EF4-FFF2-40B4-BE49-F238E27FC236}">
                <a16:creationId xmlns:a16="http://schemas.microsoft.com/office/drawing/2014/main" id="{FCA8A6B2-15B0-C547-3190-4696DD128A5E}"/>
              </a:ext>
            </a:extLst>
          </p:cNvPr>
          <p:cNvSpPr txBox="1">
            <a:spLocks/>
          </p:cNvSpPr>
          <p:nvPr/>
        </p:nvSpPr>
        <p:spPr bwMode="auto">
          <a:xfrm>
            <a:off x="228600" y="381000"/>
            <a:ext cx="8534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s-PR" sz="29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MODALIDADES TERAPÉUTICAS</a:t>
            </a:r>
          </a:p>
          <a:p>
            <a:pPr algn="ctr">
              <a:defRPr/>
            </a:pPr>
            <a:r>
              <a:rPr lang="es-PR" sz="29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PARA LESIONES</a:t>
            </a:r>
          </a:p>
          <a:p>
            <a:pPr algn="ctr">
              <a:defRPr/>
            </a:pPr>
            <a:r>
              <a:rPr lang="es-PR" sz="29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MUSCULOESQUELÉTICAS</a:t>
            </a: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ontent Placeholder 2">
            <a:extLst>
              <a:ext uri="{FF2B5EF4-FFF2-40B4-BE49-F238E27FC236}">
                <a16:creationId xmlns:a16="http://schemas.microsoft.com/office/drawing/2014/main" id="{F0D563B8-D98B-6B83-1FBE-125E14C9C3F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81000" y="3048000"/>
            <a:ext cx="8229600" cy="3124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b="1" dirty="0"/>
              <a:t> </a:t>
            </a:r>
            <a:r>
              <a:rPr lang="es-PR" altLang="en-US" b="1" dirty="0"/>
              <a:t>Compresión intermitente: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s-PR" altLang="en-US" b="1" dirty="0"/>
              <a:t> Presiones inflables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s-PR" altLang="en-US" b="1" dirty="0"/>
              <a:t> Secuencias Encendido-Apagado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s-PR" altLang="en-US" b="1" dirty="0"/>
              <a:t> Tiempo Total de Tratamiento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s-PR" altLang="en-US" b="1" dirty="0"/>
              <a:t> Bombas de Compresión Secuenciales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s-PR" altLang="en-US" b="1" dirty="0"/>
              <a:t> Combinación de Frío y Compresión</a:t>
            </a:r>
          </a:p>
        </p:txBody>
      </p:sp>
      <p:sp>
        <p:nvSpPr>
          <p:cNvPr id="36867" name="Title 1">
            <a:extLst>
              <a:ext uri="{FF2B5EF4-FFF2-40B4-BE49-F238E27FC236}">
                <a16:creationId xmlns:a16="http://schemas.microsoft.com/office/drawing/2014/main" id="{439D451B-A621-1B72-DB04-1B43D92274CE}"/>
              </a:ext>
            </a:extLst>
          </p:cNvPr>
          <p:cNvSpPr>
            <a:spLocks/>
          </p:cNvSpPr>
          <p:nvPr/>
        </p:nvSpPr>
        <p:spPr bwMode="auto">
          <a:xfrm>
            <a:off x="304800" y="1905000"/>
            <a:ext cx="8610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s-PR" altLang="en-US" sz="3700" b="1">
                <a:latin typeface="Calibri" panose="020F0502020204030204" pitchFamily="34" charset="0"/>
              </a:rPr>
              <a:t>MODALIDADES USADAS EN FISIOTERAPIA:</a:t>
            </a:r>
            <a:br>
              <a:rPr lang="es-PR" altLang="en-US" sz="3700" b="1">
                <a:latin typeface="Calibri" panose="020F0502020204030204" pitchFamily="34" charset="0"/>
              </a:rPr>
            </a:br>
            <a:r>
              <a:rPr lang="es-PR" altLang="en-US" sz="3500" b="1" i="1">
                <a:latin typeface="Tahoma" panose="020B0604030504040204" pitchFamily="34" charset="0"/>
              </a:rPr>
              <a:t>ENERGÍA MECÁNICA</a:t>
            </a:r>
          </a:p>
        </p:txBody>
      </p:sp>
      <p:sp>
        <p:nvSpPr>
          <p:cNvPr id="5" name="Title 5">
            <a:extLst>
              <a:ext uri="{FF2B5EF4-FFF2-40B4-BE49-F238E27FC236}">
                <a16:creationId xmlns:a16="http://schemas.microsoft.com/office/drawing/2014/main" id="{C2EB275C-AEA3-0B4E-626F-1A8BD44C8282}"/>
              </a:ext>
            </a:extLst>
          </p:cNvPr>
          <p:cNvSpPr txBox="1">
            <a:spLocks/>
          </p:cNvSpPr>
          <p:nvPr/>
        </p:nvSpPr>
        <p:spPr bwMode="auto">
          <a:xfrm>
            <a:off x="228600" y="381000"/>
            <a:ext cx="8534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s-PR" sz="29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MODALIDADES TERAPÉUTICAS</a:t>
            </a:r>
          </a:p>
          <a:p>
            <a:pPr algn="ctr">
              <a:defRPr/>
            </a:pPr>
            <a:r>
              <a:rPr lang="es-PR" sz="29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PARA LESIONES</a:t>
            </a:r>
          </a:p>
          <a:p>
            <a:pPr algn="ctr">
              <a:defRPr/>
            </a:pPr>
            <a:r>
              <a:rPr lang="es-PR" sz="29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MUSCULOESQUELÉTICAS</a:t>
            </a:r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Content Placeholder 2">
            <a:extLst>
              <a:ext uri="{FF2B5EF4-FFF2-40B4-BE49-F238E27FC236}">
                <a16:creationId xmlns:a16="http://schemas.microsoft.com/office/drawing/2014/main" id="{4C3F2C75-98D4-587D-EFE8-F6311D5EAB5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81000" y="2971800"/>
            <a:ext cx="8382000" cy="35814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b="1" dirty="0"/>
              <a:t> </a:t>
            </a:r>
            <a:r>
              <a:rPr lang="es-PR" altLang="en-US" b="1" dirty="0"/>
              <a:t>Tracción Espinal: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s-PR" altLang="en-US" b="1" dirty="0"/>
              <a:t> Tracción lumbar posicional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s-PR" altLang="en-US" b="1" dirty="0"/>
              <a:t> Tracción de Inversión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s-PR" altLang="en-US" b="1" dirty="0"/>
              <a:t> Tracción lumbar manual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s-PR" altLang="en-US" b="1" dirty="0"/>
              <a:t> Tracción lumbar mecánica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s-PR" altLang="en-US" b="1" dirty="0"/>
              <a:t> Tracción manual cervical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s-PR" altLang="en-US" b="1" dirty="0"/>
              <a:t> Tracción mecánica cervical </a:t>
            </a:r>
          </a:p>
        </p:txBody>
      </p:sp>
      <p:sp>
        <p:nvSpPr>
          <p:cNvPr id="49155" name="Title 1">
            <a:extLst>
              <a:ext uri="{FF2B5EF4-FFF2-40B4-BE49-F238E27FC236}">
                <a16:creationId xmlns:a16="http://schemas.microsoft.com/office/drawing/2014/main" id="{7E89CE6D-3221-D94F-0D4F-6194B3B06BB3}"/>
              </a:ext>
            </a:extLst>
          </p:cNvPr>
          <p:cNvSpPr>
            <a:spLocks/>
          </p:cNvSpPr>
          <p:nvPr/>
        </p:nvSpPr>
        <p:spPr bwMode="auto">
          <a:xfrm>
            <a:off x="304800" y="1905000"/>
            <a:ext cx="8610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s-PR" altLang="en-US" sz="3700" b="1">
                <a:latin typeface="Calibri" panose="020F0502020204030204" pitchFamily="34" charset="0"/>
              </a:rPr>
              <a:t>MODALIDADES USADAS EN FISIOTERAPIA :</a:t>
            </a:r>
            <a:br>
              <a:rPr lang="es-PR" altLang="en-US" sz="3700" b="1">
                <a:latin typeface="Calibri" panose="020F0502020204030204" pitchFamily="34" charset="0"/>
              </a:rPr>
            </a:br>
            <a:r>
              <a:rPr lang="es-PR" altLang="en-US" sz="3500" b="1" i="1">
                <a:latin typeface="Tahoma" panose="020B0604030504040204" pitchFamily="34" charset="0"/>
              </a:rPr>
              <a:t>ENERGÍA MECÁNICA</a:t>
            </a:r>
          </a:p>
        </p:txBody>
      </p:sp>
      <p:sp>
        <p:nvSpPr>
          <p:cNvPr id="5" name="Title 5">
            <a:extLst>
              <a:ext uri="{FF2B5EF4-FFF2-40B4-BE49-F238E27FC236}">
                <a16:creationId xmlns:a16="http://schemas.microsoft.com/office/drawing/2014/main" id="{76B76079-39D3-CF3C-2DBD-8EC2D938AB2D}"/>
              </a:ext>
            </a:extLst>
          </p:cNvPr>
          <p:cNvSpPr txBox="1">
            <a:spLocks/>
          </p:cNvSpPr>
          <p:nvPr/>
        </p:nvSpPr>
        <p:spPr bwMode="auto">
          <a:xfrm>
            <a:off x="228600" y="381000"/>
            <a:ext cx="8534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s-PR" sz="29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MODALIDADES TERAPÉUTICAS</a:t>
            </a:r>
          </a:p>
          <a:p>
            <a:pPr algn="ctr">
              <a:defRPr/>
            </a:pPr>
            <a:r>
              <a:rPr lang="es-PR" sz="29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PARA LESIONES</a:t>
            </a:r>
          </a:p>
          <a:p>
            <a:pPr algn="ctr">
              <a:defRPr/>
            </a:pPr>
            <a:r>
              <a:rPr lang="es-PR" sz="29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MUSCULOESQUELÉTICAS</a:t>
            </a:r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Content Placeholder 2">
            <a:extLst>
              <a:ext uri="{FF2B5EF4-FFF2-40B4-BE49-F238E27FC236}">
                <a16:creationId xmlns:a16="http://schemas.microsoft.com/office/drawing/2014/main" id="{BA377DCB-FC91-425F-5CBC-F4A508EF806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81000" y="3048000"/>
            <a:ext cx="8229600" cy="3124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b="1" dirty="0"/>
              <a:t> </a:t>
            </a:r>
            <a:r>
              <a:rPr lang="es-PR" altLang="en-US" b="1" dirty="0"/>
              <a:t>Masaje Terapéutico Deportivo: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s-PR" altLang="en-US" b="1" dirty="0"/>
              <a:t> Masaje </a:t>
            </a:r>
            <a:r>
              <a:rPr lang="es-PR" altLang="en-US" b="1" dirty="0" err="1"/>
              <a:t>Hoffa</a:t>
            </a:r>
            <a:r>
              <a:rPr lang="es-PR" altLang="en-US" b="1" dirty="0"/>
              <a:t>:</a:t>
            </a:r>
          </a:p>
          <a:p>
            <a:pPr lvl="2" eaLnBrk="1" hangingPunct="1">
              <a:buFont typeface="Courier New" panose="02070309020205020404" pitchFamily="49" charset="0"/>
              <a:buChar char="o"/>
            </a:pPr>
            <a:r>
              <a:rPr lang="es-PR" altLang="en-US" b="1" dirty="0" err="1"/>
              <a:t>Effleurage</a:t>
            </a:r>
            <a:endParaRPr lang="es-PR" altLang="en-US" b="1" dirty="0"/>
          </a:p>
          <a:p>
            <a:pPr lvl="2" eaLnBrk="1" hangingPunct="1">
              <a:buFont typeface="Courier New" panose="02070309020205020404" pitchFamily="49" charset="0"/>
              <a:buChar char="o"/>
            </a:pPr>
            <a:r>
              <a:rPr lang="es-PR" altLang="en-US" b="1" dirty="0" err="1"/>
              <a:t>Petrissage</a:t>
            </a:r>
            <a:endParaRPr lang="es-PR" altLang="en-US" b="1" dirty="0"/>
          </a:p>
          <a:p>
            <a:pPr lvl="2" eaLnBrk="1" hangingPunct="1">
              <a:buFont typeface="Courier New" panose="02070309020205020404" pitchFamily="49" charset="0"/>
              <a:buChar char="o"/>
            </a:pPr>
            <a:r>
              <a:rPr lang="es-PR" altLang="en-US" b="1" dirty="0" err="1"/>
              <a:t>Tapotement</a:t>
            </a:r>
            <a:r>
              <a:rPr lang="es-PR" altLang="en-US" b="1" dirty="0"/>
              <a:t> o </a:t>
            </a:r>
            <a:r>
              <a:rPr lang="es-PR" altLang="en-US" b="1" dirty="0" err="1"/>
              <a:t>percussion</a:t>
            </a:r>
            <a:endParaRPr lang="es-PR" altLang="en-US" b="1" dirty="0"/>
          </a:p>
          <a:p>
            <a:pPr lvl="2" eaLnBrk="1" hangingPunct="1">
              <a:buFont typeface="Courier New" panose="02070309020205020404" pitchFamily="49" charset="0"/>
              <a:buChar char="o"/>
            </a:pPr>
            <a:r>
              <a:rPr lang="es-PR" altLang="en-US" b="1" dirty="0" err="1"/>
              <a:t>Vibration</a:t>
            </a:r>
            <a:endParaRPr lang="es-PR" altLang="en-US" b="1" dirty="0"/>
          </a:p>
        </p:txBody>
      </p:sp>
      <p:sp>
        <p:nvSpPr>
          <p:cNvPr id="51203" name="Title 1">
            <a:extLst>
              <a:ext uri="{FF2B5EF4-FFF2-40B4-BE49-F238E27FC236}">
                <a16:creationId xmlns:a16="http://schemas.microsoft.com/office/drawing/2014/main" id="{A60213B1-3AF4-F9B8-D97E-A23DDF23F9DB}"/>
              </a:ext>
            </a:extLst>
          </p:cNvPr>
          <p:cNvSpPr>
            <a:spLocks/>
          </p:cNvSpPr>
          <p:nvPr/>
        </p:nvSpPr>
        <p:spPr bwMode="auto">
          <a:xfrm>
            <a:off x="304800" y="1905000"/>
            <a:ext cx="8610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s-PR" altLang="en-US" sz="3700" b="1">
                <a:latin typeface="Calibri" panose="020F0502020204030204" pitchFamily="34" charset="0"/>
              </a:rPr>
              <a:t>MODALIDADES USADAS EN FISIOTERAPIA :</a:t>
            </a:r>
            <a:br>
              <a:rPr lang="es-PR" altLang="en-US" sz="3700" b="1">
                <a:latin typeface="Calibri" panose="020F0502020204030204" pitchFamily="34" charset="0"/>
              </a:rPr>
            </a:br>
            <a:r>
              <a:rPr lang="es-PR" altLang="en-US" sz="3500" b="1" i="1">
                <a:latin typeface="Tahoma" panose="020B0604030504040204" pitchFamily="34" charset="0"/>
              </a:rPr>
              <a:t>ENERGÍA MECÁNICA</a:t>
            </a:r>
          </a:p>
        </p:txBody>
      </p:sp>
      <p:sp>
        <p:nvSpPr>
          <p:cNvPr id="5" name="Title 5">
            <a:extLst>
              <a:ext uri="{FF2B5EF4-FFF2-40B4-BE49-F238E27FC236}">
                <a16:creationId xmlns:a16="http://schemas.microsoft.com/office/drawing/2014/main" id="{03696185-7914-EDEE-D095-2BE15616FC75}"/>
              </a:ext>
            </a:extLst>
          </p:cNvPr>
          <p:cNvSpPr txBox="1">
            <a:spLocks/>
          </p:cNvSpPr>
          <p:nvPr/>
        </p:nvSpPr>
        <p:spPr bwMode="auto">
          <a:xfrm>
            <a:off x="228600" y="381000"/>
            <a:ext cx="8534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s-PR" sz="29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MODALIDADES TERAPÉUTICAS</a:t>
            </a:r>
          </a:p>
          <a:p>
            <a:pPr algn="ctr">
              <a:defRPr/>
            </a:pPr>
            <a:r>
              <a:rPr lang="es-PR" sz="29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PARA LESIONES</a:t>
            </a:r>
          </a:p>
          <a:p>
            <a:pPr algn="ctr">
              <a:defRPr/>
            </a:pPr>
            <a:r>
              <a:rPr lang="es-PR" sz="29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MUSCULOESQUELÉTICAS</a:t>
            </a:r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Content Placeholder 2">
            <a:extLst>
              <a:ext uri="{FF2B5EF4-FFF2-40B4-BE49-F238E27FC236}">
                <a16:creationId xmlns:a16="http://schemas.microsoft.com/office/drawing/2014/main" id="{C815FC05-73E8-653F-3D37-806C573F07E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81000" y="3048000"/>
            <a:ext cx="8305800" cy="3429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b="1" dirty="0"/>
              <a:t> </a:t>
            </a:r>
            <a:r>
              <a:rPr lang="es-PR" altLang="en-US" b="1" dirty="0"/>
              <a:t>Masaje Terapéutico Deportivo: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s-PR" altLang="en-US" b="1" dirty="0"/>
              <a:t> Masaje de fricción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s-PR" altLang="en-US" b="1" dirty="0"/>
              <a:t> Masaje de fricción transversa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s-PR" altLang="en-US" b="1" dirty="0"/>
              <a:t> Masaje de tejido conectivo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s-PR" altLang="en-US" b="1" dirty="0"/>
              <a:t> Masaje de puntos estimulantes (</a:t>
            </a:r>
            <a:r>
              <a:rPr lang="es-PR" altLang="en-US" b="1" dirty="0" err="1"/>
              <a:t>trigger</a:t>
            </a:r>
            <a:r>
              <a:rPr lang="es-PR" altLang="en-US" b="1" dirty="0"/>
              <a:t>):</a:t>
            </a:r>
          </a:p>
          <a:p>
            <a:pPr lvl="2" eaLnBrk="1" hangingPunct="1">
              <a:buFont typeface="Courier New" panose="02070309020205020404" pitchFamily="49" charset="0"/>
              <a:buChar char="o"/>
            </a:pPr>
            <a:r>
              <a:rPr lang="es-PR" altLang="en-US" b="1" dirty="0"/>
              <a:t>Puntos estimulantes </a:t>
            </a:r>
            <a:r>
              <a:rPr lang="es-PR" altLang="en-US" b="1" dirty="0" err="1"/>
              <a:t>miofaciales</a:t>
            </a:r>
            <a:endParaRPr lang="es-PR" altLang="en-US" b="1" dirty="0"/>
          </a:p>
          <a:p>
            <a:pPr lvl="2" eaLnBrk="1" hangingPunct="1">
              <a:buFont typeface="Courier New" panose="02070309020205020404" pitchFamily="49" charset="0"/>
              <a:buChar char="o"/>
            </a:pPr>
            <a:r>
              <a:rPr lang="es-PR" altLang="en-US" b="1" dirty="0"/>
              <a:t>Técnicas de puntos estimulantes </a:t>
            </a:r>
          </a:p>
        </p:txBody>
      </p:sp>
      <p:sp>
        <p:nvSpPr>
          <p:cNvPr id="53251" name="Title 1">
            <a:extLst>
              <a:ext uri="{FF2B5EF4-FFF2-40B4-BE49-F238E27FC236}">
                <a16:creationId xmlns:a16="http://schemas.microsoft.com/office/drawing/2014/main" id="{762D557A-6A8C-F607-1305-CBD9EF5F3C04}"/>
              </a:ext>
            </a:extLst>
          </p:cNvPr>
          <p:cNvSpPr>
            <a:spLocks/>
          </p:cNvSpPr>
          <p:nvPr/>
        </p:nvSpPr>
        <p:spPr bwMode="auto">
          <a:xfrm>
            <a:off x="304800" y="1905000"/>
            <a:ext cx="8610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s-PR" altLang="en-US" sz="3700" b="1">
                <a:latin typeface="Calibri" panose="020F0502020204030204" pitchFamily="34" charset="0"/>
              </a:rPr>
              <a:t>MODALIDADES USADAS EN FISIOTERAPIA :</a:t>
            </a:r>
            <a:br>
              <a:rPr lang="es-PR" altLang="en-US" sz="3700" b="1">
                <a:latin typeface="Calibri" panose="020F0502020204030204" pitchFamily="34" charset="0"/>
              </a:rPr>
            </a:br>
            <a:r>
              <a:rPr lang="es-PR" altLang="en-US" sz="3500" b="1" i="1">
                <a:latin typeface="Tahoma" panose="020B0604030504040204" pitchFamily="34" charset="0"/>
              </a:rPr>
              <a:t>ENERGÍA MECÁNICA</a:t>
            </a:r>
          </a:p>
        </p:txBody>
      </p:sp>
      <p:sp>
        <p:nvSpPr>
          <p:cNvPr id="5" name="Title 5">
            <a:extLst>
              <a:ext uri="{FF2B5EF4-FFF2-40B4-BE49-F238E27FC236}">
                <a16:creationId xmlns:a16="http://schemas.microsoft.com/office/drawing/2014/main" id="{ED669B91-EF92-68D1-19FE-DEFB3FF30DC8}"/>
              </a:ext>
            </a:extLst>
          </p:cNvPr>
          <p:cNvSpPr txBox="1">
            <a:spLocks/>
          </p:cNvSpPr>
          <p:nvPr/>
        </p:nvSpPr>
        <p:spPr bwMode="auto">
          <a:xfrm>
            <a:off x="228600" y="381000"/>
            <a:ext cx="8534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s-PR" sz="29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MODALIDADES TERAPÉUTICAS</a:t>
            </a:r>
          </a:p>
          <a:p>
            <a:pPr algn="ctr">
              <a:defRPr/>
            </a:pPr>
            <a:r>
              <a:rPr lang="es-PR" sz="29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PARA LESIONES</a:t>
            </a:r>
          </a:p>
          <a:p>
            <a:pPr algn="ctr">
              <a:defRPr/>
            </a:pPr>
            <a:r>
              <a:rPr lang="es-PR" sz="29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MUSCULOESQUELÉTICAS</a:t>
            </a:r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Content Placeholder 2">
            <a:extLst>
              <a:ext uri="{FF2B5EF4-FFF2-40B4-BE49-F238E27FC236}">
                <a16:creationId xmlns:a16="http://schemas.microsoft.com/office/drawing/2014/main" id="{E709190A-7F5C-ED72-318E-92110750821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81000" y="2819400"/>
            <a:ext cx="8229600" cy="3810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b="1" dirty="0"/>
              <a:t> </a:t>
            </a:r>
            <a:r>
              <a:rPr lang="es-PR" altLang="en-US" b="1" dirty="0"/>
              <a:t>Masaje Terapéutico Deportivo: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s-PR" altLang="en-US" b="1" dirty="0"/>
              <a:t> Tensión-Contra-tensión (</a:t>
            </a:r>
            <a:r>
              <a:rPr lang="es-PR" altLang="en-US" b="1" dirty="0" err="1"/>
              <a:t>Strain-Caunterstrin</a:t>
            </a:r>
            <a:r>
              <a:rPr lang="es-PR" altLang="en-US" b="1" dirty="0"/>
              <a:t>)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s-PR" altLang="en-US" b="1" dirty="0"/>
              <a:t> Terapia de liberación posicional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s-PR" altLang="en-US" b="1" dirty="0"/>
              <a:t> Terapia de liberación activa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s-PR" altLang="en-US" b="1" dirty="0"/>
              <a:t> Liberación </a:t>
            </a:r>
            <a:r>
              <a:rPr lang="es-PR" altLang="en-US" b="1" dirty="0" err="1"/>
              <a:t>miofacial</a:t>
            </a:r>
            <a:endParaRPr lang="es-PR" altLang="en-US" b="1" dirty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s-PR" altLang="en-US" b="1" dirty="0"/>
              <a:t> Técnica de </a:t>
            </a:r>
            <a:r>
              <a:rPr lang="es-PR" altLang="en-US" b="1" dirty="0" err="1"/>
              <a:t>Graston</a:t>
            </a:r>
            <a:endParaRPr lang="es-PR" altLang="en-US" b="1" dirty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s-PR" altLang="en-US" b="1" dirty="0"/>
              <a:t> </a:t>
            </a:r>
            <a:r>
              <a:rPr lang="es-PR" altLang="en-US" b="1" dirty="0" err="1"/>
              <a:t>Rolfing</a:t>
            </a:r>
            <a:endParaRPr lang="es-PR" altLang="en-US" b="1" dirty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s-PR" altLang="en-US" b="1" dirty="0"/>
              <a:t> </a:t>
            </a:r>
            <a:r>
              <a:rPr lang="es-PR" altLang="en-US" b="1" dirty="0" err="1"/>
              <a:t>Trager</a:t>
            </a:r>
            <a:endParaRPr lang="es-PR" altLang="en-US" b="1" dirty="0"/>
          </a:p>
        </p:txBody>
      </p:sp>
      <p:sp>
        <p:nvSpPr>
          <p:cNvPr id="55299" name="Title 1">
            <a:extLst>
              <a:ext uri="{FF2B5EF4-FFF2-40B4-BE49-F238E27FC236}">
                <a16:creationId xmlns:a16="http://schemas.microsoft.com/office/drawing/2014/main" id="{2E22C5CC-AABE-08D6-F47A-DD0FEFB30BF4}"/>
              </a:ext>
            </a:extLst>
          </p:cNvPr>
          <p:cNvSpPr>
            <a:spLocks/>
          </p:cNvSpPr>
          <p:nvPr/>
        </p:nvSpPr>
        <p:spPr bwMode="auto">
          <a:xfrm>
            <a:off x="304800" y="1752600"/>
            <a:ext cx="8610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s-PR" altLang="en-US" sz="3700" b="1">
                <a:latin typeface="Calibri" panose="020F0502020204030204" pitchFamily="34" charset="0"/>
              </a:rPr>
              <a:t>MODALIDADES USADAS EN FISIOTERAPIA :</a:t>
            </a:r>
            <a:br>
              <a:rPr lang="es-PR" altLang="en-US" sz="3700" b="1">
                <a:latin typeface="Calibri" panose="020F0502020204030204" pitchFamily="34" charset="0"/>
              </a:rPr>
            </a:br>
            <a:r>
              <a:rPr lang="es-PR" altLang="en-US" sz="3500" b="1" i="1">
                <a:latin typeface="Tahoma" panose="020B0604030504040204" pitchFamily="34" charset="0"/>
              </a:rPr>
              <a:t>ENERGÍA MECÁNICA</a:t>
            </a:r>
          </a:p>
        </p:txBody>
      </p:sp>
      <p:sp>
        <p:nvSpPr>
          <p:cNvPr id="5" name="Title 5">
            <a:extLst>
              <a:ext uri="{FF2B5EF4-FFF2-40B4-BE49-F238E27FC236}">
                <a16:creationId xmlns:a16="http://schemas.microsoft.com/office/drawing/2014/main" id="{E8723923-29A1-7B0E-9DFF-B83B589E522D}"/>
              </a:ext>
            </a:extLst>
          </p:cNvPr>
          <p:cNvSpPr txBox="1">
            <a:spLocks/>
          </p:cNvSpPr>
          <p:nvPr/>
        </p:nvSpPr>
        <p:spPr bwMode="auto">
          <a:xfrm>
            <a:off x="228600" y="304800"/>
            <a:ext cx="8534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s-PR" sz="29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MODALIDADES TERAPÉUTICAS</a:t>
            </a:r>
          </a:p>
          <a:p>
            <a:pPr algn="ctr">
              <a:defRPr/>
            </a:pPr>
            <a:r>
              <a:rPr lang="es-PR" sz="29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PARA LESIONES</a:t>
            </a:r>
          </a:p>
          <a:p>
            <a:pPr algn="ctr">
              <a:defRPr/>
            </a:pPr>
            <a:r>
              <a:rPr lang="es-PR" sz="29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MUSCULOESQUELÉTICAS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FC39A352-5776-6B06-F8BF-49BE0D9D6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752600"/>
            <a:ext cx="8305800" cy="685800"/>
          </a:xfrm>
        </p:spPr>
        <p:txBody>
          <a:bodyPr/>
          <a:lstStyle/>
          <a:p>
            <a:pPr eaLnBrk="1" hangingPunct="1"/>
            <a:r>
              <a:rPr lang="es-PR" altLang="en-US" sz="3700" b="1">
                <a:latin typeface="Calibri" panose="020F0502020204030204" pitchFamily="34" charset="0"/>
              </a:rPr>
              <a:t>MODALIDADES USADAS EN FISIOTERAPIA</a:t>
            </a: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6B771DD2-DF58-480A-3980-AB2729562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2667000"/>
            <a:ext cx="8229600" cy="38862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s-PR" altLang="en-US" sz="3200" b="1" dirty="0"/>
              <a:t> Energía Térmica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s-PR" altLang="en-US" sz="3200" b="1" dirty="0"/>
              <a:t> Energía Eléctrica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s-PR" altLang="en-US" sz="3200" b="1" dirty="0"/>
              <a:t> Energía Sonora 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s-PR" altLang="en-US" sz="3200" b="1" dirty="0"/>
              <a:t> Energía Electromagnética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s-PR" altLang="en-US" sz="3200" b="1" dirty="0"/>
              <a:t> Energía Mecánica</a:t>
            </a:r>
            <a:endParaRPr lang="es-PR" altLang="en-US" sz="3200" dirty="0"/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5C1E8351-473A-66C7-26A6-850AD6E5BDEE}"/>
              </a:ext>
            </a:extLst>
          </p:cNvPr>
          <p:cNvSpPr txBox="1">
            <a:spLocks/>
          </p:cNvSpPr>
          <p:nvPr/>
        </p:nvSpPr>
        <p:spPr bwMode="auto">
          <a:xfrm>
            <a:off x="228600" y="381000"/>
            <a:ext cx="8534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s-PR" sz="29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MODALIDADES TERAPÉUTICAS</a:t>
            </a:r>
          </a:p>
          <a:p>
            <a:pPr algn="ctr">
              <a:defRPr/>
            </a:pPr>
            <a:r>
              <a:rPr lang="es-PR" sz="29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PARA LESIONES</a:t>
            </a:r>
          </a:p>
          <a:p>
            <a:pPr algn="ctr">
              <a:defRPr/>
            </a:pPr>
            <a:r>
              <a:rPr lang="es-PR" sz="29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MUSCULOESQUELÉTICAS</a:t>
            </a: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>
            <a:extLst>
              <a:ext uri="{FF2B5EF4-FFF2-40B4-BE49-F238E27FC236}">
                <a16:creationId xmlns:a16="http://schemas.microsoft.com/office/drawing/2014/main" id="{BBDD8EB8-F571-0396-C1BA-D07E8A7AF19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81000" y="2971800"/>
            <a:ext cx="8382000" cy="35814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b="1" dirty="0"/>
              <a:t> </a:t>
            </a:r>
            <a:r>
              <a:rPr lang="es-PR" altLang="en-US" b="1" dirty="0"/>
              <a:t>Crioterapia – </a:t>
            </a:r>
            <a:r>
              <a:rPr lang="es-PR" altLang="en-US" b="1" i="1" dirty="0"/>
              <a:t>Aplicación de Frío</a:t>
            </a:r>
            <a:r>
              <a:rPr lang="es-PR" altLang="en-US" b="1" dirty="0"/>
              <a:t>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s-PR" altLang="en-US" b="1" dirty="0"/>
              <a:t> Masaje con hielo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s-PR" altLang="en-US" b="1" dirty="0"/>
              <a:t> </a:t>
            </a:r>
            <a:r>
              <a:rPr lang="es-PR" altLang="en-US" b="1" dirty="0" err="1"/>
              <a:t>Enpaques</a:t>
            </a:r>
            <a:r>
              <a:rPr lang="es-PR" altLang="en-US" b="1" dirty="0"/>
              <a:t> </a:t>
            </a:r>
            <a:r>
              <a:rPr lang="es-PR" altLang="en-US" b="1" dirty="0" err="1"/>
              <a:t>Hidrocolatores</a:t>
            </a:r>
            <a:r>
              <a:rPr lang="es-PR" altLang="en-US" b="1" dirty="0"/>
              <a:t> Fríos, comerciales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s-PR" altLang="en-US" b="1" dirty="0"/>
              <a:t> Bolsas de hielo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s-PR" altLang="en-US" b="1" dirty="0"/>
              <a:t> Baño de torbellino (</a:t>
            </a:r>
            <a:r>
              <a:rPr lang="es-PR" altLang="en-US" b="1" dirty="0" err="1"/>
              <a:t>whirlpool</a:t>
            </a:r>
            <a:r>
              <a:rPr lang="es-PR" altLang="en-US" b="1" dirty="0"/>
              <a:t>) frío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s-PR" altLang="en-US" b="1" dirty="0"/>
              <a:t> Rociador frío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s-PR" altLang="en-US" b="1" dirty="0"/>
              <a:t> Unidades de compresión frías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s-PR" altLang="en-US" b="1" dirty="0"/>
              <a:t> Inmersión en hielo </a:t>
            </a:r>
          </a:p>
        </p:txBody>
      </p:sp>
      <p:sp>
        <p:nvSpPr>
          <p:cNvPr id="5123" name="Title 1">
            <a:extLst>
              <a:ext uri="{FF2B5EF4-FFF2-40B4-BE49-F238E27FC236}">
                <a16:creationId xmlns:a16="http://schemas.microsoft.com/office/drawing/2014/main" id="{85DC69CE-039A-6E82-E221-380BAFE9719A}"/>
              </a:ext>
            </a:extLst>
          </p:cNvPr>
          <p:cNvSpPr>
            <a:spLocks/>
          </p:cNvSpPr>
          <p:nvPr/>
        </p:nvSpPr>
        <p:spPr bwMode="auto">
          <a:xfrm>
            <a:off x="304800" y="1905000"/>
            <a:ext cx="8610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s-PR" altLang="en-US" sz="3700" b="1">
                <a:latin typeface="Calibri" panose="020F0502020204030204" pitchFamily="34" charset="0"/>
              </a:rPr>
              <a:t>MODALIDADES USADAS EN FISIOTERAPIA:</a:t>
            </a:r>
            <a:br>
              <a:rPr lang="es-PR" altLang="en-US" sz="3700" b="1">
                <a:latin typeface="Calibri" panose="020F0502020204030204" pitchFamily="34" charset="0"/>
              </a:rPr>
            </a:br>
            <a:r>
              <a:rPr lang="es-PR" altLang="en-US" sz="3500" b="1" i="1">
                <a:latin typeface="Tahoma" panose="020B0604030504040204" pitchFamily="34" charset="0"/>
              </a:rPr>
              <a:t>ENERGÍA TÉRMICA</a:t>
            </a:r>
          </a:p>
        </p:txBody>
      </p:sp>
      <p:sp>
        <p:nvSpPr>
          <p:cNvPr id="5" name="Title 5">
            <a:extLst>
              <a:ext uri="{FF2B5EF4-FFF2-40B4-BE49-F238E27FC236}">
                <a16:creationId xmlns:a16="http://schemas.microsoft.com/office/drawing/2014/main" id="{431185E6-1766-03AA-F9DD-1BE07CC767B8}"/>
              </a:ext>
            </a:extLst>
          </p:cNvPr>
          <p:cNvSpPr txBox="1">
            <a:spLocks/>
          </p:cNvSpPr>
          <p:nvPr/>
        </p:nvSpPr>
        <p:spPr bwMode="auto">
          <a:xfrm>
            <a:off x="228600" y="381000"/>
            <a:ext cx="8534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s-PR" sz="29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MODALIDADES TERAPÉUTICAS</a:t>
            </a:r>
          </a:p>
          <a:p>
            <a:pPr algn="ctr">
              <a:defRPr/>
            </a:pPr>
            <a:r>
              <a:rPr lang="es-PR" sz="29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PARA LESIONES</a:t>
            </a:r>
          </a:p>
          <a:p>
            <a:pPr algn="ctr">
              <a:defRPr/>
            </a:pPr>
            <a:r>
              <a:rPr lang="es-PR" sz="29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MUSCULOESQUELÉTICAS</a:t>
            </a: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2">
            <a:extLst>
              <a:ext uri="{FF2B5EF4-FFF2-40B4-BE49-F238E27FC236}">
                <a16:creationId xmlns:a16="http://schemas.microsoft.com/office/drawing/2014/main" id="{7CDCB084-B1A8-6181-D865-2DC0E3E74C6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81000" y="3048000"/>
            <a:ext cx="8229600" cy="3124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b="1" dirty="0"/>
              <a:t> </a:t>
            </a:r>
            <a:r>
              <a:rPr lang="es-PR" altLang="en-US" b="1" dirty="0" err="1"/>
              <a:t>Criocinética</a:t>
            </a:r>
            <a:r>
              <a:rPr lang="es-PR" altLang="en-US" b="1" dirty="0"/>
              <a:t> – </a:t>
            </a:r>
            <a:r>
              <a:rPr lang="es-PR" altLang="en-US" b="1" i="1" dirty="0"/>
              <a:t>Frío y Ejercicio</a:t>
            </a:r>
            <a:r>
              <a:rPr lang="es-PR" altLang="en-US" b="1" dirty="0"/>
              <a:t>:</a:t>
            </a:r>
          </a:p>
        </p:txBody>
      </p:sp>
      <p:sp>
        <p:nvSpPr>
          <p:cNvPr id="38915" name="Title 1">
            <a:extLst>
              <a:ext uri="{FF2B5EF4-FFF2-40B4-BE49-F238E27FC236}">
                <a16:creationId xmlns:a16="http://schemas.microsoft.com/office/drawing/2014/main" id="{F9145793-393F-5CE0-D25A-4807745D2EE6}"/>
              </a:ext>
            </a:extLst>
          </p:cNvPr>
          <p:cNvSpPr>
            <a:spLocks/>
          </p:cNvSpPr>
          <p:nvPr/>
        </p:nvSpPr>
        <p:spPr bwMode="auto">
          <a:xfrm>
            <a:off x="304800" y="1905000"/>
            <a:ext cx="8610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s-PR" altLang="en-US" sz="3700" b="1">
                <a:latin typeface="Calibri" panose="020F0502020204030204" pitchFamily="34" charset="0"/>
              </a:rPr>
              <a:t>MODALIDADES USADAS EN FISIOTERAPIA:</a:t>
            </a:r>
            <a:br>
              <a:rPr lang="es-PR" altLang="en-US" sz="3700" b="1">
                <a:latin typeface="Calibri" panose="020F0502020204030204" pitchFamily="34" charset="0"/>
              </a:rPr>
            </a:br>
            <a:r>
              <a:rPr lang="es-PR" altLang="en-US" sz="3500" b="1" i="1">
                <a:latin typeface="Tahoma" panose="020B0604030504040204" pitchFamily="34" charset="0"/>
              </a:rPr>
              <a:t>ENERGÍA TÉRMICA</a:t>
            </a:r>
          </a:p>
        </p:txBody>
      </p:sp>
      <p:sp>
        <p:nvSpPr>
          <p:cNvPr id="5" name="Title 5">
            <a:extLst>
              <a:ext uri="{FF2B5EF4-FFF2-40B4-BE49-F238E27FC236}">
                <a16:creationId xmlns:a16="http://schemas.microsoft.com/office/drawing/2014/main" id="{F2BD3180-AA95-A291-D4E3-E4BD52F698FF}"/>
              </a:ext>
            </a:extLst>
          </p:cNvPr>
          <p:cNvSpPr txBox="1">
            <a:spLocks/>
          </p:cNvSpPr>
          <p:nvPr/>
        </p:nvSpPr>
        <p:spPr bwMode="auto">
          <a:xfrm>
            <a:off x="228600" y="381000"/>
            <a:ext cx="8534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s-PR" sz="29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MODALIDADES TERAPÉUTICAS</a:t>
            </a:r>
          </a:p>
          <a:p>
            <a:pPr algn="ctr">
              <a:defRPr/>
            </a:pPr>
            <a:r>
              <a:rPr lang="es-PR" sz="29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PARA LESIONES</a:t>
            </a:r>
          </a:p>
          <a:p>
            <a:pPr algn="ctr">
              <a:defRPr/>
            </a:pPr>
            <a:r>
              <a:rPr lang="es-PR" sz="29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MUSCULOESQUELÉTICAS</a:t>
            </a: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Content Placeholder 2">
            <a:extLst>
              <a:ext uri="{FF2B5EF4-FFF2-40B4-BE49-F238E27FC236}">
                <a16:creationId xmlns:a16="http://schemas.microsoft.com/office/drawing/2014/main" id="{55886372-880A-9891-20D9-86FF7E844BF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81000" y="2362200"/>
            <a:ext cx="8382000" cy="4267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b="1" dirty="0"/>
              <a:t> </a:t>
            </a:r>
            <a:r>
              <a:rPr lang="es-PR" altLang="en-US" b="1" dirty="0"/>
              <a:t>Termoterapia – </a:t>
            </a:r>
            <a:r>
              <a:rPr lang="es-PR" altLang="en-US" b="1" i="1" dirty="0"/>
              <a:t>Calor Superficial</a:t>
            </a:r>
            <a:r>
              <a:rPr lang="es-PR" altLang="en-US" b="1" dirty="0"/>
              <a:t>:</a:t>
            </a:r>
            <a:endParaRPr lang="es-PR" altLang="en-US" sz="2400" b="1" dirty="0"/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s-PR" altLang="en-US" sz="2400" b="1" dirty="0"/>
              <a:t> Baños de torbellino (</a:t>
            </a:r>
            <a:r>
              <a:rPr lang="es-PR" altLang="en-US" sz="2400" b="1" dirty="0" err="1"/>
              <a:t>whirlpool</a:t>
            </a:r>
            <a:r>
              <a:rPr lang="es-PR" altLang="en-US" sz="2400" b="1" dirty="0"/>
              <a:t>) tibios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s-PR" altLang="en-US" sz="2400" b="1" dirty="0"/>
              <a:t> </a:t>
            </a:r>
            <a:r>
              <a:rPr lang="es-PR" altLang="en-US" sz="2400" b="1" dirty="0" err="1"/>
              <a:t>Enpaques</a:t>
            </a:r>
            <a:r>
              <a:rPr lang="es-PR" altLang="en-US" sz="2400" b="1" dirty="0"/>
              <a:t> </a:t>
            </a:r>
            <a:r>
              <a:rPr lang="es-PR" altLang="en-US" sz="2400" b="1" dirty="0" err="1"/>
              <a:t>Hidrocolatores</a:t>
            </a:r>
            <a:r>
              <a:rPr lang="es-PR" altLang="en-US" sz="2400" b="1" dirty="0"/>
              <a:t> tibios, comerciales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s-PR" altLang="en-US" sz="2400" b="1" dirty="0"/>
              <a:t> Toallas tibias, </a:t>
            </a:r>
            <a:r>
              <a:rPr lang="es-PR" altLang="en-US" sz="2400" b="1" dirty="0" err="1"/>
              <a:t>imersas</a:t>
            </a:r>
            <a:r>
              <a:rPr lang="es-PR" altLang="en-US" sz="2400" b="1" dirty="0"/>
              <a:t> previamente en agua caliente.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s-PR" altLang="en-US" sz="2400" b="1" dirty="0"/>
              <a:t> Envolturas calientes provenientes de una fuente</a:t>
            </a:r>
          </a:p>
          <a:p>
            <a:pPr marL="457200" lvl="1" indent="0" eaLnBrk="1" hangingPunct="1">
              <a:lnSpc>
                <a:spcPct val="50000"/>
              </a:lnSpc>
              <a:buNone/>
            </a:pPr>
            <a:r>
              <a:rPr lang="es-PR" altLang="en-US" sz="2400" b="1" dirty="0"/>
              <a:t>     eléctrica (</a:t>
            </a:r>
            <a:r>
              <a:rPr lang="es-PR" altLang="en-US" sz="2400" b="1" dirty="0" err="1"/>
              <a:t>heating</a:t>
            </a:r>
            <a:r>
              <a:rPr lang="es-PR" altLang="en-US" sz="2400" b="1" dirty="0"/>
              <a:t> </a:t>
            </a:r>
            <a:r>
              <a:rPr lang="es-PR" altLang="en-US" sz="2400" b="1" dirty="0" err="1"/>
              <a:t>pads</a:t>
            </a:r>
            <a:r>
              <a:rPr lang="es-PR" altLang="en-US" sz="2400" b="1" dirty="0"/>
              <a:t>).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s-PR" altLang="en-US" sz="2400" b="1" dirty="0"/>
              <a:t> Baños de parafina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s-PR" altLang="en-US" sz="2400" b="1" dirty="0"/>
              <a:t> Fluidoterapia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s-PR" altLang="en-US" sz="2400" b="1" dirty="0"/>
              <a:t> Envolturas “</a:t>
            </a:r>
            <a:r>
              <a:rPr lang="es-PR" altLang="en-US" sz="2400" b="1" dirty="0" err="1"/>
              <a:t>ThermoCare</a:t>
            </a:r>
            <a:r>
              <a:rPr lang="es-PR" altLang="en-US" sz="2400" b="1" dirty="0"/>
              <a:t>”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s-PR" altLang="en-US" sz="2400" b="1" dirty="0"/>
              <a:t> Lámparas </a:t>
            </a:r>
            <a:r>
              <a:rPr lang="es-PR" altLang="en-US" sz="2400" b="1" dirty="0" err="1"/>
              <a:t>infrarojas</a:t>
            </a:r>
            <a:endParaRPr lang="es-PR" altLang="en-US" sz="2400" b="1" dirty="0"/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s-PR" altLang="en-US" sz="2400" b="1" dirty="0"/>
              <a:t> Contrairritantes</a:t>
            </a:r>
          </a:p>
        </p:txBody>
      </p:sp>
      <p:sp>
        <p:nvSpPr>
          <p:cNvPr id="40963" name="Title 1">
            <a:extLst>
              <a:ext uri="{FF2B5EF4-FFF2-40B4-BE49-F238E27FC236}">
                <a16:creationId xmlns:a16="http://schemas.microsoft.com/office/drawing/2014/main" id="{28B2F69A-09E8-15E7-4AA5-6B4BF946CC54}"/>
              </a:ext>
            </a:extLst>
          </p:cNvPr>
          <p:cNvSpPr>
            <a:spLocks/>
          </p:cNvSpPr>
          <p:nvPr/>
        </p:nvSpPr>
        <p:spPr bwMode="auto">
          <a:xfrm>
            <a:off x="304800" y="1447800"/>
            <a:ext cx="8610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s-PR" altLang="en-US" sz="2900" b="1">
                <a:latin typeface="Calibri" panose="020F0502020204030204" pitchFamily="34" charset="0"/>
              </a:rPr>
              <a:t>MODALIDADES USADAS EN FISIOTERAPIA:</a:t>
            </a:r>
            <a:br>
              <a:rPr lang="es-PR" altLang="en-US" sz="2900" b="1">
                <a:latin typeface="Calibri" panose="020F0502020204030204" pitchFamily="34" charset="0"/>
              </a:rPr>
            </a:br>
            <a:r>
              <a:rPr lang="es-PR" altLang="en-US" sz="2700" b="1" i="1">
                <a:latin typeface="Tahoma" panose="020B0604030504040204" pitchFamily="34" charset="0"/>
              </a:rPr>
              <a:t>ENERGÍA TÉRMICA</a:t>
            </a:r>
          </a:p>
        </p:txBody>
      </p:sp>
      <p:sp>
        <p:nvSpPr>
          <p:cNvPr id="5" name="Title 5">
            <a:extLst>
              <a:ext uri="{FF2B5EF4-FFF2-40B4-BE49-F238E27FC236}">
                <a16:creationId xmlns:a16="http://schemas.microsoft.com/office/drawing/2014/main" id="{5587E341-990F-1AC8-AC3F-C24EC37DBF16}"/>
              </a:ext>
            </a:extLst>
          </p:cNvPr>
          <p:cNvSpPr txBox="1">
            <a:spLocks/>
          </p:cNvSpPr>
          <p:nvPr/>
        </p:nvSpPr>
        <p:spPr bwMode="auto">
          <a:xfrm>
            <a:off x="228600" y="228600"/>
            <a:ext cx="8534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s-PR" altLang="en-US" sz="25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MODALIDADES TERAPÉUTICAS</a:t>
            </a:r>
          </a:p>
          <a:p>
            <a:pPr algn="ctr" eaLnBrk="1" hangingPunct="1"/>
            <a:r>
              <a:rPr lang="es-PR" altLang="en-US" sz="25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PARA LESIONES</a:t>
            </a:r>
          </a:p>
          <a:p>
            <a:pPr algn="ctr" eaLnBrk="1" hangingPunct="1"/>
            <a:r>
              <a:rPr lang="es-PR" altLang="en-US" sz="2500" i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cs typeface="Tahoma" panose="020B0604030504040204" pitchFamily="34" charset="0"/>
              </a:rPr>
              <a:t>MUSCULOESQUELÉTICAS</a:t>
            </a: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Content Placeholder 2">
            <a:extLst>
              <a:ext uri="{FF2B5EF4-FFF2-40B4-BE49-F238E27FC236}">
                <a16:creationId xmlns:a16="http://schemas.microsoft.com/office/drawing/2014/main" id="{A8906735-4EE3-1326-B481-BA3E11BDF16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81000" y="3048000"/>
            <a:ext cx="8229600" cy="3124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b="1" dirty="0"/>
              <a:t> </a:t>
            </a:r>
            <a:r>
              <a:rPr lang="es-PR" altLang="en-US" b="1" dirty="0"/>
              <a:t>Terapia de Contraste – </a:t>
            </a:r>
            <a:r>
              <a:rPr lang="es-PR" altLang="en-US" b="1" i="1" dirty="0"/>
              <a:t>Caliente y Frío</a:t>
            </a:r>
            <a:r>
              <a:rPr lang="es-PR" altLang="en-US" b="1" dirty="0"/>
              <a:t>:</a:t>
            </a:r>
          </a:p>
          <a:p>
            <a:pPr lvl="1" eaLnBrk="1" hangingPunct="1">
              <a:buFontTx/>
              <a:buChar char="Ø"/>
            </a:pPr>
            <a:endParaRPr lang="es-PR" altLang="en-US" b="1" dirty="0"/>
          </a:p>
        </p:txBody>
      </p:sp>
      <p:sp>
        <p:nvSpPr>
          <p:cNvPr id="43011" name="Title 1">
            <a:extLst>
              <a:ext uri="{FF2B5EF4-FFF2-40B4-BE49-F238E27FC236}">
                <a16:creationId xmlns:a16="http://schemas.microsoft.com/office/drawing/2014/main" id="{A1FB7221-AE59-1CBF-CE76-8E5562C06470}"/>
              </a:ext>
            </a:extLst>
          </p:cNvPr>
          <p:cNvSpPr>
            <a:spLocks/>
          </p:cNvSpPr>
          <p:nvPr/>
        </p:nvSpPr>
        <p:spPr bwMode="auto">
          <a:xfrm>
            <a:off x="304800" y="1905000"/>
            <a:ext cx="8610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s-PR" altLang="en-US" sz="3700" b="1">
                <a:latin typeface="Calibri" panose="020F0502020204030204" pitchFamily="34" charset="0"/>
              </a:rPr>
              <a:t>MODALIDADES USADAS EN FISIOTERAPIA:</a:t>
            </a:r>
            <a:br>
              <a:rPr lang="es-PR" altLang="en-US" sz="3700" b="1">
                <a:latin typeface="Calibri" panose="020F0502020204030204" pitchFamily="34" charset="0"/>
              </a:rPr>
            </a:br>
            <a:r>
              <a:rPr lang="es-PR" altLang="en-US" sz="3500" b="1" i="1">
                <a:latin typeface="Tahoma" panose="020B0604030504040204" pitchFamily="34" charset="0"/>
              </a:rPr>
              <a:t>ENERGÍA TÉRMICA</a:t>
            </a:r>
          </a:p>
        </p:txBody>
      </p:sp>
      <p:sp>
        <p:nvSpPr>
          <p:cNvPr id="5" name="Title 5">
            <a:extLst>
              <a:ext uri="{FF2B5EF4-FFF2-40B4-BE49-F238E27FC236}">
                <a16:creationId xmlns:a16="http://schemas.microsoft.com/office/drawing/2014/main" id="{7D9C6982-439F-7CBE-8E59-23F45E480A4C}"/>
              </a:ext>
            </a:extLst>
          </p:cNvPr>
          <p:cNvSpPr txBox="1">
            <a:spLocks/>
          </p:cNvSpPr>
          <p:nvPr/>
        </p:nvSpPr>
        <p:spPr bwMode="auto">
          <a:xfrm>
            <a:off x="228600" y="381000"/>
            <a:ext cx="8534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s-PR" sz="29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MODALIDADES TERAPÉUTICAS</a:t>
            </a:r>
          </a:p>
          <a:p>
            <a:pPr algn="ctr">
              <a:defRPr/>
            </a:pPr>
            <a:r>
              <a:rPr lang="es-PR" sz="29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PARA LESIONES</a:t>
            </a:r>
          </a:p>
          <a:p>
            <a:pPr algn="ctr">
              <a:defRPr/>
            </a:pPr>
            <a:r>
              <a:rPr lang="es-PR" sz="29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MUSCULOESQUELÉTICAS</a:t>
            </a: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2">
            <a:extLst>
              <a:ext uri="{FF2B5EF4-FFF2-40B4-BE49-F238E27FC236}">
                <a16:creationId xmlns:a16="http://schemas.microsoft.com/office/drawing/2014/main" id="{A2377BD8-E626-AE70-F641-0B743A93D7A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81000" y="3048000"/>
            <a:ext cx="8229600" cy="3124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b="1" dirty="0"/>
              <a:t> </a:t>
            </a:r>
            <a:r>
              <a:rPr lang="es-PR" altLang="en-US" b="1" dirty="0"/>
              <a:t>Corrientes </a:t>
            </a:r>
            <a:r>
              <a:rPr lang="es-PR" altLang="en-US" b="1" dirty="0" err="1"/>
              <a:t>electroterapéuticas</a:t>
            </a:r>
            <a:r>
              <a:rPr lang="es-PR" altLang="en-US" b="1" dirty="0"/>
              <a:t>: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s-PR" altLang="en-US" b="1" dirty="0"/>
              <a:t> Estimuladores eléctricos transcutáneos:</a:t>
            </a:r>
          </a:p>
          <a:p>
            <a:pPr lvl="2" eaLnBrk="1" hangingPunct="1">
              <a:buFont typeface="Courier New" panose="02070309020205020404" pitchFamily="49" charset="0"/>
              <a:buChar char="o"/>
            </a:pPr>
            <a:r>
              <a:rPr lang="es-PR" altLang="en-US" b="1" dirty="0" err="1"/>
              <a:t>Transcutaneous</a:t>
            </a:r>
            <a:r>
              <a:rPr lang="es-PR" altLang="en-US" b="1" dirty="0"/>
              <a:t> </a:t>
            </a:r>
            <a:r>
              <a:rPr lang="es-PR" altLang="en-US" b="1" dirty="0" err="1"/>
              <a:t>electrical</a:t>
            </a:r>
            <a:r>
              <a:rPr lang="es-PR" altLang="en-US" b="1" dirty="0"/>
              <a:t> </a:t>
            </a:r>
            <a:r>
              <a:rPr lang="es-PR" altLang="en-US" b="1" dirty="0" err="1"/>
              <a:t>nerve</a:t>
            </a:r>
            <a:r>
              <a:rPr lang="es-PR" altLang="en-US" b="1" dirty="0"/>
              <a:t> </a:t>
            </a:r>
            <a:r>
              <a:rPr lang="es-PR" altLang="en-US" b="1" dirty="0" err="1"/>
              <a:t>stimulators</a:t>
            </a:r>
            <a:r>
              <a:rPr lang="es-PR" altLang="en-US" b="1" dirty="0"/>
              <a:t> (TENS)</a:t>
            </a:r>
          </a:p>
          <a:p>
            <a:pPr lvl="2" eaLnBrk="1" hangingPunct="1">
              <a:buFont typeface="Courier New" panose="02070309020205020404" pitchFamily="49" charset="0"/>
              <a:buChar char="o"/>
            </a:pPr>
            <a:r>
              <a:rPr lang="es-PR" altLang="en-US" b="1" dirty="0"/>
              <a:t>Neuromuscular </a:t>
            </a:r>
            <a:r>
              <a:rPr lang="es-PR" altLang="en-US" b="1" dirty="0" err="1"/>
              <a:t>electrical</a:t>
            </a:r>
            <a:r>
              <a:rPr lang="es-PR" altLang="en-US" b="1" dirty="0"/>
              <a:t> </a:t>
            </a:r>
            <a:r>
              <a:rPr lang="es-PR" altLang="en-US" b="1" dirty="0" err="1"/>
              <a:t>stimulator</a:t>
            </a:r>
            <a:r>
              <a:rPr lang="es-PR" altLang="en-US" b="1" dirty="0"/>
              <a:t> (NMES)</a:t>
            </a:r>
          </a:p>
          <a:p>
            <a:pPr lvl="2" eaLnBrk="1" hangingPunct="1">
              <a:buFont typeface="Courier New" panose="02070309020205020404" pitchFamily="49" charset="0"/>
              <a:buChar char="o"/>
            </a:pPr>
            <a:r>
              <a:rPr lang="es-PR" altLang="en-US" b="1" dirty="0" err="1"/>
              <a:t>Microcurrent</a:t>
            </a:r>
            <a:r>
              <a:rPr lang="es-PR" altLang="en-US" b="1" dirty="0"/>
              <a:t> </a:t>
            </a:r>
            <a:r>
              <a:rPr lang="es-PR" altLang="en-US" b="1" dirty="0" err="1"/>
              <a:t>electrical</a:t>
            </a:r>
            <a:r>
              <a:rPr lang="es-PR" altLang="en-US" b="1" dirty="0"/>
              <a:t> </a:t>
            </a:r>
            <a:r>
              <a:rPr lang="es-PR" altLang="en-US" b="1" dirty="0" err="1"/>
              <a:t>nerve</a:t>
            </a:r>
            <a:r>
              <a:rPr lang="es-PR" altLang="en-US" b="1" dirty="0"/>
              <a:t> </a:t>
            </a:r>
            <a:r>
              <a:rPr lang="es-PR" altLang="en-US" b="1" dirty="0" err="1"/>
              <a:t>stimulator</a:t>
            </a:r>
            <a:r>
              <a:rPr lang="es-PR" altLang="en-US" b="1" dirty="0"/>
              <a:t> (MENS), o</a:t>
            </a:r>
          </a:p>
          <a:p>
            <a:pPr marL="914400" lvl="2" indent="0" eaLnBrk="1" hangingPunct="1">
              <a:lnSpc>
                <a:spcPct val="70000"/>
              </a:lnSpc>
              <a:buNone/>
            </a:pPr>
            <a:r>
              <a:rPr lang="es-PR" altLang="en-US" b="1" dirty="0"/>
              <a:t>    (</a:t>
            </a:r>
            <a:r>
              <a:rPr lang="es-PR" altLang="en-US" b="1" dirty="0" err="1"/>
              <a:t>low-intensity</a:t>
            </a:r>
            <a:r>
              <a:rPr lang="es-PR" altLang="en-US" b="1" dirty="0"/>
              <a:t> </a:t>
            </a:r>
            <a:r>
              <a:rPr lang="es-PR" altLang="en-US" b="1" dirty="0" err="1"/>
              <a:t>stimulator</a:t>
            </a:r>
            <a:r>
              <a:rPr lang="es-PR" altLang="en-US" b="1" dirty="0"/>
              <a:t>, LIS)</a:t>
            </a:r>
          </a:p>
        </p:txBody>
      </p:sp>
      <p:sp>
        <p:nvSpPr>
          <p:cNvPr id="30723" name="Title 1">
            <a:extLst>
              <a:ext uri="{FF2B5EF4-FFF2-40B4-BE49-F238E27FC236}">
                <a16:creationId xmlns:a16="http://schemas.microsoft.com/office/drawing/2014/main" id="{1AC0991A-E5A0-C1A7-AFE1-D3BC1066A368}"/>
              </a:ext>
            </a:extLst>
          </p:cNvPr>
          <p:cNvSpPr>
            <a:spLocks/>
          </p:cNvSpPr>
          <p:nvPr/>
        </p:nvSpPr>
        <p:spPr bwMode="auto">
          <a:xfrm>
            <a:off x="304800" y="1905000"/>
            <a:ext cx="8610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s-PR" altLang="en-US" sz="3700" b="1">
                <a:latin typeface="Calibri" panose="020F0502020204030204" pitchFamily="34" charset="0"/>
              </a:rPr>
              <a:t>MODALIDADES USADAS EN FISIOTERAPIA:</a:t>
            </a:r>
            <a:br>
              <a:rPr lang="es-PR" altLang="en-US" sz="3700" b="1">
                <a:latin typeface="Calibri" panose="020F0502020204030204" pitchFamily="34" charset="0"/>
              </a:rPr>
            </a:br>
            <a:r>
              <a:rPr lang="es-PR" altLang="en-US" sz="3500" b="1" i="1">
                <a:latin typeface="Tahoma" panose="020B0604030504040204" pitchFamily="34" charset="0"/>
              </a:rPr>
              <a:t>ENERGÍA ELÉCTRICA</a:t>
            </a:r>
          </a:p>
        </p:txBody>
      </p:sp>
      <p:sp>
        <p:nvSpPr>
          <p:cNvPr id="5" name="Title 5">
            <a:extLst>
              <a:ext uri="{FF2B5EF4-FFF2-40B4-BE49-F238E27FC236}">
                <a16:creationId xmlns:a16="http://schemas.microsoft.com/office/drawing/2014/main" id="{147FAB5F-132D-815F-F49F-331BF0A6EFC1}"/>
              </a:ext>
            </a:extLst>
          </p:cNvPr>
          <p:cNvSpPr txBox="1">
            <a:spLocks/>
          </p:cNvSpPr>
          <p:nvPr/>
        </p:nvSpPr>
        <p:spPr bwMode="auto">
          <a:xfrm>
            <a:off x="228600" y="381000"/>
            <a:ext cx="8534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s-PR" sz="29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MODALIDADES TERAPÉUTICAS</a:t>
            </a:r>
          </a:p>
          <a:p>
            <a:pPr algn="ctr">
              <a:defRPr/>
            </a:pPr>
            <a:r>
              <a:rPr lang="es-PR" sz="29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PARA LESIONES</a:t>
            </a:r>
          </a:p>
          <a:p>
            <a:pPr algn="ctr">
              <a:defRPr/>
            </a:pPr>
            <a:r>
              <a:rPr lang="es-PR" sz="29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MUSCULOESQUELÉTICAS</a:t>
            </a: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Content Placeholder 2">
            <a:extLst>
              <a:ext uri="{FF2B5EF4-FFF2-40B4-BE49-F238E27FC236}">
                <a16:creationId xmlns:a16="http://schemas.microsoft.com/office/drawing/2014/main" id="{7727B49F-F161-580F-E26B-CD833ED2446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81000" y="3048000"/>
            <a:ext cx="8229600" cy="3124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b="1" dirty="0"/>
              <a:t> </a:t>
            </a:r>
            <a:r>
              <a:rPr lang="es-PR" altLang="en-US" b="1" dirty="0"/>
              <a:t>Iontoforesis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s-PR" altLang="en-US" b="1" dirty="0"/>
              <a:t> Retroalimentación (</a:t>
            </a:r>
            <a:r>
              <a:rPr lang="es-PR" altLang="en-US" b="1" dirty="0" err="1"/>
              <a:t>biofeedback</a:t>
            </a:r>
            <a:r>
              <a:rPr lang="es-PR" altLang="en-US" b="1" dirty="0"/>
              <a:t>)</a:t>
            </a:r>
          </a:p>
        </p:txBody>
      </p:sp>
      <p:sp>
        <p:nvSpPr>
          <p:cNvPr id="45059" name="Title 1">
            <a:extLst>
              <a:ext uri="{FF2B5EF4-FFF2-40B4-BE49-F238E27FC236}">
                <a16:creationId xmlns:a16="http://schemas.microsoft.com/office/drawing/2014/main" id="{9316F9F2-1436-C140-BCEA-25CE06E84311}"/>
              </a:ext>
            </a:extLst>
          </p:cNvPr>
          <p:cNvSpPr>
            <a:spLocks/>
          </p:cNvSpPr>
          <p:nvPr/>
        </p:nvSpPr>
        <p:spPr bwMode="auto">
          <a:xfrm>
            <a:off x="304800" y="1905000"/>
            <a:ext cx="8610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s-PR" altLang="en-US" sz="3700" b="1">
                <a:latin typeface="Calibri" panose="020F0502020204030204" pitchFamily="34" charset="0"/>
              </a:rPr>
              <a:t>MODALIDADES USADAS EN FISIOTERAPIA:</a:t>
            </a:r>
            <a:br>
              <a:rPr lang="es-PR" altLang="en-US" sz="3700" b="1">
                <a:latin typeface="Calibri" panose="020F0502020204030204" pitchFamily="34" charset="0"/>
              </a:rPr>
            </a:br>
            <a:r>
              <a:rPr lang="es-PR" altLang="en-US" sz="3500" b="1" i="1">
                <a:latin typeface="Tahoma" panose="020B0604030504040204" pitchFamily="34" charset="0"/>
              </a:rPr>
              <a:t>ENERGÍA ELÉCTRICA</a:t>
            </a:r>
          </a:p>
        </p:txBody>
      </p:sp>
      <p:sp>
        <p:nvSpPr>
          <p:cNvPr id="5" name="Title 5">
            <a:extLst>
              <a:ext uri="{FF2B5EF4-FFF2-40B4-BE49-F238E27FC236}">
                <a16:creationId xmlns:a16="http://schemas.microsoft.com/office/drawing/2014/main" id="{89F9B309-0B2B-F226-7F87-32C08ECB85DA}"/>
              </a:ext>
            </a:extLst>
          </p:cNvPr>
          <p:cNvSpPr txBox="1">
            <a:spLocks/>
          </p:cNvSpPr>
          <p:nvPr/>
        </p:nvSpPr>
        <p:spPr bwMode="auto">
          <a:xfrm>
            <a:off x="228600" y="381000"/>
            <a:ext cx="8534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s-PR" sz="29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MODALIDADES TERAPÉUTICAS</a:t>
            </a:r>
          </a:p>
          <a:p>
            <a:pPr algn="ctr">
              <a:defRPr/>
            </a:pPr>
            <a:r>
              <a:rPr lang="es-PR" sz="29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PARA LESIONES</a:t>
            </a:r>
          </a:p>
          <a:p>
            <a:pPr algn="ctr">
              <a:defRPr/>
            </a:pPr>
            <a:r>
              <a:rPr lang="es-PR" sz="29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MUSCULOESQUELÉTICAS</a:t>
            </a: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>
            <a:extLst>
              <a:ext uri="{FF2B5EF4-FFF2-40B4-BE49-F238E27FC236}">
                <a16:creationId xmlns:a16="http://schemas.microsoft.com/office/drawing/2014/main" id="{062DB8F5-A7E7-177E-C522-2BD37DCE32A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8600" y="3048000"/>
            <a:ext cx="8686800" cy="3352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b="1" dirty="0"/>
              <a:t> </a:t>
            </a:r>
            <a:r>
              <a:rPr lang="es-PR" altLang="en-US" b="1" dirty="0"/>
              <a:t>Ultrasonoterapia: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s-PR" altLang="en-US" b="1" dirty="0"/>
              <a:t> Fonoforesis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s-PR" altLang="en-US" b="1" dirty="0"/>
              <a:t> Ultrasonido en combinación con otras modalidades:</a:t>
            </a:r>
          </a:p>
          <a:p>
            <a:pPr lvl="2" eaLnBrk="1" hangingPunct="1">
              <a:lnSpc>
                <a:spcPct val="130000"/>
              </a:lnSpc>
              <a:buFont typeface="Courier New" panose="02070309020205020404" pitchFamily="49" charset="0"/>
              <a:buChar char="o"/>
            </a:pPr>
            <a:r>
              <a:rPr lang="es-PR" altLang="en-US" b="1" dirty="0"/>
              <a:t>Ultrasonido y envolturas calientes</a:t>
            </a:r>
          </a:p>
          <a:p>
            <a:pPr lvl="2" eaLnBrk="1" hangingPunct="1">
              <a:buFont typeface="Courier New" panose="02070309020205020404" pitchFamily="49" charset="0"/>
              <a:buChar char="o"/>
            </a:pPr>
            <a:r>
              <a:rPr lang="es-PR" altLang="en-US" b="1" dirty="0"/>
              <a:t>Ultrasonido en envolturas frías</a:t>
            </a:r>
          </a:p>
          <a:p>
            <a:pPr lvl="2" eaLnBrk="1" hangingPunct="1">
              <a:buFont typeface="Courier New" panose="02070309020205020404" pitchFamily="49" charset="0"/>
              <a:buChar char="o"/>
            </a:pPr>
            <a:r>
              <a:rPr lang="es-PR" altLang="en-US" b="1" dirty="0"/>
              <a:t>Ultrasonido y estimulación eléctrica</a:t>
            </a:r>
          </a:p>
        </p:txBody>
      </p:sp>
      <p:sp>
        <p:nvSpPr>
          <p:cNvPr id="32771" name="Title 1">
            <a:extLst>
              <a:ext uri="{FF2B5EF4-FFF2-40B4-BE49-F238E27FC236}">
                <a16:creationId xmlns:a16="http://schemas.microsoft.com/office/drawing/2014/main" id="{AE51BBDC-5140-2FC8-0981-7321A78375DF}"/>
              </a:ext>
            </a:extLst>
          </p:cNvPr>
          <p:cNvSpPr>
            <a:spLocks/>
          </p:cNvSpPr>
          <p:nvPr/>
        </p:nvSpPr>
        <p:spPr bwMode="auto">
          <a:xfrm>
            <a:off x="304800" y="1905000"/>
            <a:ext cx="8610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s-PR" altLang="en-US" sz="3700" b="1">
                <a:latin typeface="Calibri" panose="020F0502020204030204" pitchFamily="34" charset="0"/>
              </a:rPr>
              <a:t>MODALIDADES USADAS EN FISIOTERAPIA:</a:t>
            </a:r>
            <a:br>
              <a:rPr lang="es-PR" altLang="en-US" sz="3700" b="1">
                <a:latin typeface="Calibri" panose="020F0502020204030204" pitchFamily="34" charset="0"/>
              </a:rPr>
            </a:br>
            <a:r>
              <a:rPr lang="es-PR" altLang="en-US" sz="3500" b="1" i="1">
                <a:latin typeface="Tahoma" panose="020B0604030504040204" pitchFamily="34" charset="0"/>
              </a:rPr>
              <a:t>ENERGÍA SONORA</a:t>
            </a:r>
          </a:p>
        </p:txBody>
      </p:sp>
      <p:sp>
        <p:nvSpPr>
          <p:cNvPr id="5" name="Title 5">
            <a:extLst>
              <a:ext uri="{FF2B5EF4-FFF2-40B4-BE49-F238E27FC236}">
                <a16:creationId xmlns:a16="http://schemas.microsoft.com/office/drawing/2014/main" id="{67BB317B-0327-55A1-AB4B-534DF0759E95}"/>
              </a:ext>
            </a:extLst>
          </p:cNvPr>
          <p:cNvSpPr txBox="1">
            <a:spLocks/>
          </p:cNvSpPr>
          <p:nvPr/>
        </p:nvSpPr>
        <p:spPr bwMode="auto">
          <a:xfrm>
            <a:off x="228600" y="381000"/>
            <a:ext cx="8534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s-PR" sz="29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MODALIDADES TERAPÉUTICAS</a:t>
            </a:r>
          </a:p>
          <a:p>
            <a:pPr algn="ctr">
              <a:defRPr/>
            </a:pPr>
            <a:r>
              <a:rPr lang="es-PR" sz="29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PARA LESIONES</a:t>
            </a:r>
          </a:p>
          <a:p>
            <a:pPr algn="ctr">
              <a:defRPr/>
            </a:pPr>
            <a:r>
              <a:rPr lang="es-PR" sz="2900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Tahoma" charset="0"/>
              </a:rPr>
              <a:t>MUSCULOESQUELÉTICAS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0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INCLUDEPPT" val="True"/>
  <p:tag name="REALTIMEBACKUP" val="False"/>
  <p:tag name="CHARTSCALE" val="True"/>
  <p:tag name="FIBINCLUDEOTHER" val="True"/>
  <p:tag name="PRRESPONSE3" val="8"/>
  <p:tag name="PRRESPONSE7" val="4"/>
  <p:tag name="SHOWFLASHWARNING" val="True"/>
  <p:tag name="SHOWBARVISIBLE" val="True"/>
  <p:tag name="ANSWERNOWSTYLE" val="-1"/>
  <p:tag name="RESPTABLESTYLE" val="-1"/>
  <p:tag name="BACKUPSESSIONS" val="True"/>
  <p:tag name="AUTOUPDATEALIASES" val="True"/>
  <p:tag name="SKIPREMAININGRACESLIDES" val="True"/>
  <p:tag name="BUBBLESIZEVISIBLE" val="True"/>
  <p:tag name="CUSTOMCELLBACKCOLOR1" val="-657956"/>
  <p:tag name="DISPLAYNAME" val="True"/>
  <p:tag name="AUTOSIZEGRID" val="True"/>
  <p:tag name="RESETCHARTS" val="True"/>
  <p:tag name="CORRECTPOINTVALUE" val="1"/>
  <p:tag name="AUTOADJUSTPARTRANGE" val="True"/>
  <p:tag name="FIBDISPLAYKEYWORDS" val="True"/>
  <p:tag name="PRRESPONSE5" val="6"/>
  <p:tag name="PRRESPONSE10" val="1"/>
  <p:tag name="USESECONDARYMONITOR" val="True"/>
  <p:tag name="COUNTDOWNSTYLE" val="-1"/>
  <p:tag name="ALLOWDUPLICATES" val="False"/>
  <p:tag name="STDCHART" val="1"/>
  <p:tag name="MAXRESPONDERS" val="20"/>
  <p:tag name="CUSTOMGRIDBACKCOLOR" val="-2830136"/>
  <p:tag name="DISPLAYDEVICENUMBER" val="True"/>
  <p:tag name="POLLINGCYCLE" val="2"/>
  <p:tag name="ALLOWUSERFEEDBACK" val="True"/>
  <p:tag name="ADVANCEDSETTINGSVIEW" val="False"/>
  <p:tag name="PRRESPONSE2" val="9"/>
  <p:tag name="PRRESPONSE9" val="2"/>
  <p:tag name="SAVECSVWITHSESSION" val="False"/>
  <p:tag name="COUNTDOWNSECONDS" val="10"/>
  <p:tag name="REVIEWONLY" val="False"/>
  <p:tag name="BUBBLENAMEVISIBLE" val="True"/>
  <p:tag name="CUSTOMCELLBACKCOLOR3" val="-268652"/>
  <p:tag name="GRIDPOSITION" val="1"/>
  <p:tag name="INCORRECTPOINTVALUE" val="0"/>
  <p:tag name="FIBNUMRESULTS" val="5"/>
  <p:tag name="PRRESPONSE8" val="3"/>
  <p:tag name="CSVFORMAT" val="0"/>
  <p:tag name="CHARTVALUEFORMAT" val="0%"/>
  <p:tag name="PARTICIPANTSINLEADERBOARD" val="20"/>
  <p:tag name="USESCHEMECOLORS" val="True"/>
  <p:tag name="INCLUDENONRESPONDERS" val="False"/>
  <p:tag name="FIBDISPLAYRESULTS" val="True"/>
  <p:tag name="ALWAYSOPENPOLL" val="False"/>
  <p:tag name="RESPCOUNTERFORMAT" val="0"/>
  <p:tag name="RACEANIMATIONSPEED" val="3"/>
  <p:tag name="GRIDOPACITY" val="90"/>
  <p:tag name="REALTIMEBACKUPPATH" val="(None)"/>
  <p:tag name="PRRESPONSE6" val="5"/>
  <p:tag name="NUMRESPONSES" val="1"/>
  <p:tag name="DEFAULTNUMTEAMS" val="5"/>
  <p:tag name="MULTIRESPDIVISOR" val="1"/>
  <p:tag name="TPVERSION" val="2008"/>
  <p:tag name="RACEENDPOINTS" val="100"/>
  <p:tag name="CHARTCOLORS" val="0"/>
  <p:tag name="POWERPOINTVERSION" val="11.0"/>
  <p:tag name="CUSTOMCELLBACKCOLOR2" val="-13395457"/>
  <p:tag name="PRRESPONSE4" val="7"/>
  <p:tag name="GRIDROTATIONINTERVAL" val="2"/>
  <p:tag name="AUTOADVANCE" val="False"/>
  <p:tag name="ANSWERNOWTEXT" val="Answer Now"/>
  <p:tag name="BUBBLEGROUPING" val="3"/>
  <p:tag name="PRRESPONSE1" val="10"/>
  <p:tag name="ZEROBASED" val="False"/>
  <p:tag name="DELIMITERS" val="3.1"/>
  <p:tag name="TPFULLVERSION" val="4.2.4.101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TP101968332_template">
  <a:themeElements>
    <a:clrScheme name="nack">
      <a:dk1>
        <a:sysClr val="windowText" lastClr="000000"/>
      </a:dk1>
      <a:lt1>
        <a:srgbClr val="000000"/>
      </a:lt1>
      <a:dk2>
        <a:srgbClr val="1F497D"/>
      </a:dk2>
      <a:lt2>
        <a:srgbClr val="7A5941"/>
      </a:lt2>
      <a:accent1>
        <a:srgbClr val="AD6E52"/>
      </a:accent1>
      <a:accent2>
        <a:srgbClr val="7D695B"/>
      </a:accent2>
      <a:accent3>
        <a:srgbClr val="000000"/>
      </a:accent3>
      <a:accent4>
        <a:srgbClr val="8064A2"/>
      </a:accent4>
      <a:accent5>
        <a:srgbClr val="4BACC6"/>
      </a:accent5>
      <a:accent6>
        <a:srgbClr val="F79646"/>
      </a:accent6>
      <a:hlink>
        <a:srgbClr val="8F4634"/>
      </a:hlink>
      <a:folHlink>
        <a:srgbClr val="47231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7225</TotalTime>
  <Words>620</Words>
  <Application>Microsoft Office PowerPoint</Application>
  <PresentationFormat>On-screen Show (4:3)</PresentationFormat>
  <Paragraphs>148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Arial Black</vt:lpstr>
      <vt:lpstr>Calibri</vt:lpstr>
      <vt:lpstr>Courier New</vt:lpstr>
      <vt:lpstr>Tahoma</vt:lpstr>
      <vt:lpstr>Wingdings</vt:lpstr>
      <vt:lpstr>TP101968332_template</vt:lpstr>
      <vt:lpstr>MODALIDAES TERAPÉUTICAS PARA EL ATLETA LESIONADO:</vt:lpstr>
      <vt:lpstr>MODALIDADES USADAS EN FISIOTERAPIA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Modalidades Terapéuticas</dc:title>
  <dc:creator>Edgar Lopategui</dc:creator>
  <cp:lastModifiedBy>Edgar Lopategui Corsino</cp:lastModifiedBy>
  <cp:revision>1726</cp:revision>
  <dcterms:modified xsi:type="dcterms:W3CDTF">2023-08-05T20:08:31Z</dcterms:modified>
</cp:coreProperties>
</file>