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4" r:id="rId4"/>
    <p:sldId id="289" r:id="rId5"/>
    <p:sldId id="290" r:id="rId6"/>
    <p:sldId id="291" r:id="rId7"/>
    <p:sldId id="285" r:id="rId8"/>
    <p:sldId id="292" r:id="rId9"/>
    <p:sldId id="286" r:id="rId10"/>
    <p:sldId id="293" r:id="rId11"/>
    <p:sldId id="287" r:id="rId12"/>
    <p:sldId id="288" r:id="rId13"/>
    <p:sldId id="294" r:id="rId14"/>
    <p:sldId id="295" r:id="rId15"/>
    <p:sldId id="296" r:id="rId16"/>
    <p:sldId id="297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52" autoAdjust="0"/>
  </p:normalViewPr>
  <p:slideViewPr>
    <p:cSldViewPr>
      <p:cViewPr varScale="1">
        <p:scale>
          <a:sx n="65" d="100"/>
          <a:sy n="65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0B8DEB6-5FE1-1B0C-7ED0-E6F2FF2923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s-PR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B589D77-CE0A-184F-B227-E57E2ACBAC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627459E3-CABA-423C-B32C-FE8A447AAB6B}" type="datetimeFigureOut">
              <a:rPr lang="es-PR" altLang="en-US"/>
              <a:pPr/>
              <a:t>08/05/2023</a:t>
            </a:fld>
            <a:endParaRPr lang="es-PR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EE0928AA-4561-F6C3-0F97-6BFE072F481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s-PR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DFA31E29-8906-FC0D-C1D6-66FB728408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1088AF57-6E41-4307-BDC2-ABC83B34C9D7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468574-424D-7EF3-F144-CB5A1144270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anose="020F0502020204030204" pitchFamily="34" charset="0"/>
              </a:defRPr>
            </a:lvl1pPr>
          </a:lstStyle>
          <a:p>
            <a:endParaRPr lang="es-P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D2367-9346-8F92-DF88-5DB3649BC780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anose="020F0502020204030204" pitchFamily="34" charset="0"/>
              </a:defRPr>
            </a:lvl1pPr>
          </a:lstStyle>
          <a:p>
            <a:fld id="{D6D85FFD-1CDC-476A-BA85-46491A0B26E8}" type="datetimeFigureOut">
              <a:rPr lang="en-US" altLang="en-US"/>
              <a:pPr/>
              <a:t>8/5/2023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DD6FC3-C1E3-2D3F-2E2D-35837278D7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A4E8A4-E0E9-4665-0A5C-9031B814A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3AAB9-CD57-CB59-293F-3BF57C17DE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anose="020F0502020204030204" pitchFamily="34" charset="0"/>
              </a:defRPr>
            </a:lvl1pPr>
          </a:lstStyle>
          <a:p>
            <a:endParaRPr lang="es-P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AD81E-0C7D-9490-A11B-F2BAA4317A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anose="020F0502020204030204" pitchFamily="34" charset="0"/>
              </a:defRPr>
            </a:lvl1pPr>
          </a:lstStyle>
          <a:p>
            <a:fld id="{4E2DC7FC-53C1-447E-B203-B6DDF444D9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01BAB5-AC98-1173-4D9C-EE2EFF0712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1F2A4AC-4324-B483-03CC-543F538F3E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7852DC8-1565-0637-CF64-B1172E444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EB529D2-8999-AD5D-FE7C-65E51726BE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3CD16C8-E1D8-7362-112F-25E2B20BAF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A08E855-4548-E400-EECF-2DB361FE5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8376345-0EF7-B5C1-A0FE-F2A063800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324059E-E67B-0365-9385-76D51F6D5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8E470CB-4926-7388-4CE8-7B335D6D76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C93D46D-1118-6934-157D-000607B25F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73C901D-34AC-9C64-1855-008FC7A7E0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43D08CA-507C-CAEA-B5B0-80BA31F152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07F2B19-F0CF-3F15-0F9B-258536FBFF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29B0B00-BDFA-70D7-DB57-9F31937328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3A6D2A8-CA40-3670-C637-2175A114FF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425B37E-94A1-AAD1-F43A-9AC63E8F2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25F7A2-AB8C-CC7F-E4D5-41FFBD59A3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6BFDBA5-FE43-02F3-8C10-C59C20941B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A897FAF-ACD4-8A76-FCB1-09EE85A45C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611F8DC-34F7-BDF3-5A82-4651CFC47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7F7CAFB-E2FA-0E26-1073-354788BF6A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8FD1DE6-0C51-180B-3147-12073F3B74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803CD1B-90A2-BDED-41B1-FEF1D635B5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B494C86-8233-1E99-8472-439822681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C3BA251-C0DE-F711-05F4-E2828DD973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CDF73CF-8A90-468C-7042-C088738F3D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73224CB-C2B7-DEB1-545A-6472D66ABB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1ECBA7E-4E0F-5ABA-DFC5-304EAC603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BC25D82-C06E-0FFA-EED7-C33B0EC00F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5431E24-9FD7-7223-8E4A-A84E2098BB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7F2075D-A512-D4AE-37F5-D8F611C9F5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BA147EB-0664-5DED-06B2-8FF9033746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778375"/>
            <a:ext cx="7772400" cy="555625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410200"/>
            <a:ext cx="6400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28C85-E9D6-6664-F2C2-903676C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8194-1165-4AD1-8FC1-5F51675B77E3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7769-B813-37EC-AABF-8B7C250D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D2BF0-7F65-B697-268D-50FC95BA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FFF7-8B9F-4525-898C-5FBFC22F5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45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2EE12-730E-B1C4-5B59-E08C26CB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4DCB-94BD-463F-B1FF-00A69AF7D882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07D5-BAB4-0E6A-B6E4-74A53A25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2864-AE77-51AC-C71F-71D6F409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A7857-F810-403C-A1D1-A33631F31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01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42162-20A6-43F2-30D9-274D0040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B48E-BC5C-439F-85F6-0AC922F7799D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6CEF7-D5F2-30C1-7270-227DF18D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43ED9-DBFC-D560-9723-630EA688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BDCD1-D408-4CE0-B13D-466310523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83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762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068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99E6E-A348-7736-290C-4BA14B5B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FE0A7-6425-4EA7-855E-A0D06ADC3EE0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47DE-7A18-187B-6A03-C03C8181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4D3C-CBD4-9797-7096-DA578373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C94D-3568-4B4C-A711-A96C20349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40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D36B3-BFBF-6E86-B548-4DB3C035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FB89-084C-45A3-AF85-4CA73E741E58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A081A-DCBE-F41C-C1BB-47EF732F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99956-ABEE-F128-19B3-261CCCC5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F87E6-D8E1-4507-A53C-6E55E823F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50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2E1CD-2252-3202-1AF8-2D71AD3B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AE7A9-211C-4E32-8E37-9138CAA7D209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2411BE-1864-4425-A80D-62A6A4F8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79DB6E-BCFB-D221-0803-58F73524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CAF94-1768-479E-AECC-0549B60FF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28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AD01AF-33EC-2803-CDFD-8BE93B9B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6C6D-FC73-46D1-96D2-6E31746F09C8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64B873-07C5-70AC-5EB5-C4238D75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41152F-D654-D677-1E4B-27949941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737A0-F027-4A40-A1CB-73FD3022B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9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717C2F-836E-23C0-822B-1CA4A6E4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A973-EE54-46B2-BB00-B37622BC69C0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F0B194-1019-C8F8-E7FB-4699957C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8B18FB-0B61-89E0-D3BA-B76395662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8C528-ECE0-402E-A590-4100A3236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4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E58006-F1D5-734D-B762-DDA9918F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9DF4-2F93-4777-80CC-356F26FED36D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D25FCA-B69F-C1AE-F01C-4C2ED14C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00E7DE-35B8-ABDE-6B6E-E62025C3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0AC9C-6C20-46E1-B253-34EF0D389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C903FD-1BED-2965-E14B-BBFF3479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166C-2184-4231-9362-2C61D45FCFDF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133BD5-5287-1355-B253-39D8FCCD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17F069-56FE-4FD8-9073-223AF4B2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3C212-A506-4283-9A18-4D9CA4FF9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31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F8D2BE-915C-7CF4-EEA6-73666447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C628-6A88-40E6-92CE-7D131E19B9A6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AC2CC5-CF26-AA75-76D8-58C81CB8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3497F9-72F2-B184-5ED4-018A4B68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A28AD-A70A-4717-896D-0C8401A3D2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3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44382B8-839A-5364-376A-AA9B8BD8C4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54F31A9-EED9-6D25-5433-819D76E8AC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6C8EB-08CB-7991-C58B-CCC20D2F1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FFAA2D-86B3-42D6-84A9-D2FFFE8819CF}" type="datetimeFigureOut">
              <a:rPr lang="en-US"/>
              <a:pPr>
                <a:defRPr/>
              </a:pPr>
              <a:t>8/5/2023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ED70A-4267-798F-9E7E-334960051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DE3F0-ABAD-D906-D6DA-B7294F92F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2A187E8-07AF-4E34-8B16-18712F3354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creativecommons.org/licenses/by-nc-nd/3.0/p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www.saludmed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2AA248-6871-159D-D03D-01F3D7451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MODALIDAES</a:t>
            </a:r>
            <a:b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</a:br>
            <a: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TERAPÉUTICAS</a:t>
            </a:r>
            <a:b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</a:br>
            <a: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EL</a:t>
            </a:r>
            <a:b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</a:br>
            <a:r>
              <a:rPr lang="es-PR" sz="4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ATLETA LESIONADO: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51ABFE1-07CF-B692-B831-DA0355563A2D}"/>
              </a:ext>
            </a:extLst>
          </p:cNvPr>
          <p:cNvSpPr txBox="1">
            <a:spLocks/>
          </p:cNvSpPr>
          <p:nvPr/>
        </p:nvSpPr>
        <p:spPr bwMode="auto">
          <a:xfrm>
            <a:off x="0" y="3200400"/>
            <a:ext cx="891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LESIONES</a:t>
            </a:r>
          </a:p>
          <a:p>
            <a:pPr algn="ctr">
              <a:defRPr/>
            </a:pPr>
            <a:r>
              <a:rPr lang="es-PR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AAA0E34-EF07-62C9-6CA6-576B409CD988}"/>
              </a:ext>
            </a:extLst>
          </p:cNvPr>
          <p:cNvSpPr>
            <a:spLocks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PR" alt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Prof. Edgar Lopategui Corsino</a:t>
            </a:r>
          </a:p>
          <a:p>
            <a:pPr algn="ctr"/>
            <a:r>
              <a:rPr lang="es-PR" alt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M.A., Fisiología del Ejercicio</a:t>
            </a:r>
            <a:endParaRPr lang="es-PR" altLang="en-US"/>
          </a:p>
        </p:txBody>
      </p:sp>
      <p:pic>
        <p:nvPicPr>
          <p:cNvPr id="3082" name="Picture 1">
            <a:extLst>
              <a:ext uri="{FF2B5EF4-FFF2-40B4-BE49-F238E27FC236}">
                <a16:creationId xmlns:a16="http://schemas.microsoft.com/office/drawing/2014/main" id="{5447B8D5-4CEE-36BD-2DEE-8C32E5029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3000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2">
            <a:extLst>
              <a:ext uri="{FF2B5EF4-FFF2-40B4-BE49-F238E27FC236}">
                <a16:creationId xmlns:a16="http://schemas.microsoft.com/office/drawing/2014/main" id="{A1C5C97A-23B4-2E05-956F-80D8BD453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6096000"/>
            <a:ext cx="726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PR" altLang="en-US" sz="1200"/>
              <a:t>Saludmed 2012, por </a:t>
            </a:r>
            <a:r>
              <a:rPr lang="es-PR" altLang="en-US" sz="1200" b="1" i="1">
                <a:hlinkClick r:id="rId6"/>
              </a:rPr>
              <a:t>Edgar Lopategui Corsino</a:t>
            </a:r>
            <a:r>
              <a:rPr lang="es-PR" altLang="en-US" sz="1200"/>
              <a:t>, se encuentra bajo una licencia </a:t>
            </a:r>
            <a:r>
              <a:rPr lang="es-PR" altLang="en-US" sz="1200" i="1">
                <a:hlinkClick r:id="rId7"/>
              </a:rPr>
              <a:t>"Creative Commons"</a:t>
            </a:r>
            <a:r>
              <a:rPr lang="es-PR" altLang="en-US" sz="1200"/>
              <a:t>, </a:t>
            </a:r>
          </a:p>
          <a:p>
            <a:r>
              <a:rPr lang="es-PR" altLang="en-US" sz="1200"/>
              <a:t>de tipo: </a:t>
            </a:r>
            <a:r>
              <a:rPr lang="es-PR" altLang="en-US" sz="1200" b="1" i="1">
                <a:hlinkClick r:id="rId7"/>
              </a:rPr>
              <a:t>Reconocimiento-NoComercial-Sin Obras Derivadas 3.0.  Licencia de Puerto Rico</a:t>
            </a:r>
            <a:r>
              <a:rPr lang="es-PR" altLang="en-US" sz="1200"/>
              <a:t>.  </a:t>
            </a:r>
          </a:p>
          <a:p>
            <a:r>
              <a:rPr lang="es-PR" altLang="en-US" sz="1200"/>
              <a:t>Basado en las páginas publicadas para el sitio Web: </a:t>
            </a:r>
            <a:r>
              <a:rPr lang="es-PR" altLang="en-US" sz="1200" b="1" i="1">
                <a:hlinkClick r:id="rId6"/>
              </a:rPr>
              <a:t>www.saludmed.com</a:t>
            </a:r>
            <a:r>
              <a:rPr lang="es-PR" altLang="en-US" sz="1200"/>
              <a:t>.</a:t>
            </a:r>
            <a:endParaRPr lang="es-PR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600D2D8F-C796-69DE-8F09-9C50899591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Terapia de onda extracorpórea</a:t>
            </a:r>
          </a:p>
        </p:txBody>
      </p:sp>
      <p:sp>
        <p:nvSpPr>
          <p:cNvPr id="47107" name="Title 1">
            <a:extLst>
              <a:ext uri="{FF2B5EF4-FFF2-40B4-BE49-F238E27FC236}">
                <a16:creationId xmlns:a16="http://schemas.microsoft.com/office/drawing/2014/main" id="{AC084FF4-0C75-2B68-6207-8782DEB60DFD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SONORA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01BD6F4F-AEAD-0772-5819-D43BFF1685C9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6BC79B2F-EE0E-DC3B-61B7-BEB4E49120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3048000"/>
            <a:ext cx="80772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Diatermia de onda corta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PR" altLang="en-US" b="1" dirty="0"/>
              <a:t> Diatermia de microonda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PR" altLang="en-US" b="1" dirty="0"/>
              <a:t> Lámpara infrarroja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PR" altLang="en-US" b="1" dirty="0"/>
              <a:t> Terapia ultravioleta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PR" altLang="en-US" b="1" dirty="0"/>
              <a:t> Laser de baja potencia</a:t>
            </a:r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id="{2C40B30D-71C8-CA91-D61E-0E90E5A167D1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ELECTROMAGNÉTICA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FCA8A6B2-15B0-C547-3190-4696DD128A5E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F0D563B8-D98B-6B83-1FBE-125E14C9C3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Compresión intermitente: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Presiones inflables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Secuencias Encendido-Apagado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Tiempo Total de Tratamiento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Bombas de Compresión Secuenciales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Combinación de Frío y Compresión</a:t>
            </a:r>
          </a:p>
        </p:txBody>
      </p:sp>
      <p:sp>
        <p:nvSpPr>
          <p:cNvPr id="36867" name="Title 1">
            <a:extLst>
              <a:ext uri="{FF2B5EF4-FFF2-40B4-BE49-F238E27FC236}">
                <a16:creationId xmlns:a16="http://schemas.microsoft.com/office/drawing/2014/main" id="{439D451B-A621-1B72-DB04-1B43D92274CE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MECÁNICA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C2EB275C-AEA3-0B4E-626F-1A8BD44C8282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4C3F2C75-98D4-587D-EFE8-F6311D5EAB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971800"/>
            <a:ext cx="83820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Tracción Espinal: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lumbar posicional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de Inversión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lumbar manual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lumbar mecánica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manual cervical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Tracción mecánica cervical </a:t>
            </a:r>
          </a:p>
        </p:txBody>
      </p:sp>
      <p:sp>
        <p:nvSpPr>
          <p:cNvPr id="49155" name="Title 1">
            <a:extLst>
              <a:ext uri="{FF2B5EF4-FFF2-40B4-BE49-F238E27FC236}">
                <a16:creationId xmlns:a16="http://schemas.microsoft.com/office/drawing/2014/main" id="{7E89CE6D-3221-D94F-0D4F-6194B3B06BB3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 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MECÁNICA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76B76079-39D3-CF3C-2DBD-8EC2D938AB2D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BA377DCB-FC91-425F-5CBC-F4A508EF80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Masaje Terapéutico Deportivo: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Masaje </a:t>
            </a:r>
            <a:r>
              <a:rPr lang="es-PR" altLang="en-US" b="1" dirty="0" err="1"/>
              <a:t>Hoffa</a:t>
            </a:r>
            <a:r>
              <a:rPr lang="es-PR" altLang="en-US" b="1" dirty="0"/>
              <a:t>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Effleurage</a:t>
            </a:r>
            <a:endParaRPr lang="es-PR" altLang="en-US" b="1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Petrissage</a:t>
            </a:r>
            <a:endParaRPr lang="es-PR" altLang="en-US" b="1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Tapotement</a:t>
            </a:r>
            <a:r>
              <a:rPr lang="es-PR" altLang="en-US" b="1" dirty="0"/>
              <a:t> o </a:t>
            </a:r>
            <a:r>
              <a:rPr lang="es-PR" altLang="en-US" b="1" dirty="0" err="1"/>
              <a:t>percussion</a:t>
            </a:r>
            <a:endParaRPr lang="es-PR" altLang="en-US" b="1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Vibration</a:t>
            </a:r>
            <a:endParaRPr lang="es-PR" altLang="en-US" b="1" dirty="0"/>
          </a:p>
        </p:txBody>
      </p:sp>
      <p:sp>
        <p:nvSpPr>
          <p:cNvPr id="51203" name="Title 1">
            <a:extLst>
              <a:ext uri="{FF2B5EF4-FFF2-40B4-BE49-F238E27FC236}">
                <a16:creationId xmlns:a16="http://schemas.microsoft.com/office/drawing/2014/main" id="{A60213B1-3AF4-F9B8-D97E-A23DDF23F9DB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 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MECÁNICA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03696185-7914-EDEE-D095-2BE15616FC75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C815FC05-73E8-653F-3D37-806C573F07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305800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Masaje Terapéutico Deportivo: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Masaje de fricción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Masaje de fricción transversa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Masaje de tejido conectivo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Masaje de puntos estimulantes (</a:t>
            </a:r>
            <a:r>
              <a:rPr lang="es-PR" altLang="en-US" b="1" dirty="0" err="1"/>
              <a:t>trigger</a:t>
            </a:r>
            <a:r>
              <a:rPr lang="es-PR" altLang="en-US" b="1" dirty="0"/>
              <a:t>):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/>
              <a:t>Puntos estimulantes </a:t>
            </a:r>
            <a:r>
              <a:rPr lang="es-PR" altLang="en-US" b="1" dirty="0" err="1"/>
              <a:t>miofaciales</a:t>
            </a:r>
            <a:endParaRPr lang="es-PR" altLang="en-US" b="1" dirty="0"/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/>
              <a:t>Técnicas de puntos estimulantes </a:t>
            </a:r>
          </a:p>
        </p:txBody>
      </p:sp>
      <p:sp>
        <p:nvSpPr>
          <p:cNvPr id="53251" name="Title 1">
            <a:extLst>
              <a:ext uri="{FF2B5EF4-FFF2-40B4-BE49-F238E27FC236}">
                <a16:creationId xmlns:a16="http://schemas.microsoft.com/office/drawing/2014/main" id="{762D557A-6A8C-F607-1305-CBD9EF5F3C04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 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MECÁNICA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ED669B91-EF92-68D1-19FE-DEFB3FF30DC8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E709190A-7F5C-ED72-318E-9211075082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8194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Masaje Terapéutico Deportivo: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Tensión-Contra-tensión (</a:t>
            </a:r>
            <a:r>
              <a:rPr lang="es-PR" altLang="en-US" b="1" dirty="0" err="1"/>
              <a:t>Strain-Caunterstrin</a:t>
            </a:r>
            <a:r>
              <a:rPr lang="es-PR" altLang="en-US" b="1" dirty="0"/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Terapia de liberación posicional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Terapia de liberación activa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Liberación </a:t>
            </a:r>
            <a:r>
              <a:rPr lang="es-PR" altLang="en-US" b="1" dirty="0" err="1"/>
              <a:t>miofacial</a:t>
            </a:r>
            <a:endParaRPr lang="es-PR" altLang="en-US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Técnica de </a:t>
            </a:r>
            <a:r>
              <a:rPr lang="es-PR" altLang="en-US" b="1" dirty="0" err="1"/>
              <a:t>Graston</a:t>
            </a:r>
            <a:endParaRPr lang="es-PR" altLang="en-US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</a:t>
            </a:r>
            <a:r>
              <a:rPr lang="es-PR" altLang="en-US" b="1" dirty="0" err="1"/>
              <a:t>Rolfing</a:t>
            </a:r>
            <a:endParaRPr lang="es-PR" altLang="en-US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</a:t>
            </a:r>
            <a:r>
              <a:rPr lang="es-PR" altLang="en-US" b="1" dirty="0" err="1"/>
              <a:t>Trager</a:t>
            </a:r>
            <a:endParaRPr lang="es-PR" altLang="en-US" b="1" dirty="0"/>
          </a:p>
        </p:txBody>
      </p:sp>
      <p:sp>
        <p:nvSpPr>
          <p:cNvPr id="55299" name="Title 1">
            <a:extLst>
              <a:ext uri="{FF2B5EF4-FFF2-40B4-BE49-F238E27FC236}">
                <a16:creationId xmlns:a16="http://schemas.microsoft.com/office/drawing/2014/main" id="{2E22C5CC-AABE-08D6-F47A-DD0FEFB30BF4}"/>
              </a:ext>
            </a:extLst>
          </p:cNvPr>
          <p:cNvSpPr>
            <a:spLocks/>
          </p:cNvSpPr>
          <p:nvPr/>
        </p:nvSpPr>
        <p:spPr bwMode="auto">
          <a:xfrm>
            <a:off x="304800" y="17526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 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MECÁNICA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E8723923-29A1-7B0E-9DFF-B83B589E522D}"/>
              </a:ext>
            </a:extLst>
          </p:cNvPr>
          <p:cNvSpPr txBox="1">
            <a:spLocks/>
          </p:cNvSpPr>
          <p:nvPr/>
        </p:nvSpPr>
        <p:spPr bwMode="auto">
          <a:xfrm>
            <a:off x="228600" y="3048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C39A352-5776-6B06-F8BF-49BE0D9D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752600"/>
            <a:ext cx="8305800" cy="685800"/>
          </a:xfrm>
        </p:spPr>
        <p:txBody>
          <a:bodyPr/>
          <a:lstStyle/>
          <a:p>
            <a:pPr eaLnBrk="1" hangingPunct="1"/>
            <a:r>
              <a:rPr lang="es-PR" altLang="en-US" sz="3700" b="1">
                <a:latin typeface="Calibri" panose="020F0502020204030204" pitchFamily="34" charset="0"/>
              </a:rPr>
              <a:t>MODALIDADES USADAS EN FISIOTERAPIA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6B771DD2-DF58-480A-3980-AB272956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3200" b="1" dirty="0"/>
              <a:t> Energía Térmica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3200" b="1" dirty="0"/>
              <a:t> Energía Eléctrica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3200" b="1" dirty="0"/>
              <a:t> Energía Sonora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3200" b="1" dirty="0"/>
              <a:t> Energía Electromagnética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PR" altLang="en-US" sz="3200" b="1" dirty="0"/>
              <a:t> Energía Mecánica</a:t>
            </a:r>
            <a:endParaRPr lang="es-PR" altLang="en-US" sz="3200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C1E8351-473A-66C7-26A6-850AD6E5BDEE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BBDD8EB8-F571-0396-C1BA-D07E8A7AF1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971800"/>
            <a:ext cx="83820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Crioterapia – </a:t>
            </a:r>
            <a:r>
              <a:rPr lang="es-PR" altLang="en-US" b="1" i="1" dirty="0"/>
              <a:t>Aplicación de Frío</a:t>
            </a:r>
            <a:r>
              <a:rPr lang="es-PR" altLang="en-US" b="1" dirty="0"/>
              <a:t>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Masaje con hielo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</a:t>
            </a:r>
            <a:r>
              <a:rPr lang="es-PR" altLang="en-US" b="1" dirty="0" err="1"/>
              <a:t>Enpaques</a:t>
            </a:r>
            <a:r>
              <a:rPr lang="es-PR" altLang="en-US" b="1" dirty="0"/>
              <a:t> </a:t>
            </a:r>
            <a:r>
              <a:rPr lang="es-PR" altLang="en-US" b="1" dirty="0" err="1"/>
              <a:t>Hidrocolatores</a:t>
            </a:r>
            <a:r>
              <a:rPr lang="es-PR" altLang="en-US" b="1" dirty="0"/>
              <a:t> Fríos, comerciales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Bolsas de hielo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Baño de torbellino (</a:t>
            </a:r>
            <a:r>
              <a:rPr lang="es-PR" altLang="en-US" b="1" dirty="0" err="1"/>
              <a:t>whirlpool</a:t>
            </a:r>
            <a:r>
              <a:rPr lang="es-PR" altLang="en-US" b="1" dirty="0"/>
              <a:t>) frío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Rociador frío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Unidades de compresión frías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b="1" dirty="0"/>
              <a:t> Inmersión en hielo </a:t>
            </a: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85DC69CE-039A-6E82-E221-380BAFE9719A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TÉRMICA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431185E6-1766-03AA-F9DD-1BE07CC767B8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7CDCB084-B1A8-6181-D865-2DC0E3E74C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 err="1"/>
              <a:t>Criocinética</a:t>
            </a:r>
            <a:r>
              <a:rPr lang="es-PR" altLang="en-US" b="1" dirty="0"/>
              <a:t> – </a:t>
            </a:r>
            <a:r>
              <a:rPr lang="es-PR" altLang="en-US" b="1" i="1" dirty="0"/>
              <a:t>Frío y Ejercicio</a:t>
            </a:r>
            <a:r>
              <a:rPr lang="es-PR" altLang="en-US" b="1" dirty="0"/>
              <a:t>:</a:t>
            </a:r>
          </a:p>
        </p:txBody>
      </p:sp>
      <p:sp>
        <p:nvSpPr>
          <p:cNvPr id="38915" name="Title 1">
            <a:extLst>
              <a:ext uri="{FF2B5EF4-FFF2-40B4-BE49-F238E27FC236}">
                <a16:creationId xmlns:a16="http://schemas.microsoft.com/office/drawing/2014/main" id="{F9145793-393F-5CE0-D25A-4807745D2EE6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TÉRMICA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F2BD3180-AA95-A291-D4E3-E4BD52F698FF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5886372-880A-9891-20D9-86FF7E844B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362200"/>
            <a:ext cx="83820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Termoterapia – </a:t>
            </a:r>
            <a:r>
              <a:rPr lang="es-PR" altLang="en-US" b="1" i="1" dirty="0"/>
              <a:t>Calor Superficial</a:t>
            </a:r>
            <a:r>
              <a:rPr lang="es-PR" altLang="en-US" b="1" dirty="0"/>
              <a:t>:</a:t>
            </a:r>
            <a:endParaRPr lang="es-PR" altLang="en-US" sz="24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Baños de torbellino (</a:t>
            </a:r>
            <a:r>
              <a:rPr lang="es-PR" altLang="en-US" sz="2400" b="1" dirty="0" err="1"/>
              <a:t>whirlpool</a:t>
            </a:r>
            <a:r>
              <a:rPr lang="es-PR" altLang="en-US" sz="2400" b="1" dirty="0"/>
              <a:t>) tibios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</a:t>
            </a:r>
            <a:r>
              <a:rPr lang="es-PR" altLang="en-US" sz="2400" b="1" dirty="0" err="1"/>
              <a:t>Enpaques</a:t>
            </a:r>
            <a:r>
              <a:rPr lang="es-PR" altLang="en-US" sz="2400" b="1" dirty="0"/>
              <a:t> </a:t>
            </a:r>
            <a:r>
              <a:rPr lang="es-PR" altLang="en-US" sz="2400" b="1" dirty="0" err="1"/>
              <a:t>Hidrocolatores</a:t>
            </a:r>
            <a:r>
              <a:rPr lang="es-PR" altLang="en-US" sz="2400" b="1" dirty="0"/>
              <a:t> tibios, comerciales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Toallas tibias, </a:t>
            </a:r>
            <a:r>
              <a:rPr lang="es-PR" altLang="en-US" sz="2400" b="1" dirty="0" err="1"/>
              <a:t>imersas</a:t>
            </a:r>
            <a:r>
              <a:rPr lang="es-PR" altLang="en-US" sz="2400" b="1" dirty="0"/>
              <a:t> previamente en agua caliente.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Envolturas calientes provenientes de una fuente</a:t>
            </a:r>
          </a:p>
          <a:p>
            <a:pPr marL="457200" lvl="1" indent="0" eaLnBrk="1" hangingPunct="1">
              <a:lnSpc>
                <a:spcPct val="50000"/>
              </a:lnSpc>
              <a:buNone/>
            </a:pPr>
            <a:r>
              <a:rPr lang="es-PR" altLang="en-US" sz="2400" b="1" dirty="0"/>
              <a:t>     eléctrica (</a:t>
            </a:r>
            <a:r>
              <a:rPr lang="es-PR" altLang="en-US" sz="2400" b="1" dirty="0" err="1"/>
              <a:t>heating</a:t>
            </a:r>
            <a:r>
              <a:rPr lang="es-PR" altLang="en-US" sz="2400" b="1" dirty="0"/>
              <a:t> </a:t>
            </a:r>
            <a:r>
              <a:rPr lang="es-PR" altLang="en-US" sz="2400" b="1" dirty="0" err="1"/>
              <a:t>pads</a:t>
            </a:r>
            <a:r>
              <a:rPr lang="es-PR" altLang="en-US" sz="2400" b="1" dirty="0"/>
              <a:t>).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Baños de parafina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Fluidoterapia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Envolturas “</a:t>
            </a:r>
            <a:r>
              <a:rPr lang="es-PR" altLang="en-US" sz="2400" b="1" dirty="0" err="1"/>
              <a:t>ThermoCare</a:t>
            </a:r>
            <a:r>
              <a:rPr lang="es-PR" altLang="en-US" sz="2400" b="1" dirty="0"/>
              <a:t>”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Lámparas </a:t>
            </a:r>
            <a:r>
              <a:rPr lang="es-PR" altLang="en-US" sz="2400" b="1" dirty="0" err="1"/>
              <a:t>infrarojas</a:t>
            </a:r>
            <a:endParaRPr lang="es-PR" altLang="en-US" sz="2400" b="1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s-PR" altLang="en-US" sz="2400" b="1" dirty="0"/>
              <a:t> Contrairritantes</a:t>
            </a:r>
          </a:p>
        </p:txBody>
      </p:sp>
      <p:sp>
        <p:nvSpPr>
          <p:cNvPr id="40963" name="Title 1">
            <a:extLst>
              <a:ext uri="{FF2B5EF4-FFF2-40B4-BE49-F238E27FC236}">
                <a16:creationId xmlns:a16="http://schemas.microsoft.com/office/drawing/2014/main" id="{28B2F69A-09E8-15E7-4AA5-6B4BF946CC54}"/>
              </a:ext>
            </a:extLst>
          </p:cNvPr>
          <p:cNvSpPr>
            <a:spLocks/>
          </p:cNvSpPr>
          <p:nvPr/>
        </p:nvSpPr>
        <p:spPr bwMode="auto">
          <a:xfrm>
            <a:off x="304800" y="14478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29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2900" b="1">
                <a:latin typeface="Calibri" panose="020F0502020204030204" pitchFamily="34" charset="0"/>
              </a:rPr>
            </a:br>
            <a:r>
              <a:rPr lang="es-PR" altLang="en-US" sz="2700" b="1" i="1">
                <a:latin typeface="Tahoma" panose="020B0604030504040204" pitchFamily="34" charset="0"/>
              </a:rPr>
              <a:t>ENERGÍA TÉRMICA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5587E341-990F-1AC8-AC3F-C24EC37DBF16}"/>
              </a:ext>
            </a:extLst>
          </p:cNvPr>
          <p:cNvSpPr txBox="1">
            <a:spLocks/>
          </p:cNvSpPr>
          <p:nvPr/>
        </p:nvSpPr>
        <p:spPr bwMode="auto">
          <a:xfrm>
            <a:off x="228600" y="2286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R" altLang="en-US" sz="25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MODALIDADES TERAPÉUTICAS</a:t>
            </a:r>
          </a:p>
          <a:p>
            <a:pPr algn="ctr" eaLnBrk="1" hangingPunct="1"/>
            <a:r>
              <a:rPr lang="es-PR" altLang="en-US" sz="25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PARA LESIONES</a:t>
            </a:r>
          </a:p>
          <a:p>
            <a:pPr algn="ctr" eaLnBrk="1" hangingPunct="1"/>
            <a:r>
              <a:rPr lang="es-PR" altLang="en-US" sz="2500" i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cs typeface="Tahoma" panose="020B0604030504040204" pitchFamily="34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A8906735-4EE3-1326-B481-BA3E11BDF1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Terapia de Contraste – </a:t>
            </a:r>
            <a:r>
              <a:rPr lang="es-PR" altLang="en-US" b="1" i="1" dirty="0"/>
              <a:t>Caliente y Frío</a:t>
            </a:r>
            <a:r>
              <a:rPr lang="es-PR" altLang="en-US" b="1" dirty="0"/>
              <a:t>:</a:t>
            </a:r>
          </a:p>
          <a:p>
            <a:pPr lvl="1" eaLnBrk="1" hangingPunct="1">
              <a:buFontTx/>
              <a:buChar char="Ø"/>
            </a:pPr>
            <a:endParaRPr lang="es-PR" altLang="en-US" b="1" dirty="0"/>
          </a:p>
        </p:txBody>
      </p:sp>
      <p:sp>
        <p:nvSpPr>
          <p:cNvPr id="43011" name="Title 1">
            <a:extLst>
              <a:ext uri="{FF2B5EF4-FFF2-40B4-BE49-F238E27FC236}">
                <a16:creationId xmlns:a16="http://schemas.microsoft.com/office/drawing/2014/main" id="{A1FB7221-AE59-1CBF-CE76-8E5562C06470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TÉRMICA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7D9C6982-439F-7CBE-8E59-23F45E480A4C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2377BD8-E626-AE70-F641-0B743A93D7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Corrientes </a:t>
            </a:r>
            <a:r>
              <a:rPr lang="es-PR" altLang="en-US" b="1" dirty="0" err="1"/>
              <a:t>electroterapéuticas</a:t>
            </a:r>
            <a:r>
              <a:rPr lang="es-PR" altLang="en-US" b="1" dirty="0"/>
              <a:t>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Estimuladores eléctricos transcutáneos: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Transcutaneous</a:t>
            </a:r>
            <a:r>
              <a:rPr lang="es-PR" altLang="en-US" b="1" dirty="0"/>
              <a:t> </a:t>
            </a:r>
            <a:r>
              <a:rPr lang="es-PR" altLang="en-US" b="1" dirty="0" err="1"/>
              <a:t>electrical</a:t>
            </a:r>
            <a:r>
              <a:rPr lang="es-PR" altLang="en-US" b="1" dirty="0"/>
              <a:t> </a:t>
            </a:r>
            <a:r>
              <a:rPr lang="es-PR" altLang="en-US" b="1" dirty="0" err="1"/>
              <a:t>nerve</a:t>
            </a:r>
            <a:r>
              <a:rPr lang="es-PR" altLang="en-US" b="1" dirty="0"/>
              <a:t> </a:t>
            </a:r>
            <a:r>
              <a:rPr lang="es-PR" altLang="en-US" b="1" dirty="0" err="1"/>
              <a:t>stimulators</a:t>
            </a:r>
            <a:r>
              <a:rPr lang="es-PR" altLang="en-US" b="1" dirty="0"/>
              <a:t> (TENS)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/>
              <a:t>Neuromuscular </a:t>
            </a:r>
            <a:r>
              <a:rPr lang="es-PR" altLang="en-US" b="1" dirty="0" err="1"/>
              <a:t>electrical</a:t>
            </a:r>
            <a:r>
              <a:rPr lang="es-PR" altLang="en-US" b="1" dirty="0"/>
              <a:t> </a:t>
            </a:r>
            <a:r>
              <a:rPr lang="es-PR" altLang="en-US" b="1" dirty="0" err="1"/>
              <a:t>stimulator</a:t>
            </a:r>
            <a:r>
              <a:rPr lang="es-PR" altLang="en-US" b="1" dirty="0"/>
              <a:t> (NMES)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 err="1"/>
              <a:t>Microcurrent</a:t>
            </a:r>
            <a:r>
              <a:rPr lang="es-PR" altLang="en-US" b="1" dirty="0"/>
              <a:t> </a:t>
            </a:r>
            <a:r>
              <a:rPr lang="es-PR" altLang="en-US" b="1" dirty="0" err="1"/>
              <a:t>electrical</a:t>
            </a:r>
            <a:r>
              <a:rPr lang="es-PR" altLang="en-US" b="1" dirty="0"/>
              <a:t> </a:t>
            </a:r>
            <a:r>
              <a:rPr lang="es-PR" altLang="en-US" b="1" dirty="0" err="1"/>
              <a:t>nerve</a:t>
            </a:r>
            <a:r>
              <a:rPr lang="es-PR" altLang="en-US" b="1" dirty="0"/>
              <a:t> </a:t>
            </a:r>
            <a:r>
              <a:rPr lang="es-PR" altLang="en-US" b="1" dirty="0" err="1"/>
              <a:t>stimulator</a:t>
            </a:r>
            <a:r>
              <a:rPr lang="es-PR" altLang="en-US" b="1" dirty="0"/>
              <a:t> (MENS), o</a:t>
            </a:r>
          </a:p>
          <a:p>
            <a:pPr marL="914400" lvl="2" indent="0" eaLnBrk="1" hangingPunct="1">
              <a:lnSpc>
                <a:spcPct val="70000"/>
              </a:lnSpc>
              <a:buNone/>
            </a:pPr>
            <a:r>
              <a:rPr lang="es-PR" altLang="en-US" b="1" dirty="0"/>
              <a:t>    (</a:t>
            </a:r>
            <a:r>
              <a:rPr lang="es-PR" altLang="en-US" b="1" dirty="0" err="1"/>
              <a:t>low-intensity</a:t>
            </a:r>
            <a:r>
              <a:rPr lang="es-PR" altLang="en-US" b="1" dirty="0"/>
              <a:t> </a:t>
            </a:r>
            <a:r>
              <a:rPr lang="es-PR" altLang="en-US" b="1" dirty="0" err="1"/>
              <a:t>stimulator</a:t>
            </a:r>
            <a:r>
              <a:rPr lang="es-PR" altLang="en-US" b="1" dirty="0"/>
              <a:t>, LIS)</a:t>
            </a:r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1AC0991A-E5A0-C1A7-AFE1-D3BC1066A368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ELÉCTRICA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147FAB5F-132D-815F-F49F-331BF0A6EFC1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7727B49F-F161-580F-E26B-CD833ED24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3048000"/>
            <a:ext cx="8229600" cy="3124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Iontoforesis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s-PR" altLang="en-US" b="1" dirty="0"/>
              <a:t> Retroalimentación (</a:t>
            </a:r>
            <a:r>
              <a:rPr lang="es-PR" altLang="en-US" b="1" dirty="0" err="1"/>
              <a:t>biofeedback</a:t>
            </a:r>
            <a:r>
              <a:rPr lang="es-PR" altLang="en-US" b="1" dirty="0"/>
              <a:t>)</a:t>
            </a:r>
          </a:p>
        </p:txBody>
      </p:sp>
      <p:sp>
        <p:nvSpPr>
          <p:cNvPr id="45059" name="Title 1">
            <a:extLst>
              <a:ext uri="{FF2B5EF4-FFF2-40B4-BE49-F238E27FC236}">
                <a16:creationId xmlns:a16="http://schemas.microsoft.com/office/drawing/2014/main" id="{9316F9F2-1436-C140-BCEA-25CE06E84311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ELÉCTRICA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89F9B309-0B2B-F226-7F87-32C08ECB85DA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62DB8F5-A7E7-177E-C522-2BD37DCE32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3048000"/>
            <a:ext cx="8686800" cy="3352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/>
              <a:t> </a:t>
            </a:r>
            <a:r>
              <a:rPr lang="es-PR" altLang="en-US" b="1" dirty="0"/>
              <a:t>Ultrasonoterapia: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Fonoforesis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s-PR" altLang="en-US" b="1" dirty="0"/>
              <a:t> Ultrasonido en combinación con otras modalidades:</a:t>
            </a:r>
          </a:p>
          <a:p>
            <a:pPr lvl="2" eaLnBrk="1" hangingPunct="1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s-PR" altLang="en-US" b="1" dirty="0"/>
              <a:t>Ultrasonido y envolturas calientes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/>
              <a:t>Ultrasonido en envolturas frías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s-PR" altLang="en-US" b="1" dirty="0"/>
              <a:t>Ultrasonido y estimulación eléctrica</a:t>
            </a:r>
          </a:p>
        </p:txBody>
      </p:sp>
      <p:sp>
        <p:nvSpPr>
          <p:cNvPr id="32771" name="Title 1">
            <a:extLst>
              <a:ext uri="{FF2B5EF4-FFF2-40B4-BE49-F238E27FC236}">
                <a16:creationId xmlns:a16="http://schemas.microsoft.com/office/drawing/2014/main" id="{AE51BBDC-5140-2FC8-0981-7321A78375DF}"/>
              </a:ext>
            </a:extLst>
          </p:cNvPr>
          <p:cNvSpPr>
            <a:spLocks/>
          </p:cNvSpPr>
          <p:nvPr/>
        </p:nvSpPr>
        <p:spPr bwMode="auto">
          <a:xfrm>
            <a:off x="304800" y="19050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PR" altLang="en-US" sz="3700" b="1">
                <a:latin typeface="Calibri" panose="020F0502020204030204" pitchFamily="34" charset="0"/>
              </a:rPr>
              <a:t>MODALIDADES USADAS EN FISIOTERAPIA:</a:t>
            </a:r>
            <a:br>
              <a:rPr lang="es-PR" altLang="en-US" sz="3700" b="1">
                <a:latin typeface="Calibri" panose="020F0502020204030204" pitchFamily="34" charset="0"/>
              </a:rPr>
            </a:br>
            <a:r>
              <a:rPr lang="es-PR" altLang="en-US" sz="3500" b="1" i="1">
                <a:latin typeface="Tahoma" panose="020B0604030504040204" pitchFamily="34" charset="0"/>
              </a:rPr>
              <a:t>ENERGÍA SONORA</a:t>
            </a: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67BB317B-0327-55A1-AB4B-534DF0759E95}"/>
              </a:ext>
            </a:extLst>
          </p:cNvPr>
          <p:cNvSpPr txBox="1">
            <a:spLocks/>
          </p:cNvSpPr>
          <p:nvPr/>
        </p:nvSpPr>
        <p:spPr bwMode="auto">
          <a:xfrm>
            <a:off x="228600" y="38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MODALIDADES TERAPÉUTICAS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PARA LESIONES</a:t>
            </a:r>
          </a:p>
          <a:p>
            <a:pPr algn="ctr">
              <a:defRPr/>
            </a:pPr>
            <a:r>
              <a:rPr lang="es-PR" sz="2900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ahoma" charset="0"/>
              </a:rPr>
              <a:t>MUSCULOESQUELÉTICAS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Fals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1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TP101968332_template">
  <a:themeElements>
    <a:clrScheme name="nack">
      <a:dk1>
        <a:sysClr val="windowText" lastClr="000000"/>
      </a:dk1>
      <a:lt1>
        <a:srgbClr val="000000"/>
      </a:lt1>
      <a:dk2>
        <a:srgbClr val="1F497D"/>
      </a:dk2>
      <a:lt2>
        <a:srgbClr val="7A5941"/>
      </a:lt2>
      <a:accent1>
        <a:srgbClr val="AD6E52"/>
      </a:accent1>
      <a:accent2>
        <a:srgbClr val="7D695B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8F4634"/>
      </a:hlink>
      <a:folHlink>
        <a:srgbClr val="47231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7225</TotalTime>
  <Words>620</Words>
  <Application>Microsoft Office PowerPoint</Application>
  <PresentationFormat>On-screen Show (4:3)</PresentationFormat>
  <Paragraphs>148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Courier New</vt:lpstr>
      <vt:lpstr>Tahoma</vt:lpstr>
      <vt:lpstr>Wingdings</vt:lpstr>
      <vt:lpstr>TP101968332_template</vt:lpstr>
      <vt:lpstr>MODALIDAES TERAPÉUTICAS PARA EL ATLETA LESIONADO:</vt:lpstr>
      <vt:lpstr>MODALIDADES USADAS EN FISIOTERAPIA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Modalidades Terapéuticas</dc:title>
  <dc:creator>Edgar Lopategui</dc:creator>
  <cp:lastModifiedBy>Edgar Lopategui Corsino</cp:lastModifiedBy>
  <cp:revision>1726</cp:revision>
  <dcterms:modified xsi:type="dcterms:W3CDTF">2023-08-05T20:08:31Z</dcterms:modified>
</cp:coreProperties>
</file>